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19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84" r:id="rId15"/>
    <p:sldId id="282" r:id="rId16"/>
    <p:sldId id="285" r:id="rId17"/>
    <p:sldId id="286" r:id="rId18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-소망M" pitchFamily="18" charset="-127"/>
        <a:ea typeface="-소망M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-소망M" pitchFamily="18" charset="-127"/>
        <a:ea typeface="-소망M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-소망M" pitchFamily="18" charset="-127"/>
        <a:ea typeface="-소망M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-소망M" pitchFamily="18" charset="-127"/>
        <a:ea typeface="-소망M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-소망M" pitchFamily="18" charset="-127"/>
        <a:ea typeface="-소망M" pitchFamily="18" charset="-127"/>
        <a:cs typeface="+mn-cs"/>
      </a:defRPr>
    </a:lvl5pPr>
    <a:lvl6pPr marL="2286000" algn="l" defTabSz="914400" rtl="0" eaLnBrk="1" latinLnBrk="1" hangingPunct="1">
      <a:defRPr kumimoji="1" sz="3200" kern="1200">
        <a:solidFill>
          <a:schemeClr val="tx1"/>
        </a:solidFill>
        <a:latin typeface="-소망M" pitchFamily="18" charset="-127"/>
        <a:ea typeface="-소망M" pitchFamily="18" charset="-127"/>
        <a:cs typeface="+mn-cs"/>
      </a:defRPr>
    </a:lvl6pPr>
    <a:lvl7pPr marL="2743200" algn="l" defTabSz="914400" rtl="0" eaLnBrk="1" latinLnBrk="1" hangingPunct="1">
      <a:defRPr kumimoji="1" sz="3200" kern="1200">
        <a:solidFill>
          <a:schemeClr val="tx1"/>
        </a:solidFill>
        <a:latin typeface="-소망M" pitchFamily="18" charset="-127"/>
        <a:ea typeface="-소망M" pitchFamily="18" charset="-127"/>
        <a:cs typeface="+mn-cs"/>
      </a:defRPr>
    </a:lvl7pPr>
    <a:lvl8pPr marL="3200400" algn="l" defTabSz="914400" rtl="0" eaLnBrk="1" latinLnBrk="1" hangingPunct="1">
      <a:defRPr kumimoji="1" sz="3200" kern="1200">
        <a:solidFill>
          <a:schemeClr val="tx1"/>
        </a:solidFill>
        <a:latin typeface="-소망M" pitchFamily="18" charset="-127"/>
        <a:ea typeface="-소망M" pitchFamily="18" charset="-127"/>
        <a:cs typeface="+mn-cs"/>
      </a:defRPr>
    </a:lvl8pPr>
    <a:lvl9pPr marL="3657600" algn="l" defTabSz="914400" rtl="0" eaLnBrk="1" latinLnBrk="1" hangingPunct="1">
      <a:defRPr kumimoji="1" sz="3200" kern="1200">
        <a:solidFill>
          <a:schemeClr val="tx1"/>
        </a:solidFill>
        <a:latin typeface="-소망M" pitchFamily="18" charset="-127"/>
        <a:ea typeface="-소망M" pitchFamily="18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81" autoAdjust="0"/>
    <p:restoredTop sz="71990" autoAdjust="0"/>
  </p:normalViewPr>
  <p:slideViewPr>
    <p:cSldViewPr>
      <p:cViewPr varScale="1">
        <p:scale>
          <a:sx n="61" d="100"/>
          <a:sy n="61" d="100"/>
        </p:scale>
        <p:origin x="1680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9-30T01:06:09.429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0,'64'32'235,"33"1"-235,-1-33 15,-64 32 1,32-32-16,-31 32 16,-1-32-16,64 32 0,-31-32 15,31 32 1,-32-32-16,1 0 15,31 0-15,-64 0 16,65 0-16,-1 0 0,-64 0 16,33 0-16,31 0 15,-64 0-15,0 0 16,0 0-16,1 0 31,-1 0 0,0-32-15,0 32-16,0 0 0,0 0 31,1 0 1,-1 0-1,-32 64 188,0-31-204,0-1 1,0 0-16,0 0 15,0 0 48,0 0-32,0 33 63,-32-65 62,-1 0-156,-63 0 16,96 32-1,-64-32-15,31 0 16,-31 0-16,-32 0 0,64 0 16,-33 0-1,1 0-15,32 0 0,-65 0 16,65 0-16,-32 0 16,0 0-16,-1 0 15,33 0-15,0 0 16,-32 0-16,32 0 31,-1 0-31,1 0 47,0 0-16,0 0 16,0 0-16,-33 0-15,33 0 0,-32 0-16,32 0 31,0 0 0,32-65 141,-32 33-156,32 0-16,-33 32 15,33-32-15,0 0 16,0 0-1,0 0 32,0-33-15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25C8D-838A-46AF-8581-A580FAB23351}" type="datetimeFigureOut">
              <a:rPr lang="en-AU" smtClean="0"/>
              <a:t>1/10/2021</a:t>
            </a:fld>
            <a:endParaRPr lang="en-AU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AU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88F3C-B74D-48D0-B33D-137908242E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3432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개역 개정판 성경이 ‘</a:t>
            </a:r>
            <a:r>
              <a:rPr lang="ko-KR" altLang="en-US" dirty="0" err="1"/>
              <a:t>성도’로</a:t>
            </a:r>
            <a:r>
              <a:rPr lang="ko-KR" altLang="en-US" dirty="0"/>
              <a:t> 번역한 ‘암 </a:t>
            </a:r>
            <a:r>
              <a:rPr lang="ko-KR" altLang="en-US" dirty="0" err="1"/>
              <a:t>묘데쉬’는</a:t>
            </a:r>
            <a:r>
              <a:rPr lang="ko-KR" altLang="en-US" dirty="0"/>
              <a:t> 문자적으로 ‘거룩한 백성 </a:t>
            </a:r>
            <a:r>
              <a:rPr lang="en-US" altLang="ko-KR" dirty="0"/>
              <a:t>(NKJV</a:t>
            </a:r>
            <a:r>
              <a:rPr lang="ko-KR" altLang="en-US" dirty="0"/>
              <a:t>， </a:t>
            </a:r>
            <a:r>
              <a:rPr lang="en-US" altLang="ko-KR" dirty="0"/>
              <a:t>the holy people) ’</a:t>
            </a:r>
            <a:r>
              <a:rPr lang="ko-KR" altLang="en-US" dirty="0"/>
              <a:t>이 라는 의미이다</a:t>
            </a:r>
            <a:r>
              <a:rPr lang="en-US" altLang="ko-KR" dirty="0"/>
              <a:t>. (Young) </a:t>
            </a:r>
            <a:r>
              <a:rPr lang="ko-KR" altLang="en-US" dirty="0"/>
              <a:t>과 </a:t>
            </a:r>
            <a:r>
              <a:rPr lang="ko-KR" altLang="en-US" dirty="0" err="1"/>
              <a:t>아처</a:t>
            </a:r>
            <a:r>
              <a:rPr lang="ko-KR" altLang="en-US" dirty="0"/>
              <a:t> </a:t>
            </a:r>
            <a:r>
              <a:rPr lang="en-US" altLang="ko-KR" dirty="0"/>
              <a:t>(Archer) </a:t>
            </a:r>
            <a:r>
              <a:rPr lang="ko-KR" altLang="en-US" dirty="0"/>
              <a:t>등은 개역 개정판 성경의 번역처럼 이 ‘암 </a:t>
            </a:r>
            <a:r>
              <a:rPr lang="ko-KR" altLang="en-US" dirty="0" err="1"/>
              <a:t>코데쉬</a:t>
            </a:r>
            <a:r>
              <a:rPr lang="ko-KR" altLang="en-US" dirty="0"/>
              <a:t>’ 가 마지막 날 적그리스도의 핍박을 당하게 될 신실한 신자들 </a:t>
            </a:r>
            <a:r>
              <a:rPr lang="en-US" altLang="ko-KR" dirty="0"/>
              <a:t>(t he faithful believers), </a:t>
            </a:r>
            <a:r>
              <a:rPr lang="ko-KR" altLang="en-US" dirty="0"/>
              <a:t>즉 신실 한 모든 </a:t>
            </a:r>
            <a:r>
              <a:rPr lang="ko-KR" altLang="en-US" dirty="0" err="1"/>
              <a:t>그리스도인들이라고</a:t>
            </a:r>
            <a:r>
              <a:rPr lang="ko-KR" altLang="en-US" dirty="0"/>
              <a:t> 해석한다</a:t>
            </a:r>
            <a:r>
              <a:rPr lang="en-US" altLang="ko-KR" dirty="0"/>
              <a:t>. </a:t>
            </a:r>
            <a:r>
              <a:rPr lang="ko-KR" altLang="en-US" dirty="0"/>
              <a:t>그리고 </a:t>
            </a:r>
            <a:r>
              <a:rPr lang="ko-KR" altLang="en-US" dirty="0" err="1"/>
              <a:t>왈부드</a:t>
            </a:r>
            <a:r>
              <a:rPr lang="ko-KR" altLang="en-US" dirty="0"/>
              <a:t> </a:t>
            </a:r>
            <a:r>
              <a:rPr lang="en-US" altLang="ko-KR" dirty="0"/>
              <a:t>(Walvoord) </a:t>
            </a:r>
            <a:r>
              <a:rPr lang="ko-KR" altLang="en-US" dirty="0"/>
              <a:t>， 밀러 </a:t>
            </a:r>
            <a:r>
              <a:rPr lang="en-US" altLang="ko-KR" dirty="0"/>
              <a:t>(Miller) </a:t>
            </a:r>
            <a:r>
              <a:rPr lang="ko-KR" altLang="en-US" dirty="0" err="1"/>
              <a:t>퉁은</a:t>
            </a:r>
            <a:r>
              <a:rPr lang="ko-KR" altLang="en-US" dirty="0"/>
              <a:t> ‘거룩한 </a:t>
            </a:r>
            <a:r>
              <a:rPr lang="ko-KR" altLang="en-US" dirty="0" err="1"/>
              <a:t>백성’이라는</a:t>
            </a:r>
            <a:r>
              <a:rPr lang="ko-KR" altLang="en-US" dirty="0"/>
              <a:t> 번역과 관련하여 모든 이스라엘 백성들을 지칭한다고 해석한다</a:t>
            </a:r>
            <a:r>
              <a:rPr lang="en-US" altLang="ko-KR" dirty="0"/>
              <a:t>. </a:t>
            </a:r>
            <a:r>
              <a:rPr lang="ko-KR" altLang="en-US" dirty="0"/>
              <a:t>다니엘의 예언이 </a:t>
            </a:r>
            <a:r>
              <a:rPr lang="ko-KR" altLang="en-US" dirty="0" err="1"/>
              <a:t>많</a:t>
            </a:r>
            <a:r>
              <a:rPr lang="ko-KR" altLang="en-US" dirty="0"/>
              <a:t> 은 경우 민족적 이스라엘과 관계된다는 점을 고려할 때 후자의 견해가 타당하다고 </a:t>
            </a:r>
            <a:r>
              <a:rPr lang="ko-KR" altLang="en-US" dirty="0" err="1"/>
              <a:t>보여지기는</a:t>
            </a:r>
            <a:r>
              <a:rPr lang="ko-KR" altLang="en-US" dirty="0"/>
              <a:t> 하 나 이 예언이 앞의 </a:t>
            </a:r>
            <a:r>
              <a:rPr lang="en-US" altLang="ko-KR" dirty="0"/>
              <a:t>7:25-27</a:t>
            </a:r>
            <a:r>
              <a:rPr lang="ko-KR" altLang="en-US" dirty="0"/>
              <a:t>과 관계된다는 것을 고려할 때 전자의 견해， 즉 혈통을 떠나 하나님을 믿는 모든 신실한 성도들을 다 포함한다는 해석이 더 큰 </a:t>
            </a:r>
            <a:r>
              <a:rPr lang="ko-KR" altLang="en-US" dirty="0" err="1"/>
              <a:t>셜득력을</a:t>
            </a:r>
            <a:r>
              <a:rPr lang="ko-KR" altLang="en-US" dirty="0"/>
              <a:t> 갖는다고 볼 수 있다</a:t>
            </a:r>
            <a:r>
              <a:rPr lang="en-US" altLang="ko-KR" dirty="0"/>
              <a:t>. </a:t>
            </a:r>
            <a:endParaRPr lang="en-AU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C88F3C-B74D-48D0-B33D-137908242EA6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3624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많은 사람이 정결케 되고 </a:t>
            </a:r>
            <a:r>
              <a:rPr lang="ko-KR" altLang="en-US" dirty="0" err="1"/>
              <a:t>흠없이</a:t>
            </a:r>
            <a:r>
              <a:rPr lang="ko-KR" altLang="en-US" dirty="0"/>
              <a:t> 되고 </a:t>
            </a:r>
            <a:r>
              <a:rPr lang="ko-KR" altLang="en-US" dirty="0" err="1"/>
              <a:t>연단받을</a:t>
            </a:r>
            <a:r>
              <a:rPr lang="ko-KR" altLang="en-US" dirty="0"/>
              <a:t> 것이다</a:t>
            </a:r>
            <a:endParaRPr lang="en-AU" altLang="ko-KR" dirty="0"/>
          </a:p>
          <a:p>
            <a:endParaRPr lang="en-AU" dirty="0"/>
          </a:p>
          <a:p>
            <a:r>
              <a:rPr lang="ko-KR" altLang="en-US" dirty="0"/>
              <a:t>본문에서는 비유 적 의미로 사용되었으며， 종말의 때에 임할 극심한 환난이 신실한 백성에게 마치 순수한 믿음이라 는 광석을 뽑아내도록 작용하는 뜨거운 용광로와 같음을 나타낸다</a:t>
            </a:r>
            <a:r>
              <a:rPr lang="en-US" altLang="ko-KR" dirty="0"/>
              <a:t>. </a:t>
            </a:r>
            <a:r>
              <a:rPr lang="ko-KR" altLang="en-US" dirty="0"/>
              <a:t>참된 믿음을 </a:t>
            </a:r>
            <a:r>
              <a:rPr lang="ko-KR" altLang="en-US" dirty="0" err="1"/>
              <a:t>가졌는지의</a:t>
            </a:r>
            <a:r>
              <a:rPr lang="ko-KR" altLang="en-US" dirty="0"/>
              <a:t> 여부</a:t>
            </a:r>
            <a:r>
              <a:rPr lang="en-US" altLang="ko-KR" dirty="0"/>
              <a:t> </a:t>
            </a:r>
          </a:p>
          <a:p>
            <a:r>
              <a:rPr lang="ko-KR" altLang="en-US" dirty="0" err="1"/>
              <a:t>다니웰</a:t>
            </a:r>
            <a:r>
              <a:rPr lang="ko-KR" altLang="en-US" dirty="0"/>
              <a:t> </a:t>
            </a:r>
            <a:r>
              <a:rPr lang="en-US" altLang="ko-KR" dirty="0"/>
              <a:t>12 : 4- 13 </a:t>
            </a:r>
            <a:r>
              <a:rPr lang="ko-KR" altLang="en-US" dirty="0"/>
              <a:t>는 극한 시련을 통해 비로소 드러나게 된다</a:t>
            </a:r>
            <a:r>
              <a:rPr lang="en-US" altLang="ko-KR" dirty="0"/>
              <a:t>(</a:t>
            </a:r>
            <a:r>
              <a:rPr lang="ko-KR" altLang="en-US" dirty="0" err="1"/>
              <a:t>뻗전</a:t>
            </a:r>
            <a:r>
              <a:rPr lang="ko-KR" altLang="en-US" dirty="0"/>
              <a:t> </a:t>
            </a:r>
            <a:r>
              <a:rPr lang="en-US" altLang="ko-KR" dirty="0"/>
              <a:t>1: 7). </a:t>
            </a:r>
            <a:r>
              <a:rPr lang="ko-KR" altLang="en-US" dirty="0"/>
              <a:t>겉으로는 을 가지고 있는 것처럼 말하 고 행동하는 자라 할지라도 그 속에 진정한 믿음이 없는 자들은 시련과 환난의 바람이 불어올 때， 그 실체가 드러나게 되고 형체도 없이 다 타버리게 되는 것이다</a:t>
            </a:r>
            <a:r>
              <a:rPr lang="en-US" altLang="ko-KR" dirty="0"/>
              <a:t>(</a:t>
            </a:r>
            <a:r>
              <a:rPr lang="ko-KR" altLang="en-US" dirty="0"/>
              <a:t>고전 </a:t>
            </a:r>
            <a:r>
              <a:rPr lang="en-US" altLang="ko-KR" dirty="0"/>
              <a:t>3: 13).</a:t>
            </a:r>
            <a:endParaRPr lang="en-AU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C88F3C-B74D-48D0-B33D-137908242EA6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8289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360*3.5=1260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C88F3C-B74D-48D0-B33D-137908242EA6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606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반기독교적 국가가 세계를 다스리게 된다</a:t>
            </a:r>
            <a:r>
              <a:rPr lang="en-AU" altLang="ko-KR" dirty="0"/>
              <a:t>. </a:t>
            </a:r>
            <a:r>
              <a:rPr lang="ko-KR" altLang="en-US" dirty="0"/>
              <a:t>그 국가는 교회를 무너뜨리고 성도들을 파괴할 것이다</a:t>
            </a:r>
            <a:endParaRPr lang="en-AU" altLang="ko-KR" dirty="0"/>
          </a:p>
          <a:p>
            <a:r>
              <a:rPr lang="ko-KR" altLang="en-US" dirty="0"/>
              <a:t>왜 </a:t>
            </a:r>
            <a:r>
              <a:rPr lang="en-AU" altLang="ko-KR" dirty="0"/>
              <a:t>?</a:t>
            </a:r>
          </a:p>
          <a:p>
            <a:r>
              <a:rPr lang="ko-KR" altLang="en-US" dirty="0"/>
              <a:t>바로 이들에게 권세를 준 존재가 누구인지 알기 때문이다</a:t>
            </a:r>
            <a:r>
              <a:rPr lang="en-AU" altLang="ko-KR" dirty="0"/>
              <a:t>.</a:t>
            </a:r>
          </a:p>
          <a:p>
            <a:r>
              <a:rPr lang="ko-KR" altLang="en-US" dirty="0"/>
              <a:t>이들이 바로 마귀에게 권세를 받은 적그리스도의 세력이요 그런 국가이기 때문이다</a:t>
            </a:r>
            <a:r>
              <a:rPr lang="en-AU" altLang="ko-KR" dirty="0"/>
              <a:t>.</a:t>
            </a:r>
          </a:p>
          <a:p>
            <a:endParaRPr lang="en-AU" altLang="ko-KR" dirty="0"/>
          </a:p>
          <a:p>
            <a:r>
              <a:rPr lang="ko-KR" altLang="en-US" dirty="0"/>
              <a:t>성도들은 이들에게 핍박을 받고 결국 이들에게 굴복할 것이다</a:t>
            </a:r>
            <a:r>
              <a:rPr lang="en-AU" altLang="ko-KR" dirty="0"/>
              <a:t>.</a:t>
            </a:r>
          </a:p>
          <a:p>
            <a:endParaRPr lang="en-AU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630F85-E625-41CF-BCB2-BB8130643075}" type="slidenum">
              <a:rPr kumimoji="1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-소망M" pitchFamily="18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-소망M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882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/>
          </a:p>
        </p:txBody>
      </p:sp>
      <p:sp>
        <p:nvSpPr>
          <p:cNvPr id="5" name="타원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/>
          </a:p>
        </p:txBody>
      </p:sp>
      <p:sp>
        <p:nvSpPr>
          <p:cNvPr id="14" name="제목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22" name="부제목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ko-KR" altLang="en-US"/>
              <a:t>마스터 부제목 스타일 편집</a:t>
            </a:r>
            <a:endParaRPr lang="en-US"/>
          </a:p>
        </p:txBody>
      </p:sp>
      <p:sp>
        <p:nvSpPr>
          <p:cNvPr id="6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바닥글 개체 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57463A-8567-4D4F-82E9-76ED932875D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날짜 개체 틀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AA98A-8E13-44C2-9BE2-FF41E280187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날짜 개체 틀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20106-6AA9-4F40-8CA9-794F5311AFF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날짜 개체 틀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A3C53-A239-42E9-81FA-F6D14996AA2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/>
          </a:p>
        </p:txBody>
      </p:sp>
      <p:sp>
        <p:nvSpPr>
          <p:cNvPr id="5" name="직사각형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/>
          </a:p>
        </p:txBody>
      </p:sp>
      <p:sp>
        <p:nvSpPr>
          <p:cNvPr id="6" name="타원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/>
          </a:p>
        </p:txBody>
      </p:sp>
      <p:sp>
        <p:nvSpPr>
          <p:cNvPr id="7" name="타원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8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ko-KR"/>
          </a:p>
        </p:txBody>
      </p:sp>
      <p:sp>
        <p:nvSpPr>
          <p:cNvPr id="10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5CB12D-BB8F-433B-A0B3-AF0B3CB95BF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날짜 개체 틀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바닥글 개체 틀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7C75E-1643-4BCC-B0A2-1F0B67C75BF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784D13F-2DB9-4C13-8AEE-9EFB67C348F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날짜 개체 틀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바닥글 개체 틀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슬라이드 번호 개체 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A02CE-097C-401E-8DD1-69BFEBE9FBB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/>
          </a:p>
        </p:txBody>
      </p:sp>
      <p:sp>
        <p:nvSpPr>
          <p:cNvPr id="3" name="직사각형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/>
          </a:p>
        </p:txBody>
      </p:sp>
      <p:sp>
        <p:nvSpPr>
          <p:cNvPr id="4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8040E5-A8E6-421D-B67F-73A4228449A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F36D80B-F895-4090-AFF0-7B116A300A4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latinLnBrk="0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6" name="순서도: 처리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/>
          </a:p>
        </p:txBody>
      </p:sp>
      <p:sp>
        <p:nvSpPr>
          <p:cNvPr id="7" name="순서도: 처리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ko-KR" altLang="en-US" noProof="0"/>
              <a:t>그림을 추가하려면 아이콘을 클릭하십시오</a:t>
            </a:r>
            <a:endParaRPr lang="en-US" noProof="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8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ko-KR"/>
          </a:p>
        </p:txBody>
      </p:sp>
      <p:sp>
        <p:nvSpPr>
          <p:cNvPr id="10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FFEEA6-8ED2-414F-B82E-90E52CE720C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원형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/>
          </a:p>
        </p:txBody>
      </p:sp>
      <p:sp>
        <p:nvSpPr>
          <p:cNvPr id="8" name="타원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/>
          </a:p>
        </p:txBody>
      </p:sp>
      <p:sp>
        <p:nvSpPr>
          <p:cNvPr id="11" name="도넛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/>
          </a:p>
        </p:txBody>
      </p:sp>
      <p:sp>
        <p:nvSpPr>
          <p:cNvPr id="12" name="직사각형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/>
          </a:p>
        </p:txBody>
      </p:sp>
      <p:sp>
        <p:nvSpPr>
          <p:cNvPr id="5" name="제목 개체 틀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1033" name="텍스트 개체 틀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24" name="날짜 개체 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altLang="ko-KR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US" altLang="ko-KR"/>
          </a:p>
        </p:txBody>
      </p:sp>
      <p:sp>
        <p:nvSpPr>
          <p:cNvPr id="22" name="슬라이드 번호 개체 틀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883CB66C-0244-47C6-BE64-97863AD9AAD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5" name="직사각형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1" r:id="rId2"/>
    <p:sldLayoutId id="2147484047" r:id="rId3"/>
    <p:sldLayoutId id="2147484042" r:id="rId4"/>
    <p:sldLayoutId id="2147484048" r:id="rId5"/>
    <p:sldLayoutId id="2147484043" r:id="rId6"/>
    <p:sldLayoutId id="2147484049" r:id="rId7"/>
    <p:sldLayoutId id="2147484050" r:id="rId8"/>
    <p:sldLayoutId id="2147484051" r:id="rId9"/>
    <p:sldLayoutId id="2147484044" r:id="rId10"/>
    <p:sldLayoutId id="2147484045" r:id="rId11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  <a:ea typeface="휴먼매직체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  <a:ea typeface="휴먼매직체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  <a:ea typeface="휴먼매직체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  <a:ea typeface="휴먼매직체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  <a:ea typeface="휴먼매직체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  <a:ea typeface="휴먼매직체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  <a:ea typeface="휴먼매직체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  <a:ea typeface="휴먼매직체" pitchFamily="18" charset="-127"/>
        </a:defRPr>
      </a:lvl9pPr>
      <a:extLst/>
    </p:titleStyle>
    <p:bodyStyle>
      <a:lvl1pPr marL="365125" indent="-282575" algn="l" rtl="0" eaLnBrk="0" fontAlgn="base" latinLnBrk="1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latinLnBrk="1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latinLnBrk="1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latinLnBrk="1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1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1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1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1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bcv:66/22:10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1500188" y="928688"/>
            <a:ext cx="6858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그 때에 </a:t>
            </a:r>
            <a:r>
              <a:rPr lang="ko-KR" altLang="en-US" sz="2800" dirty="0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네 민족을 호위하는 큰 군주 </a:t>
            </a:r>
            <a:r>
              <a:rPr lang="ko-KR" altLang="en-US" sz="2800" dirty="0" err="1">
                <a:solidFill>
                  <a:srgbClr val="002060"/>
                </a:solidFill>
                <a:latin typeface="휴먼옛체" pitchFamily="18" charset="-127"/>
                <a:ea typeface="휴먼옛체" pitchFamily="18" charset="-127"/>
              </a:rPr>
              <a:t>미가엘이</a:t>
            </a:r>
            <a:r>
              <a:rPr lang="ko-KR" altLang="en-US" sz="2800" dirty="0">
                <a:solidFill>
                  <a:srgbClr val="002060"/>
                </a:solidFill>
                <a:latin typeface="휴먼옛체" pitchFamily="18" charset="-127"/>
                <a:ea typeface="휴먼옛체" pitchFamily="18" charset="-127"/>
              </a:rPr>
              <a:t> 일어날 것</a:t>
            </a:r>
            <a:r>
              <a:rPr lang="ko-KR" altLang="en-US" sz="2800" dirty="0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이요 또 </a:t>
            </a:r>
            <a:r>
              <a:rPr lang="ko-KR" altLang="en-US" sz="2800" dirty="0">
                <a:solidFill>
                  <a:srgbClr val="002060"/>
                </a:solidFill>
                <a:latin typeface="휴먼옛체" pitchFamily="18" charset="-127"/>
                <a:ea typeface="휴먼옛체" pitchFamily="18" charset="-127"/>
              </a:rPr>
              <a:t>환난이 있으리니 이는 개국 이래로 그 때까지 없던 환난일 것이며</a:t>
            </a:r>
            <a:r>
              <a:rPr lang="ko-KR" altLang="en-US" sz="2800" dirty="0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 그 때에 네 백성 중 책에 기</a:t>
            </a:r>
            <a:endParaRPr lang="en-US" altLang="ko-KR" sz="2800" dirty="0">
              <a:solidFill>
                <a:srgbClr val="FF0000"/>
              </a:solidFill>
              <a:latin typeface="휴먼옛체" pitchFamily="18" charset="-127"/>
              <a:ea typeface="휴먼옛체" pitchFamily="18" charset="-127"/>
            </a:endParaRPr>
          </a:p>
          <a:p>
            <a:r>
              <a:rPr lang="ko-KR" altLang="en-US" sz="2800" dirty="0" err="1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록된</a:t>
            </a:r>
            <a:r>
              <a:rPr lang="ko-KR" altLang="en-US" sz="2800" dirty="0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 모든 자가 구원을 받을 것</a:t>
            </a:r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이라</a:t>
            </a:r>
          </a:p>
        </p:txBody>
      </p:sp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1408113" y="403225"/>
            <a:ext cx="216375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1600" dirty="0" err="1">
                <a:latin typeface="궁서" pitchFamily="18" charset="-127"/>
                <a:ea typeface="궁서" pitchFamily="18" charset="-127"/>
              </a:rPr>
              <a:t>다니엘</a:t>
            </a:r>
            <a:r>
              <a:rPr lang="ko-KR" altLang="en-US" sz="1600" dirty="0">
                <a:latin typeface="궁서" pitchFamily="18" charset="-127"/>
                <a:ea typeface="궁서" pitchFamily="18" charset="-127"/>
              </a:rPr>
              <a:t> </a:t>
            </a:r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12 : </a:t>
            </a:r>
            <a:fld id="{CCD306E9-4A1F-4327-A4C0-56B4CFBD5E53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1</a:t>
            </a:fld>
            <a:endParaRPr lang="ko-KR" altLang="en-US" sz="1600" dirty="0"/>
          </a:p>
        </p:txBody>
      </p:sp>
      <p:sp>
        <p:nvSpPr>
          <p:cNvPr id="8196" name="Line 9"/>
          <p:cNvSpPr>
            <a:spLocks noChangeShapeType="1"/>
          </p:cNvSpPr>
          <p:nvPr/>
        </p:nvSpPr>
        <p:spPr bwMode="auto">
          <a:xfrm>
            <a:off x="1500188" y="78581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7" name="Line 9"/>
          <p:cNvSpPr>
            <a:spLocks noChangeShapeType="1"/>
          </p:cNvSpPr>
          <p:nvPr/>
        </p:nvSpPr>
        <p:spPr bwMode="auto">
          <a:xfrm>
            <a:off x="1500188" y="392906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1414463" y="3521075"/>
            <a:ext cx="244315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Daniel 12 : </a:t>
            </a:r>
            <a:fld id="{890F2024-FC39-498E-827C-A83F8E81CADE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1</a:t>
            </a:fld>
            <a:endParaRPr lang="ko-KR" altLang="en-US" sz="1600" dirty="0"/>
          </a:p>
        </p:txBody>
      </p:sp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1500188" y="3933056"/>
            <a:ext cx="685800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en-US" altLang="ko-KR" sz="2600" dirty="0">
                <a:latin typeface="휴먼옛체" pitchFamily="18" charset="-127"/>
                <a:ea typeface="휴먼옛체" pitchFamily="18" charset="-127"/>
              </a:rPr>
              <a:t>"At that time </a:t>
            </a:r>
            <a:r>
              <a:rPr lang="en-US" altLang="ko-KR" sz="2600" dirty="0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Michael</a:t>
            </a:r>
            <a:r>
              <a:rPr lang="en-US" altLang="ko-KR" sz="2600" dirty="0">
                <a:latin typeface="휴먼옛체" pitchFamily="18" charset="-127"/>
                <a:ea typeface="휴먼옛체" pitchFamily="18" charset="-127"/>
              </a:rPr>
              <a:t>, the great prince </a:t>
            </a:r>
            <a:r>
              <a:rPr lang="en-US" altLang="ko-KR" sz="2600" dirty="0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who protects your people</a:t>
            </a:r>
            <a:r>
              <a:rPr lang="en-US" altLang="ko-KR" sz="2600" dirty="0">
                <a:latin typeface="휴먼옛체" pitchFamily="18" charset="-127"/>
                <a:ea typeface="휴먼옛체" pitchFamily="18" charset="-127"/>
              </a:rPr>
              <a:t>, will arise. There will be a time of distress such as has not happened from the beginning of nations until then. But at that time your people--</a:t>
            </a:r>
            <a:r>
              <a:rPr lang="en-US" altLang="ko-KR" sz="2600" dirty="0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everyone whose name is found written in </a:t>
            </a:r>
          </a:p>
          <a:p>
            <a:r>
              <a:rPr lang="en-US" altLang="ko-KR" sz="2600" dirty="0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the book--will be delivered.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1500188" y="928688"/>
            <a:ext cx="6858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ko-KR" altLang="en-US" sz="2800" dirty="0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  <a:hlinkClick r:id="rId3" action="ppaction://hlinksldjump"/>
              </a:rPr>
              <a:t>많은 사람이 연단을 받아 스스로 정결하게 하며 희게 할 것이나 </a:t>
            </a:r>
            <a:r>
              <a:rPr lang="ko-KR" altLang="en-US" sz="2800" dirty="0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악한 사람은 악을 행하리니 악한 자는 아무것도 깨닫지 </a:t>
            </a:r>
            <a:endParaRPr lang="en-US" altLang="ko-KR" sz="2800" dirty="0">
              <a:solidFill>
                <a:srgbClr val="FF0000"/>
              </a:solidFill>
              <a:latin typeface="휴먼옛체" pitchFamily="18" charset="-127"/>
              <a:ea typeface="휴먼옛체" pitchFamily="18" charset="-127"/>
            </a:endParaRPr>
          </a:p>
          <a:p>
            <a:r>
              <a:rPr lang="ko-KR" altLang="en-US" sz="2800" dirty="0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못하되 오직 지혜 있는 자는 깨달으리라</a:t>
            </a:r>
          </a:p>
        </p:txBody>
      </p:sp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1408113" y="403225"/>
            <a:ext cx="216375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1600" dirty="0" err="1">
                <a:latin typeface="궁서" pitchFamily="18" charset="-127"/>
                <a:ea typeface="궁서" pitchFamily="18" charset="-127"/>
              </a:rPr>
              <a:t>다니엘</a:t>
            </a:r>
            <a:r>
              <a:rPr lang="ko-KR" altLang="en-US" sz="1600" dirty="0">
                <a:latin typeface="궁서" pitchFamily="18" charset="-127"/>
                <a:ea typeface="궁서" pitchFamily="18" charset="-127"/>
              </a:rPr>
              <a:t> </a:t>
            </a:r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12 : </a:t>
            </a:r>
            <a:fld id="{CCD306E9-4A1F-4327-A4C0-56B4CFBD5E53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10</a:t>
            </a:fld>
            <a:endParaRPr lang="ko-KR" altLang="en-US" sz="1600" dirty="0"/>
          </a:p>
        </p:txBody>
      </p:sp>
      <p:sp>
        <p:nvSpPr>
          <p:cNvPr id="8196" name="Line 9"/>
          <p:cNvSpPr>
            <a:spLocks noChangeShapeType="1"/>
          </p:cNvSpPr>
          <p:nvPr/>
        </p:nvSpPr>
        <p:spPr bwMode="auto">
          <a:xfrm>
            <a:off x="1500188" y="78581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7" name="Line 9"/>
          <p:cNvSpPr>
            <a:spLocks noChangeShapeType="1"/>
          </p:cNvSpPr>
          <p:nvPr/>
        </p:nvSpPr>
        <p:spPr bwMode="auto">
          <a:xfrm>
            <a:off x="1500188" y="392906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1414463" y="3521075"/>
            <a:ext cx="244315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Daniel 12 : </a:t>
            </a:r>
            <a:fld id="{890F2024-FC39-498E-827C-A83F8E81CADE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10</a:t>
            </a:fld>
            <a:endParaRPr lang="ko-KR" altLang="en-US" sz="1600" dirty="0"/>
          </a:p>
        </p:txBody>
      </p:sp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1500188" y="3933056"/>
            <a:ext cx="357586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800" dirty="0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Many will be purified</a:t>
            </a:r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, </a:t>
            </a:r>
            <a:r>
              <a:rPr lang="en-US" altLang="ko-KR" sz="2800" dirty="0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made spotless and refined</a:t>
            </a:r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, </a:t>
            </a:r>
            <a:endParaRPr lang="en-US" altLang="ko-KR" sz="2800" dirty="0">
              <a:solidFill>
                <a:srgbClr val="002060"/>
              </a:solidFill>
              <a:latin typeface="휴먼옛체" pitchFamily="18" charset="-127"/>
              <a:ea typeface="휴먼옛체" pitchFamily="18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771C2C01-ED96-4FA7-9D59-221588908A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5696"/>
          <a:stretch/>
        </p:blipFill>
        <p:spPr>
          <a:xfrm>
            <a:off x="4543467" y="2744570"/>
            <a:ext cx="4572396" cy="22051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6A62F03-D3A8-4338-AE9E-9A7A398D3738}"/>
              </a:ext>
            </a:extLst>
          </p:cNvPr>
          <p:cNvSpPr txBox="1"/>
          <p:nvPr/>
        </p:nvSpPr>
        <p:spPr>
          <a:xfrm>
            <a:off x="1500188" y="5212357"/>
            <a:ext cx="76156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but the wicked will continue to be wicked. </a:t>
            </a:r>
            <a:r>
              <a:rPr lang="en-US" altLang="ko-KR" sz="2800" dirty="0">
                <a:solidFill>
                  <a:srgbClr val="002060"/>
                </a:solidFill>
                <a:latin typeface="휴먼옛체" pitchFamily="18" charset="-127"/>
                <a:ea typeface="휴먼옛체" pitchFamily="18" charset="-127"/>
              </a:rPr>
              <a:t>None of the wicked will understand</a:t>
            </a:r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, </a:t>
            </a:r>
            <a:r>
              <a:rPr lang="en-US" altLang="ko-KR" sz="2800" dirty="0">
                <a:solidFill>
                  <a:srgbClr val="002060"/>
                </a:solidFill>
                <a:latin typeface="휴먼옛체" pitchFamily="18" charset="-127"/>
                <a:ea typeface="휴먼옛체" pitchFamily="18" charset="-127"/>
              </a:rPr>
              <a:t>but those who are wise will understand.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0D5DBA-A0FD-4438-95D2-17FB7915CAEA}"/>
              </a:ext>
            </a:extLst>
          </p:cNvPr>
          <p:cNvSpPr txBox="1"/>
          <p:nvPr/>
        </p:nvSpPr>
        <p:spPr>
          <a:xfrm>
            <a:off x="8077515" y="4271610"/>
            <a:ext cx="10383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000" dirty="0">
                <a:solidFill>
                  <a:srgbClr val="FF0000"/>
                </a:solidFill>
                <a:latin typeface="휴먼옛체" pitchFamily="18" charset="-127"/>
                <a:ea typeface="(한)대나무" panose="02030600000101010101" pitchFamily="18" charset="-127"/>
              </a:rPr>
              <a:t>연단</a:t>
            </a:r>
            <a:endParaRPr lang="en-US" altLang="ko-KR" sz="2000" dirty="0">
              <a:solidFill>
                <a:srgbClr val="FF0000"/>
              </a:solidFill>
              <a:latin typeface="휴먼옛체" pitchFamily="18" charset="-127"/>
              <a:ea typeface="(한)대나무" panose="02030600000101010101" pitchFamily="18" charset="-127"/>
            </a:endParaRPr>
          </a:p>
          <a:p>
            <a:r>
              <a:rPr lang="en-US" altLang="ko-KR" sz="2000" dirty="0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refined</a:t>
            </a:r>
            <a:endParaRPr lang="en-AU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1500188" y="928688"/>
            <a:ext cx="6858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매일 드리는 제사를 폐하며 멸망하게 할 가증한 것을 세울 때부터 </a:t>
            </a:r>
            <a:r>
              <a:rPr lang="ko-KR" altLang="en-US" sz="2800" dirty="0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천이백구십 일</a:t>
            </a:r>
            <a:endParaRPr lang="en-US" altLang="ko-KR" sz="2800" dirty="0">
              <a:solidFill>
                <a:srgbClr val="FF0000"/>
              </a:solidFill>
              <a:latin typeface="휴먼옛체" pitchFamily="18" charset="-127"/>
              <a:ea typeface="휴먼옛체" pitchFamily="18" charset="-127"/>
            </a:endParaRPr>
          </a:p>
          <a:p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을 지낼 것이요</a:t>
            </a:r>
          </a:p>
        </p:txBody>
      </p:sp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1408113" y="403225"/>
            <a:ext cx="216375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1600" dirty="0" err="1">
                <a:latin typeface="궁서" pitchFamily="18" charset="-127"/>
                <a:ea typeface="궁서" pitchFamily="18" charset="-127"/>
              </a:rPr>
              <a:t>다니엘</a:t>
            </a:r>
            <a:r>
              <a:rPr lang="ko-KR" altLang="en-US" sz="1600" dirty="0">
                <a:latin typeface="궁서" pitchFamily="18" charset="-127"/>
                <a:ea typeface="궁서" pitchFamily="18" charset="-127"/>
              </a:rPr>
              <a:t> </a:t>
            </a:r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12 : </a:t>
            </a:r>
            <a:fld id="{CCD306E9-4A1F-4327-A4C0-56B4CFBD5E53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11</a:t>
            </a:fld>
            <a:endParaRPr lang="ko-KR" altLang="en-US" sz="1600" dirty="0"/>
          </a:p>
        </p:txBody>
      </p:sp>
      <p:sp>
        <p:nvSpPr>
          <p:cNvPr id="8196" name="Line 9"/>
          <p:cNvSpPr>
            <a:spLocks noChangeShapeType="1"/>
          </p:cNvSpPr>
          <p:nvPr/>
        </p:nvSpPr>
        <p:spPr bwMode="auto">
          <a:xfrm>
            <a:off x="1500188" y="78581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7" name="Line 9"/>
          <p:cNvSpPr>
            <a:spLocks noChangeShapeType="1"/>
          </p:cNvSpPr>
          <p:nvPr/>
        </p:nvSpPr>
        <p:spPr bwMode="auto">
          <a:xfrm>
            <a:off x="1500188" y="4837157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1414463" y="4429169"/>
            <a:ext cx="244315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Daniel 12 : </a:t>
            </a:r>
            <a:fld id="{890F2024-FC39-498E-827C-A83F8E81CADE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11</a:t>
            </a:fld>
            <a:endParaRPr lang="ko-KR" altLang="en-US" sz="1600" dirty="0"/>
          </a:p>
        </p:txBody>
      </p:sp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1500188" y="4997494"/>
            <a:ext cx="6858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"From the time that the daily sacrifice is abolished and the abomination that causes desolation is set up, there will </a:t>
            </a:r>
          </a:p>
          <a:p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be 1,290 days.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0BB351-438D-4A62-ABEA-29CA1004C35D}"/>
              </a:ext>
            </a:extLst>
          </p:cNvPr>
          <p:cNvSpPr txBox="1"/>
          <p:nvPr/>
        </p:nvSpPr>
        <p:spPr>
          <a:xfrm>
            <a:off x="1693383" y="3186405"/>
            <a:ext cx="285008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/>
              <a:t>360*3.5=1260</a:t>
            </a:r>
          </a:p>
          <a:p>
            <a:endParaRPr lang="en-AU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EA57C908-716A-411C-95C4-2772DD964B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696"/>
          <a:stretch/>
        </p:blipFill>
        <p:spPr>
          <a:xfrm>
            <a:off x="4543467" y="2744570"/>
            <a:ext cx="4572396" cy="220516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1500188" y="928688"/>
            <a:ext cx="6858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기다려서 </a:t>
            </a:r>
            <a:r>
              <a:rPr lang="ko-KR" altLang="en-US" sz="2800" dirty="0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천삼백삼십오 일</a:t>
            </a:r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까지 이르는 그 </a:t>
            </a:r>
            <a:endParaRPr lang="en-US" altLang="ko-KR" sz="2800" dirty="0">
              <a:latin typeface="휴먼옛체" pitchFamily="18" charset="-127"/>
              <a:ea typeface="휴먼옛체" pitchFamily="18" charset="-127"/>
            </a:endParaRPr>
          </a:p>
          <a:p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사람은 복이 있으리라</a:t>
            </a:r>
          </a:p>
        </p:txBody>
      </p:sp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1408113" y="403225"/>
            <a:ext cx="216375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1600" dirty="0" err="1">
                <a:latin typeface="궁서" pitchFamily="18" charset="-127"/>
                <a:ea typeface="궁서" pitchFamily="18" charset="-127"/>
              </a:rPr>
              <a:t>다니엘</a:t>
            </a:r>
            <a:r>
              <a:rPr lang="ko-KR" altLang="en-US" sz="1600" dirty="0">
                <a:latin typeface="궁서" pitchFamily="18" charset="-127"/>
                <a:ea typeface="궁서" pitchFamily="18" charset="-127"/>
              </a:rPr>
              <a:t> </a:t>
            </a:r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12 : </a:t>
            </a:r>
            <a:fld id="{CCD306E9-4A1F-4327-A4C0-56B4CFBD5E53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12</a:t>
            </a:fld>
            <a:endParaRPr lang="ko-KR" altLang="en-US" sz="1600" dirty="0"/>
          </a:p>
        </p:txBody>
      </p:sp>
      <p:sp>
        <p:nvSpPr>
          <p:cNvPr id="8196" name="Line 9"/>
          <p:cNvSpPr>
            <a:spLocks noChangeShapeType="1"/>
          </p:cNvSpPr>
          <p:nvPr/>
        </p:nvSpPr>
        <p:spPr bwMode="auto">
          <a:xfrm>
            <a:off x="1500188" y="78581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7" name="Line 9"/>
          <p:cNvSpPr>
            <a:spLocks noChangeShapeType="1"/>
          </p:cNvSpPr>
          <p:nvPr/>
        </p:nvSpPr>
        <p:spPr bwMode="auto">
          <a:xfrm>
            <a:off x="1500188" y="392906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1414463" y="3521075"/>
            <a:ext cx="244315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Daniel 12 : </a:t>
            </a:r>
            <a:fld id="{890F2024-FC39-498E-827C-A83F8E81CADE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12</a:t>
            </a:fld>
            <a:endParaRPr lang="ko-KR" altLang="en-US" sz="1600" dirty="0"/>
          </a:p>
        </p:txBody>
      </p:sp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1500188" y="4089400"/>
            <a:ext cx="6858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Blessed is the one who waits for and </a:t>
            </a:r>
          </a:p>
          <a:p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reaches the end of the 1,335 days.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1500188" y="928688"/>
            <a:ext cx="6858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너는 가서 </a:t>
            </a:r>
            <a:r>
              <a:rPr lang="ko-KR" altLang="en-US" sz="2800" dirty="0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마지막을 기다리라 </a:t>
            </a:r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이는 네가 평안히 쉬다가 </a:t>
            </a:r>
            <a:r>
              <a:rPr lang="ko-KR" altLang="en-US" sz="2800" dirty="0" err="1">
                <a:latin typeface="휴먼옛체" pitchFamily="18" charset="-127"/>
                <a:ea typeface="휴먼옛체" pitchFamily="18" charset="-127"/>
              </a:rPr>
              <a:t>끝날에는</a:t>
            </a:r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 네 몫을 누릴 것</a:t>
            </a:r>
            <a:endParaRPr lang="en-US" altLang="ko-KR" sz="2800" dirty="0">
              <a:latin typeface="휴먼옛체" pitchFamily="18" charset="-127"/>
              <a:ea typeface="휴먼옛체" pitchFamily="18" charset="-127"/>
            </a:endParaRPr>
          </a:p>
          <a:p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임이라</a:t>
            </a:r>
          </a:p>
        </p:txBody>
      </p:sp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1408113" y="403225"/>
            <a:ext cx="216375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1600" dirty="0" err="1">
                <a:latin typeface="궁서" pitchFamily="18" charset="-127"/>
                <a:ea typeface="궁서" pitchFamily="18" charset="-127"/>
              </a:rPr>
              <a:t>다니엘</a:t>
            </a:r>
            <a:r>
              <a:rPr lang="ko-KR" altLang="en-US" sz="1600" dirty="0">
                <a:latin typeface="궁서" pitchFamily="18" charset="-127"/>
                <a:ea typeface="궁서" pitchFamily="18" charset="-127"/>
              </a:rPr>
              <a:t> </a:t>
            </a:r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12 : </a:t>
            </a:r>
            <a:fld id="{CCD306E9-4A1F-4327-A4C0-56B4CFBD5E53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13</a:t>
            </a:fld>
            <a:endParaRPr lang="ko-KR" altLang="en-US" sz="1600" dirty="0"/>
          </a:p>
        </p:txBody>
      </p:sp>
      <p:sp>
        <p:nvSpPr>
          <p:cNvPr id="8196" name="Line 9"/>
          <p:cNvSpPr>
            <a:spLocks noChangeShapeType="1"/>
          </p:cNvSpPr>
          <p:nvPr/>
        </p:nvSpPr>
        <p:spPr bwMode="auto">
          <a:xfrm>
            <a:off x="1500188" y="78581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7" name="Line 9"/>
          <p:cNvSpPr>
            <a:spLocks noChangeShapeType="1"/>
          </p:cNvSpPr>
          <p:nvPr/>
        </p:nvSpPr>
        <p:spPr bwMode="auto">
          <a:xfrm>
            <a:off x="1500188" y="392906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1414463" y="3521075"/>
            <a:ext cx="244315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Daniel 12 : </a:t>
            </a:r>
            <a:fld id="{890F2024-FC39-498E-827C-A83F8E81CADE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13</a:t>
            </a:fld>
            <a:endParaRPr lang="ko-KR" altLang="en-US" sz="1600" dirty="0"/>
          </a:p>
        </p:txBody>
      </p:sp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1500188" y="4089400"/>
            <a:ext cx="6858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"As for you, go your way till the end. You will rest, and then at the end of the days you will rise to receive your </a:t>
            </a:r>
          </a:p>
          <a:p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allotted inheritance.”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2051720" y="764704"/>
            <a:ext cx="6922774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휴먼옛체" pitchFamily="18" charset="-127"/>
                <a:ea typeface="휴먼옛체" pitchFamily="18" charset="-127"/>
                <a:cs typeface="+mn-cs"/>
              </a:rPr>
              <a:t>그가</a:t>
            </a:r>
            <a:r>
              <a:rPr kumimoji="1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itchFamily="18" charset="-127"/>
                <a:ea typeface="휴먼옛체" pitchFamily="18" charset="-127"/>
                <a:cs typeface="+mn-cs"/>
              </a:rPr>
              <a:t> 장차 많은 사람들과 더불어 </a:t>
            </a:r>
            <a:r>
              <a:rPr kumimoji="1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휴먼옛체" pitchFamily="18" charset="-127"/>
                <a:ea typeface="휴먼옛체" pitchFamily="18" charset="-127"/>
                <a:cs typeface="+mn-cs"/>
              </a:rPr>
              <a:t>한 이레 동안의 언약을 굳게 맺고 </a:t>
            </a:r>
            <a:r>
              <a:rPr kumimoji="1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itchFamily="18" charset="-127"/>
                <a:ea typeface="휴먼옛체" pitchFamily="18" charset="-127"/>
                <a:cs typeface="+mn-cs"/>
              </a:rPr>
              <a:t>그가 </a:t>
            </a:r>
            <a:r>
              <a:rPr kumimoji="1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휴먼옛체" pitchFamily="18" charset="-127"/>
                <a:ea typeface="휴먼옛체" pitchFamily="18" charset="-127"/>
                <a:cs typeface="+mn-cs"/>
              </a:rPr>
              <a:t>그 이레의 절반에 제사와 예물을 금지할 것</a:t>
            </a:r>
            <a:r>
              <a:rPr kumimoji="1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itchFamily="18" charset="-127"/>
                <a:ea typeface="휴먼옛체" pitchFamily="18" charset="-127"/>
                <a:cs typeface="+mn-cs"/>
              </a:rPr>
              <a:t>이며 또 </a:t>
            </a:r>
            <a:r>
              <a:rPr kumimoji="1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휴먼옛체" pitchFamily="18" charset="-127"/>
                <a:ea typeface="휴먼옛체" pitchFamily="18" charset="-127"/>
                <a:cs typeface="+mn-cs"/>
              </a:rPr>
              <a:t>포악하여 가증한 것이 날개를 의지하여 설 것</a:t>
            </a:r>
            <a:r>
              <a:rPr kumimoji="1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itchFamily="18" charset="-127"/>
                <a:ea typeface="휴먼옛체" pitchFamily="18" charset="-127"/>
                <a:cs typeface="+mn-cs"/>
              </a:rPr>
              <a:t>이며 또 </a:t>
            </a:r>
            <a:r>
              <a:rPr kumimoji="1" lang="ko-KR" altLang="en-US" sz="27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휴먼옛체" pitchFamily="18" charset="-127"/>
                <a:ea typeface="휴먼옛체" pitchFamily="18" charset="-127"/>
                <a:cs typeface="+mn-cs"/>
              </a:rPr>
              <a:t>이미 정한 종말까지 </a:t>
            </a:r>
            <a:r>
              <a:rPr kumimoji="1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휴먼옛체" pitchFamily="18" charset="-127"/>
                <a:ea typeface="휴먼옛체" pitchFamily="18" charset="-127"/>
                <a:cs typeface="+mn-cs"/>
              </a:rPr>
              <a:t>진노가 황폐하게 하는 자에게 쏟아지리라 </a:t>
            </a:r>
            <a:r>
              <a:rPr kumimoji="1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itchFamily="18" charset="-127"/>
                <a:ea typeface="휴먼옛체" pitchFamily="18" charset="-127"/>
                <a:cs typeface="+mn-cs"/>
              </a:rPr>
              <a:t>하였느니라 하니라</a:t>
            </a:r>
          </a:p>
        </p:txBody>
      </p:sp>
      <p:sp>
        <p:nvSpPr>
          <p:cNvPr id="8196" name="Line 9"/>
          <p:cNvSpPr>
            <a:spLocks noChangeShapeType="1"/>
          </p:cNvSpPr>
          <p:nvPr/>
        </p:nvSpPr>
        <p:spPr bwMode="auto">
          <a:xfrm>
            <a:off x="1500188" y="78581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-소망M" pitchFamily="18" charset="-127"/>
              <a:cs typeface="+mn-cs"/>
            </a:endParaRPr>
          </a:p>
        </p:txBody>
      </p:sp>
      <p:sp>
        <p:nvSpPr>
          <p:cNvPr id="8197" name="Line 9"/>
          <p:cNvSpPr>
            <a:spLocks noChangeShapeType="1"/>
          </p:cNvSpPr>
          <p:nvPr/>
        </p:nvSpPr>
        <p:spPr bwMode="auto">
          <a:xfrm>
            <a:off x="1500188" y="392906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-소망M" pitchFamily="18" charset="-127"/>
              <a:cs typeface="+mn-cs"/>
            </a:endParaRPr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278609" y="6454775"/>
            <a:ext cx="244315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궁서" pitchFamily="18" charset="-127"/>
                <a:ea typeface="궁서" pitchFamily="18" charset="-127"/>
                <a:cs typeface="+mn-cs"/>
              </a:rPr>
              <a:t>Daniel 9 : 27</a:t>
            </a:r>
            <a:endParaRPr kumimoji="1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-소망M" pitchFamily="18" charset="-127"/>
              <a:cs typeface="+mn-cs"/>
            </a:endParaRPr>
          </a:p>
        </p:txBody>
      </p:sp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2051720" y="3933056"/>
            <a:ext cx="6306468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휴먼옛체" pitchFamily="18" charset="-127"/>
                <a:ea typeface="휴먼옛체" pitchFamily="18" charset="-127"/>
                <a:cs typeface="+mn-cs"/>
              </a:rPr>
              <a:t>He will confirm a covenant </a:t>
            </a:r>
            <a:r>
              <a:rPr kumimoji="1" lang="en-US" altLang="ko-K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itchFamily="18" charset="-127"/>
                <a:ea typeface="휴먼옛체" pitchFamily="18" charset="-127"/>
                <a:cs typeface="+mn-cs"/>
              </a:rPr>
              <a:t>with many </a:t>
            </a:r>
            <a:r>
              <a:rPr kumimoji="1" lang="en-US" altLang="ko-KR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휴먼옛체" pitchFamily="18" charset="-127"/>
                <a:ea typeface="휴먼옛체" pitchFamily="18" charset="-127"/>
                <a:cs typeface="+mn-cs"/>
              </a:rPr>
              <a:t>for one `seven</a:t>
            </a:r>
            <a:r>
              <a:rPr kumimoji="1" lang="en-US" altLang="ko-K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itchFamily="18" charset="-127"/>
                <a:ea typeface="휴먼옛체" pitchFamily="18" charset="-127"/>
                <a:cs typeface="+mn-cs"/>
              </a:rPr>
              <a:t>.' In the middle of the `seven' he will put an end to sacrifice and offering. And on a wing of the temple he will set up an abomination that causes desolation, </a:t>
            </a:r>
            <a:r>
              <a:rPr kumimoji="1" lang="en-US" altLang="ko-KR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휴먼옛체" pitchFamily="18" charset="-127"/>
                <a:ea typeface="휴먼옛체" pitchFamily="18" charset="-127"/>
                <a:cs typeface="+mn-cs"/>
              </a:rPr>
              <a:t>until the end that is decreed is poured out on him</a:t>
            </a:r>
            <a:r>
              <a:rPr kumimoji="1" lang="en-US" altLang="ko-K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itchFamily="18" charset="-127"/>
                <a:ea typeface="휴먼옛체" pitchFamily="18" charset="-127"/>
                <a:cs typeface="+mn-cs"/>
              </a:rPr>
              <a:t>.”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7D3EDF40-9841-497D-B119-97B07038A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78" t="9445" r="33514"/>
          <a:stretch/>
        </p:blipFill>
        <p:spPr>
          <a:xfrm>
            <a:off x="97498" y="593204"/>
            <a:ext cx="1732208" cy="5671591"/>
          </a:xfrm>
          <a:prstGeom prst="rect">
            <a:avLst/>
          </a:prstGeom>
        </p:spPr>
      </p:pic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2921460" y="3340473"/>
            <a:ext cx="216375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궁서" pitchFamily="18" charset="-127"/>
                <a:ea typeface="궁서" pitchFamily="18" charset="-127"/>
                <a:cs typeface="+mn-cs"/>
              </a:rPr>
              <a:t>다니엘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궁서" pitchFamily="18" charset="-127"/>
                <a:ea typeface="궁서" pitchFamily="18" charset="-127"/>
                <a:cs typeface="+mn-cs"/>
              </a:rPr>
              <a:t> 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궁서" pitchFamily="18" charset="-127"/>
                <a:ea typeface="궁서" pitchFamily="18" charset="-127"/>
                <a:cs typeface="+mn-cs"/>
              </a:rPr>
              <a:t>9 : 27</a:t>
            </a:r>
            <a:endParaRPr kumimoji="1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-소망M" pitchFamily="18" charset="-127"/>
              <a:cs typeface="+mn-cs"/>
            </a:endParaRPr>
          </a:p>
        </p:txBody>
      </p:sp>
      <p:sp>
        <p:nvSpPr>
          <p:cNvPr id="12" name="화살표: 오른쪽 11">
            <a:extLst>
              <a:ext uri="{FF2B5EF4-FFF2-40B4-BE49-F238E27FC236}">
                <a16:creationId xmlns:a16="http://schemas.microsoft.com/office/drawing/2014/main" id="{409AEEDE-BDDF-4C34-9F38-DE58181C3D3E}"/>
              </a:ext>
            </a:extLst>
          </p:cNvPr>
          <p:cNvSpPr/>
          <p:nvPr/>
        </p:nvSpPr>
        <p:spPr>
          <a:xfrm>
            <a:off x="2339752" y="44624"/>
            <a:ext cx="5832648" cy="719623"/>
          </a:xfrm>
          <a:prstGeom prst="rightArrow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AU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3" name="Line 9">
            <a:extLst>
              <a:ext uri="{FF2B5EF4-FFF2-40B4-BE49-F238E27FC236}">
                <a16:creationId xmlns:a16="http://schemas.microsoft.com/office/drawing/2014/main" id="{99871326-CD6C-4046-9A49-C6D9E26C41ED}"/>
              </a:ext>
            </a:extLst>
          </p:cNvPr>
          <p:cNvSpPr>
            <a:spLocks noChangeShapeType="1"/>
          </p:cNvSpPr>
          <p:nvPr/>
        </p:nvSpPr>
        <p:spPr bwMode="auto">
          <a:xfrm>
            <a:off x="1500188" y="78581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-소망M" pitchFamily="18" charset="-127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2170EB-B169-48B1-A582-296328294755}"/>
              </a:ext>
            </a:extLst>
          </p:cNvPr>
          <p:cNvSpPr txBox="1"/>
          <p:nvPr/>
        </p:nvSpPr>
        <p:spPr>
          <a:xfrm>
            <a:off x="2267744" y="205921"/>
            <a:ext cx="66247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AU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itchFamily="18" charset="-127"/>
                <a:ea typeface="휴먼옛체" pitchFamily="18" charset="-127"/>
                <a:cs typeface="+mn-cs"/>
              </a:rPr>
              <a:t>1 WEEKs </a:t>
            </a:r>
            <a:r>
              <a:rPr kumimoji="1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itchFamily="18" charset="-127"/>
                <a:ea typeface="휴먼옛체" pitchFamily="18" charset="-127"/>
                <a:cs typeface="+mn-cs"/>
              </a:rPr>
              <a:t>이레의 절반</a:t>
            </a:r>
            <a:r>
              <a:rPr kumimoji="1" lang="en-AU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itchFamily="18" charset="-127"/>
                <a:ea typeface="휴먼옛체" pitchFamily="18" charset="-127"/>
                <a:cs typeface="+mn-cs"/>
              </a:rPr>
              <a:t> ( </a:t>
            </a:r>
            <a:r>
              <a:rPr kumimoji="1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itchFamily="18" charset="-127"/>
                <a:ea typeface="휴먼옛체" pitchFamily="18" charset="-127"/>
                <a:cs typeface="+mn-cs"/>
              </a:rPr>
              <a:t>제사 예물 금지 </a:t>
            </a:r>
            <a:r>
              <a:rPr kumimoji="1" lang="en-AU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itchFamily="18" charset="-127"/>
                <a:ea typeface="휴먼옛체" pitchFamily="18" charset="-127"/>
                <a:cs typeface="+mn-cs"/>
              </a:rPr>
              <a:t>)</a:t>
            </a:r>
            <a:endParaRPr kumimoji="1" lang="en-A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-소망M" pitchFamily="18" charset="-127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잉크 1">
                <a:extLst>
                  <a:ext uri="{FF2B5EF4-FFF2-40B4-BE49-F238E27FC236}">
                    <a16:creationId xmlns:a16="http://schemas.microsoft.com/office/drawing/2014/main" id="{D161FAA3-048A-4F20-810F-00D3B5C7BC73}"/>
                  </a:ext>
                </a:extLst>
              </p14:cNvPr>
              <p14:cNvContentPartPr/>
              <p14:nvPr/>
            </p14:nvContentPartPr>
            <p14:xfrm>
              <a:off x="3900741" y="902716"/>
              <a:ext cx="602280" cy="199080"/>
            </p14:xfrm>
          </p:contentPart>
        </mc:Choice>
        <mc:Fallback xmlns="">
          <p:pic>
            <p:nvPicPr>
              <p:cNvPr id="2" name="잉크 1">
                <a:extLst>
                  <a:ext uri="{FF2B5EF4-FFF2-40B4-BE49-F238E27FC236}">
                    <a16:creationId xmlns:a16="http://schemas.microsoft.com/office/drawing/2014/main" id="{D161FAA3-048A-4F20-810F-00D3B5C7BC7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64741" y="830716"/>
                <a:ext cx="673920" cy="342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2977A0B0-9E68-402C-8365-278C3B4AA83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043608" y="1500187"/>
            <a:ext cx="7620000" cy="3857625"/>
          </a:xfrm>
          <a:prstGeom prst="rect">
            <a:avLst/>
          </a:prstGeom>
        </p:spPr>
      </p:pic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2051720" y="928688"/>
            <a:ext cx="640871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800" dirty="0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그가 장차 지극히 높으신 이를 </a:t>
            </a:r>
            <a:r>
              <a:rPr lang="ko-KR" altLang="en-US" sz="2800" dirty="0">
                <a:solidFill>
                  <a:schemeClr val="bg1"/>
                </a:solidFill>
                <a:highlight>
                  <a:srgbClr val="0000FF"/>
                </a:highlight>
                <a:latin typeface="휴먼옛체" pitchFamily="18" charset="-127"/>
                <a:ea typeface="휴먼옛체" pitchFamily="18" charset="-127"/>
              </a:rPr>
              <a:t>말로 대적</a:t>
            </a:r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하며 또 </a:t>
            </a:r>
            <a:r>
              <a:rPr lang="ko-KR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지극히 높으신 이의 성도를 괴롭게 할 것</a:t>
            </a:r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이며 그가 또 </a:t>
            </a:r>
            <a:r>
              <a:rPr lang="ko-KR" altLang="en-US" sz="2800" dirty="0">
                <a:solidFill>
                  <a:schemeClr val="bg1"/>
                </a:solidFill>
                <a:highlight>
                  <a:srgbClr val="000066"/>
                </a:highlight>
                <a:latin typeface="휴먼옛체" pitchFamily="18" charset="-127"/>
                <a:ea typeface="휴먼옛체" pitchFamily="18" charset="-127"/>
              </a:rPr>
              <a:t>때와 법을 고치고자 할 것</a:t>
            </a:r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이며 </a:t>
            </a:r>
            <a:r>
              <a:rPr lang="ko-KR" altLang="en-US" sz="2800" dirty="0">
                <a:solidFill>
                  <a:schemeClr val="bg1"/>
                </a:solidFill>
                <a:highlight>
                  <a:srgbClr val="800000"/>
                </a:highlight>
                <a:latin typeface="휴먼옛체" pitchFamily="18" charset="-127"/>
                <a:ea typeface="휴먼옛체" pitchFamily="18" charset="-127"/>
              </a:rPr>
              <a:t>성도들은 그의 손에 붙인 바 되어</a:t>
            </a:r>
            <a:r>
              <a:rPr lang="ko-KR" altLang="en-US" sz="2800" dirty="0">
                <a:solidFill>
                  <a:schemeClr val="bg1"/>
                </a:solidFill>
                <a:highlight>
                  <a:srgbClr val="FF0000"/>
                </a:highlight>
                <a:latin typeface="휴먼옛체" pitchFamily="18" charset="-127"/>
                <a:ea typeface="휴먼옛체" pitchFamily="18" charset="-127"/>
              </a:rPr>
              <a:t> 한 때와 두 때와 반 때를 지내리라</a:t>
            </a:r>
          </a:p>
        </p:txBody>
      </p:sp>
      <p:sp>
        <p:nvSpPr>
          <p:cNvPr id="8196" name="Line 9"/>
          <p:cNvSpPr>
            <a:spLocks noChangeShapeType="1"/>
          </p:cNvSpPr>
          <p:nvPr/>
        </p:nvSpPr>
        <p:spPr bwMode="auto">
          <a:xfrm>
            <a:off x="1500188" y="78581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7" name="Line 9"/>
          <p:cNvSpPr>
            <a:spLocks noChangeShapeType="1"/>
          </p:cNvSpPr>
          <p:nvPr/>
        </p:nvSpPr>
        <p:spPr bwMode="auto">
          <a:xfrm>
            <a:off x="1524952" y="5359812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2C3032EF-B734-43E7-8958-7FCB4E3DE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8043" y="3683055"/>
            <a:ext cx="634242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000" dirty="0">
                <a:latin typeface="HY견고딕" pitchFamily="18" charset="-127"/>
                <a:ea typeface="HY견고딕" pitchFamily="18" charset="-127"/>
                <a:cs typeface="Arial" pitchFamily="34" charset="0"/>
              </a:rPr>
              <a:t>또 </a:t>
            </a:r>
            <a:r>
              <a:rPr lang="ko-KR" altLang="en-US" sz="20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짐승이 </a:t>
            </a:r>
            <a:r>
              <a:rPr lang="ko-KR" altLang="en-US" sz="2000" dirty="0">
                <a:solidFill>
                  <a:srgbClr val="FF0000"/>
                </a:solidFill>
                <a:highlight>
                  <a:srgbClr val="FFFF00"/>
                </a:highlight>
                <a:latin typeface="HY견고딕" pitchFamily="18" charset="-127"/>
                <a:ea typeface="HY견고딕" pitchFamily="18" charset="-127"/>
                <a:cs typeface="Arial" pitchFamily="34" charset="0"/>
              </a:rPr>
              <a:t>과장되고 신성 모독을 말하는 </a:t>
            </a:r>
            <a:r>
              <a:rPr lang="ko-KR" altLang="en-US" sz="2000" dirty="0">
                <a:solidFill>
                  <a:schemeClr val="bg1"/>
                </a:solidFill>
                <a:highlight>
                  <a:srgbClr val="0000FF"/>
                </a:highlight>
                <a:latin typeface="HY견고딕" pitchFamily="18" charset="-127"/>
                <a:ea typeface="HY견고딕" pitchFamily="18" charset="-127"/>
                <a:cs typeface="Arial" pitchFamily="34" charset="0"/>
              </a:rPr>
              <a:t>입을 받고 </a:t>
            </a:r>
            <a:r>
              <a:rPr lang="ko-KR" altLang="en-US" sz="20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또 </a:t>
            </a:r>
            <a:r>
              <a:rPr lang="ko-KR" altLang="en-US" sz="2000" dirty="0">
                <a:solidFill>
                  <a:schemeClr val="bg1"/>
                </a:solidFill>
                <a:highlight>
                  <a:srgbClr val="FF0000"/>
                </a:highlight>
                <a:latin typeface="HY견고딕" pitchFamily="18" charset="-127"/>
                <a:ea typeface="HY견고딕" pitchFamily="18" charset="-127"/>
                <a:cs typeface="Arial" pitchFamily="34" charset="0"/>
              </a:rPr>
              <a:t>마흔두 달 동안 일할 권세</a:t>
            </a:r>
            <a:r>
              <a:rPr lang="ko-KR" altLang="en-US" sz="20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를 </a:t>
            </a:r>
            <a:r>
              <a:rPr lang="ko-KR" altLang="en-US" sz="2000" dirty="0" err="1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받으니라</a:t>
            </a:r>
            <a:endParaRPr lang="ko-KR" altLang="en-US" sz="20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255369C3-1FBF-4FC4-AAD2-42C57EECD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2603" y="4441595"/>
            <a:ext cx="23717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1600" b="1" dirty="0">
                <a:latin typeface="HY중고딕" pitchFamily="18" charset="-127"/>
                <a:ea typeface="HY중고딕" pitchFamily="18" charset="-127"/>
                <a:cs typeface="Arial" pitchFamily="34" charset="0"/>
              </a:rPr>
              <a:t>요한계시록 </a:t>
            </a:r>
            <a:r>
              <a:rPr lang="en-US" altLang="ko-KR" sz="1600" b="1" dirty="0">
                <a:latin typeface="HY중고딕" pitchFamily="18" charset="-127"/>
                <a:ea typeface="HY중고딕" pitchFamily="18" charset="-127"/>
                <a:cs typeface="Arial" pitchFamily="34" charset="0"/>
              </a:rPr>
              <a:t>13 : </a:t>
            </a:r>
            <a:fld id="{CCD306E9-4A1F-4327-A4C0-56B4CFBD5E53}" type="slidenum">
              <a:rPr lang="en-US" altLang="ko-KR" sz="1600" b="1" smtClean="0">
                <a:latin typeface="HY중고딕" pitchFamily="18" charset="-127"/>
                <a:ea typeface="HY중고딕" pitchFamily="18" charset="-127"/>
                <a:cs typeface="Arial" pitchFamily="34" charset="0"/>
              </a:rPr>
              <a:pPr/>
              <a:t>15</a:t>
            </a:fld>
            <a:endParaRPr lang="ko-KR" altLang="en-US" sz="1600" b="1" dirty="0">
              <a:latin typeface="HY중고딕" pitchFamily="18" charset="-127"/>
              <a:ea typeface="HY중고딕" pitchFamily="18" charset="-127"/>
              <a:cs typeface="Arial" pitchFamily="34" charset="0"/>
            </a:endParaRPr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C5CC7D92-129D-460D-BB04-76D68AFD2B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78043" y="3494790"/>
            <a:ext cx="5982389" cy="4539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ko-KR" altLang="en-US" sz="240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3922E595-C846-4A2F-86BC-ABC73318F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814" y="2038439"/>
            <a:ext cx="816708" cy="2675968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72B1DBB4-005A-43C8-9F69-3577209638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178" t="9445" r="33514"/>
          <a:stretch/>
        </p:blipFill>
        <p:spPr>
          <a:xfrm>
            <a:off x="97498" y="593204"/>
            <a:ext cx="1732208" cy="5671591"/>
          </a:xfrm>
          <a:prstGeom prst="rect">
            <a:avLst/>
          </a:prstGeom>
        </p:spPr>
      </p:pic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1408113" y="403225"/>
            <a:ext cx="216375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1600" dirty="0" err="1">
                <a:latin typeface="궁서" pitchFamily="18" charset="-127"/>
                <a:ea typeface="궁서" pitchFamily="18" charset="-127"/>
              </a:rPr>
              <a:t>다니엘</a:t>
            </a:r>
            <a:r>
              <a:rPr lang="ko-KR" altLang="en-US" sz="1600" dirty="0">
                <a:latin typeface="궁서" pitchFamily="18" charset="-127"/>
                <a:ea typeface="궁서" pitchFamily="18" charset="-127"/>
              </a:rPr>
              <a:t> </a:t>
            </a:r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7 : 25</a:t>
            </a:r>
            <a:endParaRPr lang="ko-KR" altLang="en-US" sz="1600" dirty="0"/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1507489" y="4833409"/>
            <a:ext cx="244315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Daniel 7 : 25</a:t>
            </a:r>
            <a:endParaRPr lang="ko-KR" altLang="en-US" sz="1600" dirty="0"/>
          </a:p>
        </p:txBody>
      </p:sp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1507489" y="5410467"/>
            <a:ext cx="6858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000" dirty="0">
                <a:latin typeface="휴먼옛체" pitchFamily="18" charset="-127"/>
                <a:ea typeface="휴먼옛체" pitchFamily="18" charset="-127"/>
              </a:rPr>
              <a:t>He will speak against the Most High and oppress his saints and try to change the set times and the laws. The saints will be handed over to him </a:t>
            </a:r>
            <a:r>
              <a:rPr lang="en-US" altLang="ko-KR" sz="2000" dirty="0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for a time, </a:t>
            </a:r>
          </a:p>
          <a:p>
            <a:r>
              <a:rPr lang="en-US" altLang="ko-KR" sz="2000" dirty="0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times and half a time.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2411760" y="928688"/>
            <a:ext cx="594642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Arial" pitchFamily="34" charset="0"/>
              </a:rPr>
              <a:t>또 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HY견고딕" pitchFamily="18" charset="-127"/>
                <a:ea typeface="HY견고딕" pitchFamily="18" charset="-127"/>
                <a:cs typeface="Arial" pitchFamily="34" charset="0"/>
              </a:rPr>
              <a:t>권세를 받아 성도들과 싸워 이기게 되고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Arial" pitchFamily="34" charset="0"/>
              </a:rPr>
              <a:t> 각 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Arial" pitchFamily="34" charset="0"/>
              </a:rPr>
              <a:t>족속과 백성과 방언과 나라를 다스리는 권세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Arial" pitchFamily="34" charset="0"/>
              </a:rPr>
              <a:t>를 받으니</a:t>
            </a:r>
          </a:p>
        </p:txBody>
      </p:sp>
      <p:sp>
        <p:nvSpPr>
          <p:cNvPr id="8196" name="Line 9"/>
          <p:cNvSpPr>
            <a:spLocks noChangeShapeType="1"/>
          </p:cNvSpPr>
          <p:nvPr/>
        </p:nvSpPr>
        <p:spPr bwMode="auto">
          <a:xfrm>
            <a:off x="1500188" y="78581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-소망M" pitchFamily="18" charset="-127"/>
              <a:cs typeface="+mn-cs"/>
            </a:endParaRPr>
          </a:p>
        </p:txBody>
      </p:sp>
      <p:sp>
        <p:nvSpPr>
          <p:cNvPr id="8197" name="Line 9"/>
          <p:cNvSpPr>
            <a:spLocks noChangeShapeType="1"/>
          </p:cNvSpPr>
          <p:nvPr/>
        </p:nvSpPr>
        <p:spPr bwMode="auto">
          <a:xfrm>
            <a:off x="1500188" y="2786227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-소망M" pitchFamily="18" charset="-127"/>
              <a:cs typeface="+mn-cs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D97731AF-ACDA-4A94-BBA8-3830065B53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502" t="31799" r="16336"/>
          <a:stretch/>
        </p:blipFill>
        <p:spPr>
          <a:xfrm>
            <a:off x="6329938" y="2624580"/>
            <a:ext cx="2569530" cy="320711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1829706" y="2890416"/>
            <a:ext cx="450023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휴먼옛체" pitchFamily="18" charset="-127"/>
                <a:cs typeface="Arial" pitchFamily="34" charset="0"/>
              </a:rPr>
              <a:t>He </a:t>
            </a:r>
            <a:r>
              <a:rPr kumimoji="1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휴먼옛체" pitchFamily="18" charset="-127"/>
                <a:cs typeface="Arial" pitchFamily="34" charset="0"/>
              </a:rPr>
              <a:t>was given power </a:t>
            </a:r>
            <a:r>
              <a:rPr kumimoji="1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휴먼옛체" pitchFamily="18" charset="-127"/>
                <a:cs typeface="Arial" pitchFamily="34" charset="0"/>
              </a:rPr>
              <a:t>to make war </a:t>
            </a:r>
            <a:r>
              <a:rPr kumimoji="1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휴먼옛체" pitchFamily="18" charset="-127"/>
                <a:cs typeface="Arial" pitchFamily="34" charset="0"/>
              </a:rPr>
              <a:t>against the saints</a:t>
            </a:r>
            <a:r>
              <a:rPr kumimoji="1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휴먼옛체" pitchFamily="18" charset="-127"/>
                <a:cs typeface="Arial" pitchFamily="34" charset="0"/>
              </a:rPr>
              <a:t> and </a:t>
            </a:r>
            <a:r>
              <a:rPr kumimoji="1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휴먼옛체" pitchFamily="18" charset="-127"/>
                <a:cs typeface="Arial" pitchFamily="34" charset="0"/>
              </a:rPr>
              <a:t>to conquer them</a:t>
            </a:r>
            <a:r>
              <a:rPr kumimoji="1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휴먼옛체" pitchFamily="18" charset="-127"/>
                <a:cs typeface="Arial" pitchFamily="34" charset="0"/>
              </a:rPr>
              <a:t>. And he </a:t>
            </a:r>
            <a:r>
              <a:rPr kumimoji="1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휴먼옛체" pitchFamily="18" charset="-127"/>
                <a:cs typeface="Arial" pitchFamily="34" charset="0"/>
              </a:rPr>
              <a:t>was given authority over every </a:t>
            </a: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휴먼옛체" pitchFamily="18" charset="-127"/>
                <a:cs typeface="Arial" pitchFamily="34" charset="0"/>
              </a:rPr>
              <a:t>tribe, people, language and nation</a:t>
            </a:r>
            <a:r>
              <a:rPr kumimoji="1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휴먼옛체" pitchFamily="18" charset="-127"/>
                <a:cs typeface="Arial" pitchFamily="34" charset="0"/>
              </a:rPr>
              <a:t>.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8C598524-6303-440C-BE7A-FB9BC6DE54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2004" y="5566011"/>
            <a:ext cx="1557464" cy="1012352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A1201FAE-5142-4A4A-912A-124C1A36A7D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178" t="9445" r="33514"/>
          <a:stretch/>
        </p:blipFill>
        <p:spPr>
          <a:xfrm>
            <a:off x="97498" y="593204"/>
            <a:ext cx="1732208" cy="5671591"/>
          </a:xfrm>
          <a:prstGeom prst="rect">
            <a:avLst/>
          </a:prstGeom>
        </p:spPr>
      </p:pic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1408113" y="428154"/>
            <a:ext cx="23717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중고딕" pitchFamily="18" charset="-127"/>
                <a:ea typeface="HY중고딕" pitchFamily="18" charset="-127"/>
                <a:cs typeface="Arial" pitchFamily="34" charset="0"/>
              </a:rPr>
              <a:t>요한계시록 </a:t>
            </a:r>
            <a:r>
              <a:rPr kumimoji="1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중고딕" pitchFamily="18" charset="-127"/>
                <a:ea typeface="HY중고딕" pitchFamily="18" charset="-127"/>
                <a:cs typeface="Arial" pitchFamily="34" charset="0"/>
              </a:rPr>
              <a:t>13 : 7</a:t>
            </a:r>
            <a:endParaRPr kumimoji="1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중고딕" pitchFamily="18" charset="-127"/>
              <a:ea typeface="HY중고딕" pitchFamily="18" charset="-127"/>
              <a:cs typeface="Arial" pitchFamily="34" charset="0"/>
            </a:endParaRPr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1414463" y="2420888"/>
            <a:ext cx="24431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궁서" pitchFamily="18" charset="-127"/>
                <a:cs typeface="Arial" pitchFamily="34" charset="0"/>
              </a:rPr>
              <a:t>Revelation 13 : 7</a:t>
            </a:r>
            <a:endParaRPr kumimoji="1" lang="ko-KR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-소망M" pitchFamily="18" charset="-127"/>
              <a:cs typeface="Arial" pitchFamily="34" charset="0"/>
            </a:endParaRPr>
          </a:p>
        </p:txBody>
      </p:sp>
      <p:sp>
        <p:nvSpPr>
          <p:cNvPr id="12" name="화살표: 왼쪽 11">
            <a:hlinkClick r:id="rId6" action="ppaction://hlinksldjump"/>
            <a:extLst>
              <a:ext uri="{FF2B5EF4-FFF2-40B4-BE49-F238E27FC236}">
                <a16:creationId xmlns:a16="http://schemas.microsoft.com/office/drawing/2014/main" id="{B66EBC0D-8B2C-42F6-A374-26AA8E984F01}"/>
              </a:ext>
            </a:extLst>
          </p:cNvPr>
          <p:cNvSpPr/>
          <p:nvPr/>
        </p:nvSpPr>
        <p:spPr>
          <a:xfrm>
            <a:off x="8244916" y="6129645"/>
            <a:ext cx="504056" cy="5486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D144487-D9E9-4DBE-912A-F80D9577A3BE}"/>
              </a:ext>
            </a:extLst>
          </p:cNvPr>
          <p:cNvSpPr txBox="1"/>
          <p:nvPr/>
        </p:nvSpPr>
        <p:spPr>
          <a:xfrm>
            <a:off x="1296144" y="454015"/>
            <a:ext cx="759633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/>
              <a:t>말세를 당한 우리들은 정신을 차려서 믿읍시다</a:t>
            </a:r>
            <a:endParaRPr lang="en-AU" altLang="ko-KR" sz="2800" dirty="0"/>
          </a:p>
          <a:p>
            <a:r>
              <a:rPr lang="ko-KR" altLang="en-US" sz="2800" dirty="0"/>
              <a:t>은혜의 때가 다 지나간 후 환란을 당하리라</a:t>
            </a:r>
            <a:endParaRPr lang="en-AU" altLang="ko-KR" sz="2800" dirty="0"/>
          </a:p>
          <a:p>
            <a:r>
              <a:rPr lang="ko-KR" altLang="en-US" sz="2800" dirty="0"/>
              <a:t>우리 주님 재림할 때 급하고 </a:t>
            </a:r>
            <a:r>
              <a:rPr lang="ko-KR" altLang="en-US" sz="2800" dirty="0" err="1"/>
              <a:t>위엄한</a:t>
            </a:r>
            <a:r>
              <a:rPr lang="ko-KR" altLang="en-US" sz="2800" dirty="0"/>
              <a:t> 호령소리</a:t>
            </a:r>
            <a:endParaRPr lang="en-AU" altLang="ko-KR" sz="2800" dirty="0"/>
          </a:p>
          <a:p>
            <a:r>
              <a:rPr lang="ko-KR" altLang="en-US" sz="2800" dirty="0"/>
              <a:t>천군 천사 나팔소리 만민을 깨우네</a:t>
            </a:r>
            <a:endParaRPr lang="en-AU" altLang="ko-KR" sz="2800" dirty="0"/>
          </a:p>
          <a:p>
            <a:endParaRPr lang="en-AU" sz="2800" dirty="0"/>
          </a:p>
          <a:p>
            <a:r>
              <a:rPr lang="ko-KR" altLang="en-US" sz="2800" dirty="0"/>
              <a:t>이미 믿고 죽은 자는 무덤에서 살아나고</a:t>
            </a:r>
            <a:endParaRPr lang="en-AU" altLang="ko-KR" sz="2800" dirty="0"/>
          </a:p>
          <a:p>
            <a:r>
              <a:rPr lang="ko-KR" altLang="en-US" sz="2800" dirty="0"/>
              <a:t>살아있는 우리들은 다 변화하여서</a:t>
            </a:r>
            <a:endParaRPr lang="en-AU" altLang="ko-KR" sz="2800" dirty="0"/>
          </a:p>
          <a:p>
            <a:r>
              <a:rPr lang="ko-KR" altLang="en-US" sz="2800" dirty="0"/>
              <a:t>공중으로 올라가서 우리 주 예수님 영접하니</a:t>
            </a:r>
            <a:endParaRPr lang="en-AU" altLang="ko-KR" sz="2800" dirty="0"/>
          </a:p>
          <a:p>
            <a:r>
              <a:rPr lang="ko-KR" altLang="en-US" sz="2800" dirty="0"/>
              <a:t>혼인 잔치 참여하고 영광을 얻겠네</a:t>
            </a:r>
            <a:endParaRPr lang="en-AU" altLang="ko-KR" sz="2800" dirty="0"/>
          </a:p>
          <a:p>
            <a:endParaRPr lang="en-AU" altLang="ko-KR" sz="2800" dirty="0"/>
          </a:p>
          <a:p>
            <a:r>
              <a:rPr lang="ko-KR" altLang="en-US" sz="2800" dirty="0"/>
              <a:t>악한 사탄 결박한 후 </a:t>
            </a:r>
            <a:r>
              <a:rPr lang="ko-KR" altLang="en-US" sz="2800" dirty="0" err="1"/>
              <a:t>무저갱에다</a:t>
            </a:r>
            <a:r>
              <a:rPr lang="ko-KR" altLang="en-US" sz="2800" dirty="0"/>
              <a:t> </a:t>
            </a:r>
            <a:r>
              <a:rPr lang="ko-KR" altLang="en-US" sz="2800" dirty="0" err="1"/>
              <a:t>가둬놓고</a:t>
            </a:r>
            <a:endParaRPr lang="en-AU" altLang="ko-KR" sz="2800" dirty="0"/>
          </a:p>
          <a:p>
            <a:r>
              <a:rPr lang="ko-KR" altLang="en-US" sz="2800" dirty="0"/>
              <a:t>천년 동안 주와 함께 </a:t>
            </a:r>
            <a:r>
              <a:rPr lang="ko-KR" altLang="en-US" sz="2800" dirty="0" err="1"/>
              <a:t>왕노릇</a:t>
            </a:r>
            <a:r>
              <a:rPr lang="ko-KR" altLang="en-US" sz="2800" dirty="0"/>
              <a:t> 하리라</a:t>
            </a:r>
            <a:endParaRPr lang="en-AU" altLang="ko-KR" sz="2800" dirty="0"/>
          </a:p>
          <a:p>
            <a:r>
              <a:rPr lang="ko-KR" altLang="en-US" sz="2800" dirty="0"/>
              <a:t>불로 심판 하는 날엔 모든 불신자 </a:t>
            </a:r>
            <a:r>
              <a:rPr lang="ko-KR" altLang="en-US" sz="2800" dirty="0" err="1"/>
              <a:t>불못으로</a:t>
            </a:r>
            <a:endParaRPr lang="en-AU" altLang="ko-KR" sz="2800" dirty="0"/>
          </a:p>
          <a:p>
            <a:r>
              <a:rPr lang="ko-KR" altLang="en-US" sz="2800" dirty="0"/>
              <a:t>우리 성도 주와 함께 영원히 살겠네</a:t>
            </a:r>
            <a:endParaRPr lang="en-AU" altLang="ko-KR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371CB5-1554-49BB-94FE-DD6AADC6338B}"/>
              </a:ext>
            </a:extLst>
          </p:cNvPr>
          <p:cNvSpPr txBox="1"/>
          <p:nvPr/>
        </p:nvSpPr>
        <p:spPr>
          <a:xfrm>
            <a:off x="611560" y="548680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1.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65096E-B9DA-4B77-85C8-1750419E1B71}"/>
              </a:ext>
            </a:extLst>
          </p:cNvPr>
          <p:cNvSpPr txBox="1"/>
          <p:nvPr/>
        </p:nvSpPr>
        <p:spPr>
          <a:xfrm>
            <a:off x="611560" y="2636912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2.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5FB4E9-7414-4758-AE54-09A4C67CE663}"/>
              </a:ext>
            </a:extLst>
          </p:cNvPr>
          <p:cNvSpPr txBox="1"/>
          <p:nvPr/>
        </p:nvSpPr>
        <p:spPr>
          <a:xfrm>
            <a:off x="611560" y="4725144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3.</a:t>
            </a:r>
          </a:p>
        </p:txBody>
      </p:sp>
      <p:sp>
        <p:nvSpPr>
          <p:cNvPr id="9" name="화살표: 왼쪽 8">
            <a:hlinkClick r:id="rId2" action="ppaction://hlinksldjump"/>
            <a:extLst>
              <a:ext uri="{FF2B5EF4-FFF2-40B4-BE49-F238E27FC236}">
                <a16:creationId xmlns:a16="http://schemas.microsoft.com/office/drawing/2014/main" id="{C57F21BD-DD19-47F6-BC47-62FA94722690}"/>
              </a:ext>
            </a:extLst>
          </p:cNvPr>
          <p:cNvSpPr/>
          <p:nvPr/>
        </p:nvSpPr>
        <p:spPr>
          <a:xfrm>
            <a:off x="8244916" y="6129645"/>
            <a:ext cx="504056" cy="5486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9788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1500188" y="928688"/>
            <a:ext cx="6858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ko-KR" altLang="en-US" sz="2800" dirty="0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땅의 티끌 가운데에서 </a:t>
            </a:r>
            <a:r>
              <a:rPr lang="ko-KR" altLang="en-US" sz="2800" dirty="0">
                <a:solidFill>
                  <a:srgbClr val="002060"/>
                </a:solidFill>
                <a:latin typeface="휴먼옛체" pitchFamily="18" charset="-127"/>
                <a:ea typeface="휴먼옛체" pitchFamily="18" charset="-127"/>
              </a:rPr>
              <a:t>자는 자 중에서 많은 사람이 깨어나</a:t>
            </a:r>
            <a:r>
              <a:rPr lang="ko-KR" altLang="en-US" sz="2800" dirty="0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 영생을 받는 자도 있겠고 </a:t>
            </a:r>
            <a:r>
              <a:rPr lang="ko-KR" altLang="en-US" sz="2800" dirty="0">
                <a:solidFill>
                  <a:srgbClr val="002060"/>
                </a:solidFill>
                <a:latin typeface="휴먼옛체" pitchFamily="18" charset="-127"/>
                <a:ea typeface="휴먼옛체" pitchFamily="18" charset="-127"/>
              </a:rPr>
              <a:t>수치를 당하여서 영원히 부끄러움을 </a:t>
            </a:r>
            <a:endParaRPr lang="en-US" altLang="ko-KR" sz="2800" dirty="0">
              <a:solidFill>
                <a:srgbClr val="002060"/>
              </a:solidFill>
              <a:latin typeface="휴먼옛체" pitchFamily="18" charset="-127"/>
              <a:ea typeface="휴먼옛체" pitchFamily="18" charset="-127"/>
            </a:endParaRPr>
          </a:p>
          <a:p>
            <a:r>
              <a:rPr lang="ko-KR" altLang="en-US" sz="2800" dirty="0">
                <a:solidFill>
                  <a:srgbClr val="002060"/>
                </a:solidFill>
                <a:latin typeface="휴먼옛체" pitchFamily="18" charset="-127"/>
                <a:ea typeface="휴먼옛체" pitchFamily="18" charset="-127"/>
              </a:rPr>
              <a:t>당할 자</a:t>
            </a:r>
            <a:r>
              <a:rPr lang="ko-KR" altLang="en-US" sz="2800" dirty="0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도 있을 것이며</a:t>
            </a:r>
          </a:p>
        </p:txBody>
      </p:sp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1408113" y="403225"/>
            <a:ext cx="216375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1600" dirty="0" err="1">
                <a:latin typeface="궁서" pitchFamily="18" charset="-127"/>
                <a:ea typeface="궁서" pitchFamily="18" charset="-127"/>
              </a:rPr>
              <a:t>다니엘</a:t>
            </a:r>
            <a:r>
              <a:rPr lang="ko-KR" altLang="en-US" sz="1600" dirty="0">
                <a:latin typeface="궁서" pitchFamily="18" charset="-127"/>
                <a:ea typeface="궁서" pitchFamily="18" charset="-127"/>
              </a:rPr>
              <a:t> </a:t>
            </a:r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12 : </a:t>
            </a:r>
            <a:fld id="{CCD306E9-4A1F-4327-A4C0-56B4CFBD5E53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2</a:t>
            </a:fld>
            <a:endParaRPr lang="ko-KR" altLang="en-US" sz="1600" dirty="0"/>
          </a:p>
        </p:txBody>
      </p:sp>
      <p:sp>
        <p:nvSpPr>
          <p:cNvPr id="8196" name="Line 9"/>
          <p:cNvSpPr>
            <a:spLocks noChangeShapeType="1"/>
          </p:cNvSpPr>
          <p:nvPr/>
        </p:nvSpPr>
        <p:spPr bwMode="auto">
          <a:xfrm>
            <a:off x="1500188" y="78581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7" name="Line 9"/>
          <p:cNvSpPr>
            <a:spLocks noChangeShapeType="1"/>
          </p:cNvSpPr>
          <p:nvPr/>
        </p:nvSpPr>
        <p:spPr bwMode="auto">
          <a:xfrm>
            <a:off x="1500188" y="392906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1414463" y="3521075"/>
            <a:ext cx="244315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Daniel 12 : </a:t>
            </a:r>
            <a:fld id="{890F2024-FC39-498E-827C-A83F8E81CADE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2</a:t>
            </a:fld>
            <a:endParaRPr lang="ko-KR" altLang="en-US" sz="1600" dirty="0"/>
          </a:p>
        </p:txBody>
      </p:sp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1500188" y="4089400"/>
            <a:ext cx="6858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Multitudes </a:t>
            </a:r>
            <a:r>
              <a:rPr lang="en-US" altLang="ko-KR" sz="2800" dirty="0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who sleep in the dust of the earth will awake</a:t>
            </a:r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: some to everlasting life, others to shame and everlasting </a:t>
            </a:r>
          </a:p>
          <a:p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contempt.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1500188" y="928688"/>
            <a:ext cx="6858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지혜 있는 자는 궁창의 빛과 같이 빛날 것이요 많은 사람을 옳은 데로 돌아오게 </a:t>
            </a:r>
            <a:endParaRPr lang="en-US" altLang="ko-KR" sz="2800" dirty="0">
              <a:latin typeface="휴먼옛체" pitchFamily="18" charset="-127"/>
              <a:ea typeface="휴먼옛체" pitchFamily="18" charset="-127"/>
            </a:endParaRPr>
          </a:p>
          <a:p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한 자는 별과 같이 영원토록 빛나리라</a:t>
            </a:r>
          </a:p>
        </p:txBody>
      </p:sp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1408113" y="403225"/>
            <a:ext cx="216375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1600" dirty="0" err="1">
                <a:latin typeface="궁서" pitchFamily="18" charset="-127"/>
                <a:ea typeface="궁서" pitchFamily="18" charset="-127"/>
              </a:rPr>
              <a:t>다니엘</a:t>
            </a:r>
            <a:r>
              <a:rPr lang="ko-KR" altLang="en-US" sz="1600" dirty="0">
                <a:latin typeface="궁서" pitchFamily="18" charset="-127"/>
                <a:ea typeface="궁서" pitchFamily="18" charset="-127"/>
              </a:rPr>
              <a:t> </a:t>
            </a:r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12 : </a:t>
            </a:r>
            <a:fld id="{CCD306E9-4A1F-4327-A4C0-56B4CFBD5E53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3</a:t>
            </a:fld>
            <a:endParaRPr lang="ko-KR" altLang="en-US" sz="1600" dirty="0"/>
          </a:p>
        </p:txBody>
      </p:sp>
      <p:sp>
        <p:nvSpPr>
          <p:cNvPr id="8196" name="Line 9"/>
          <p:cNvSpPr>
            <a:spLocks noChangeShapeType="1"/>
          </p:cNvSpPr>
          <p:nvPr/>
        </p:nvSpPr>
        <p:spPr bwMode="auto">
          <a:xfrm>
            <a:off x="1500188" y="78581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7" name="Line 9"/>
          <p:cNvSpPr>
            <a:spLocks noChangeShapeType="1"/>
          </p:cNvSpPr>
          <p:nvPr/>
        </p:nvSpPr>
        <p:spPr bwMode="auto">
          <a:xfrm>
            <a:off x="1500188" y="392906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1414463" y="3521075"/>
            <a:ext cx="244315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Daniel 12 : </a:t>
            </a:r>
            <a:fld id="{890F2024-FC39-498E-827C-A83F8E81CADE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3</a:t>
            </a:fld>
            <a:endParaRPr lang="ko-KR" altLang="en-US" sz="1600" dirty="0"/>
          </a:p>
        </p:txBody>
      </p:sp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1500188" y="4089400"/>
            <a:ext cx="6858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Those who are wise will shine like the brightness of the heavens, and those who lead many to righteousness, like </a:t>
            </a:r>
          </a:p>
          <a:p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the stars for ever and ever.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1500188" y="928688"/>
            <a:ext cx="6858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ko-KR" altLang="en-US" sz="2800" dirty="0" err="1">
                <a:latin typeface="휴먼옛체" pitchFamily="18" charset="-127"/>
                <a:ea typeface="휴먼옛체" pitchFamily="18" charset="-127"/>
              </a:rPr>
              <a:t>다니엘아</a:t>
            </a:r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 </a:t>
            </a:r>
            <a:r>
              <a:rPr lang="ko-KR" altLang="en-US" sz="2800" dirty="0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마지막 때까지 </a:t>
            </a:r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이 말을 간수하고 이 글을 봉함하라 </a:t>
            </a:r>
            <a:r>
              <a:rPr lang="ko-KR" altLang="en-US" sz="2800" dirty="0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많은 사람이 빨리 </a:t>
            </a:r>
            <a:endParaRPr lang="en-US" altLang="ko-KR" sz="2800" dirty="0">
              <a:solidFill>
                <a:srgbClr val="FF0000"/>
              </a:solidFill>
              <a:latin typeface="휴먼옛체" pitchFamily="18" charset="-127"/>
              <a:ea typeface="휴먼옛체" pitchFamily="18" charset="-127"/>
            </a:endParaRPr>
          </a:p>
          <a:p>
            <a:r>
              <a:rPr lang="ko-KR" altLang="en-US" sz="2800" dirty="0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왕래하며 지식이 더하리라</a:t>
            </a:r>
          </a:p>
        </p:txBody>
      </p:sp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1408113" y="403225"/>
            <a:ext cx="216375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1600" dirty="0" err="1">
                <a:latin typeface="궁서" pitchFamily="18" charset="-127"/>
                <a:ea typeface="궁서" pitchFamily="18" charset="-127"/>
              </a:rPr>
              <a:t>다니엘</a:t>
            </a:r>
            <a:r>
              <a:rPr lang="ko-KR" altLang="en-US" sz="1600" dirty="0">
                <a:latin typeface="궁서" pitchFamily="18" charset="-127"/>
                <a:ea typeface="궁서" pitchFamily="18" charset="-127"/>
              </a:rPr>
              <a:t> </a:t>
            </a:r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12 : </a:t>
            </a:r>
            <a:fld id="{CCD306E9-4A1F-4327-A4C0-56B4CFBD5E53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4</a:t>
            </a:fld>
            <a:endParaRPr lang="ko-KR" altLang="en-US" sz="1600" dirty="0"/>
          </a:p>
        </p:txBody>
      </p:sp>
      <p:sp>
        <p:nvSpPr>
          <p:cNvPr id="8196" name="Line 9"/>
          <p:cNvSpPr>
            <a:spLocks noChangeShapeType="1"/>
          </p:cNvSpPr>
          <p:nvPr/>
        </p:nvSpPr>
        <p:spPr bwMode="auto">
          <a:xfrm>
            <a:off x="1500188" y="78581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7" name="Line 9"/>
          <p:cNvSpPr>
            <a:spLocks noChangeShapeType="1"/>
          </p:cNvSpPr>
          <p:nvPr/>
        </p:nvSpPr>
        <p:spPr bwMode="auto">
          <a:xfrm>
            <a:off x="1500188" y="392906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1414463" y="3521075"/>
            <a:ext cx="244315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Daniel 12 : </a:t>
            </a:r>
            <a:fld id="{890F2024-FC39-498E-827C-A83F8E81CADE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4</a:t>
            </a:fld>
            <a:endParaRPr lang="ko-KR" altLang="en-US" sz="1600" dirty="0"/>
          </a:p>
        </p:txBody>
      </p:sp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1500188" y="4089400"/>
            <a:ext cx="6858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But you, Daniel, </a:t>
            </a:r>
            <a:r>
              <a:rPr lang="en-US" altLang="ko-KR" sz="2800" dirty="0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close up and seal </a:t>
            </a:r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the words of the scroll until the time of the end. </a:t>
            </a:r>
            <a:r>
              <a:rPr lang="en-US" altLang="ko-KR" sz="2800" dirty="0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Many will go here and there to </a:t>
            </a:r>
          </a:p>
          <a:p>
            <a:r>
              <a:rPr lang="en-US" altLang="ko-KR" sz="2800" dirty="0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increase knowledge.</a:t>
            </a:r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”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1500188" y="928688"/>
            <a:ext cx="6858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나 </a:t>
            </a:r>
            <a:r>
              <a:rPr lang="ko-KR" altLang="en-US" sz="2800" dirty="0" err="1">
                <a:latin typeface="휴먼옛체" pitchFamily="18" charset="-127"/>
                <a:ea typeface="휴먼옛체" pitchFamily="18" charset="-127"/>
              </a:rPr>
              <a:t>다니엘이</a:t>
            </a:r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 본즉 다른 두 사람이 있어 하나는 강 이쪽 언덕에 섰고 하나는 강 </a:t>
            </a:r>
            <a:endParaRPr lang="en-US" altLang="ko-KR" sz="2800" dirty="0">
              <a:latin typeface="휴먼옛체" pitchFamily="18" charset="-127"/>
              <a:ea typeface="휴먼옛체" pitchFamily="18" charset="-127"/>
            </a:endParaRPr>
          </a:p>
          <a:p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저쪽 언덕에 섰더니</a:t>
            </a:r>
          </a:p>
        </p:txBody>
      </p:sp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1408113" y="403225"/>
            <a:ext cx="216375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1600" dirty="0" err="1">
                <a:latin typeface="궁서" pitchFamily="18" charset="-127"/>
                <a:ea typeface="궁서" pitchFamily="18" charset="-127"/>
              </a:rPr>
              <a:t>다니엘</a:t>
            </a:r>
            <a:r>
              <a:rPr lang="ko-KR" altLang="en-US" sz="1600" dirty="0">
                <a:latin typeface="궁서" pitchFamily="18" charset="-127"/>
                <a:ea typeface="궁서" pitchFamily="18" charset="-127"/>
              </a:rPr>
              <a:t> </a:t>
            </a:r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12 : </a:t>
            </a:r>
            <a:fld id="{CCD306E9-4A1F-4327-A4C0-56B4CFBD5E53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5</a:t>
            </a:fld>
            <a:endParaRPr lang="ko-KR" altLang="en-US" sz="1600" dirty="0"/>
          </a:p>
        </p:txBody>
      </p:sp>
      <p:sp>
        <p:nvSpPr>
          <p:cNvPr id="8196" name="Line 9"/>
          <p:cNvSpPr>
            <a:spLocks noChangeShapeType="1"/>
          </p:cNvSpPr>
          <p:nvPr/>
        </p:nvSpPr>
        <p:spPr bwMode="auto">
          <a:xfrm>
            <a:off x="1500188" y="78581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7" name="Line 9"/>
          <p:cNvSpPr>
            <a:spLocks noChangeShapeType="1"/>
          </p:cNvSpPr>
          <p:nvPr/>
        </p:nvSpPr>
        <p:spPr bwMode="auto">
          <a:xfrm>
            <a:off x="1500188" y="392906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1414463" y="3521075"/>
            <a:ext cx="244315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Daniel 12 : </a:t>
            </a:r>
            <a:fld id="{890F2024-FC39-498E-827C-A83F8E81CADE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5</a:t>
            </a:fld>
            <a:endParaRPr lang="ko-KR" altLang="en-US" sz="1600" dirty="0"/>
          </a:p>
        </p:txBody>
      </p:sp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1500188" y="4089400"/>
            <a:ext cx="6858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Then I, Daniel, looked, and there before me stood two others, one on this bank of the river and one on the opposite </a:t>
            </a:r>
          </a:p>
          <a:p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bank.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1500188" y="928688"/>
            <a:ext cx="6858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그 중에 하나가 </a:t>
            </a:r>
            <a:r>
              <a:rPr lang="ko-KR" altLang="en-US" sz="2800" dirty="0" err="1">
                <a:latin typeface="휴먼옛체" pitchFamily="18" charset="-127"/>
                <a:ea typeface="휴먼옛체" pitchFamily="18" charset="-127"/>
              </a:rPr>
              <a:t>세마포</a:t>
            </a:r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 옷을 입은 자 곧 강물 위쪽에 있는 자에게 이르되 이 놀라</a:t>
            </a:r>
            <a:endParaRPr lang="en-US" altLang="ko-KR" sz="2800" dirty="0">
              <a:latin typeface="휴먼옛체" pitchFamily="18" charset="-127"/>
              <a:ea typeface="휴먼옛체" pitchFamily="18" charset="-127"/>
            </a:endParaRPr>
          </a:p>
          <a:p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운 일의 끝이 어느 때까지냐 하더라</a:t>
            </a:r>
          </a:p>
        </p:txBody>
      </p:sp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1408113" y="403225"/>
            <a:ext cx="216375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1600" dirty="0" err="1">
                <a:latin typeface="궁서" pitchFamily="18" charset="-127"/>
                <a:ea typeface="궁서" pitchFamily="18" charset="-127"/>
              </a:rPr>
              <a:t>다니엘</a:t>
            </a:r>
            <a:r>
              <a:rPr lang="ko-KR" altLang="en-US" sz="1600" dirty="0">
                <a:latin typeface="궁서" pitchFamily="18" charset="-127"/>
                <a:ea typeface="궁서" pitchFamily="18" charset="-127"/>
              </a:rPr>
              <a:t> </a:t>
            </a:r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12 : </a:t>
            </a:r>
            <a:fld id="{CCD306E9-4A1F-4327-A4C0-56B4CFBD5E53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6</a:t>
            </a:fld>
            <a:endParaRPr lang="ko-KR" altLang="en-US" sz="1600" dirty="0"/>
          </a:p>
        </p:txBody>
      </p:sp>
      <p:sp>
        <p:nvSpPr>
          <p:cNvPr id="8196" name="Line 9"/>
          <p:cNvSpPr>
            <a:spLocks noChangeShapeType="1"/>
          </p:cNvSpPr>
          <p:nvPr/>
        </p:nvSpPr>
        <p:spPr bwMode="auto">
          <a:xfrm>
            <a:off x="1500188" y="78581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7" name="Line 9"/>
          <p:cNvSpPr>
            <a:spLocks noChangeShapeType="1"/>
          </p:cNvSpPr>
          <p:nvPr/>
        </p:nvSpPr>
        <p:spPr bwMode="auto">
          <a:xfrm>
            <a:off x="1500188" y="392906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1414463" y="3521075"/>
            <a:ext cx="244315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Daniel 12 : </a:t>
            </a:r>
            <a:fld id="{890F2024-FC39-498E-827C-A83F8E81CADE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6</a:t>
            </a:fld>
            <a:endParaRPr lang="ko-KR" altLang="en-US" sz="1600" dirty="0"/>
          </a:p>
        </p:txBody>
      </p:sp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1500188" y="4089400"/>
            <a:ext cx="6858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One of them said to the man clothed in linen, who was above the waters of the river, "How long will it be before these </a:t>
            </a:r>
          </a:p>
          <a:p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astonishing things are fulfilled?”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0046B906-6201-4D07-9AF3-E97CA078DFE8}"/>
              </a:ext>
            </a:extLst>
          </p:cNvPr>
          <p:cNvSpPr/>
          <p:nvPr/>
        </p:nvSpPr>
        <p:spPr>
          <a:xfrm>
            <a:off x="1259632" y="6288223"/>
            <a:ext cx="1253801" cy="50405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801C9E06-0E7E-4D2B-A75F-378B8EFEA52E}"/>
              </a:ext>
            </a:extLst>
          </p:cNvPr>
          <p:cNvSpPr/>
          <p:nvPr/>
        </p:nvSpPr>
        <p:spPr>
          <a:xfrm>
            <a:off x="4593371" y="5841269"/>
            <a:ext cx="3939069" cy="50405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9BDCCB80-E96C-4E4E-A5D8-C023D8B1AB3A}"/>
              </a:ext>
            </a:extLst>
          </p:cNvPr>
          <p:cNvSpPr/>
          <p:nvPr/>
        </p:nvSpPr>
        <p:spPr>
          <a:xfrm>
            <a:off x="2743933" y="2317748"/>
            <a:ext cx="5040560" cy="50405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1500188" y="764704"/>
            <a:ext cx="68580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ko-KR" altLang="en-US" sz="2600" dirty="0">
                <a:latin typeface="휴먼옛체" pitchFamily="18" charset="-127"/>
                <a:ea typeface="휴먼옛체" pitchFamily="18" charset="-127"/>
              </a:rPr>
              <a:t>내가 들은즉 그 </a:t>
            </a:r>
            <a:r>
              <a:rPr lang="ko-KR" altLang="en-US" sz="2600" dirty="0" err="1">
                <a:latin typeface="휴먼옛체" pitchFamily="18" charset="-127"/>
                <a:ea typeface="휴먼옛체" pitchFamily="18" charset="-127"/>
              </a:rPr>
              <a:t>세마포</a:t>
            </a:r>
            <a:r>
              <a:rPr lang="ko-KR" altLang="en-US" sz="2600" dirty="0">
                <a:latin typeface="휴먼옛체" pitchFamily="18" charset="-127"/>
                <a:ea typeface="휴먼옛체" pitchFamily="18" charset="-127"/>
              </a:rPr>
              <a:t> 옷을 입고 강물 위쪽에 있는 자가 자기의 좌우 손을 들어 하늘을 향하여 영원히 살아 계시는 이를 가리켜 맹세하여 이르되 </a:t>
            </a:r>
            <a:r>
              <a:rPr lang="ko-KR" altLang="en-US" sz="2600" dirty="0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반드시 한 때 두 때 반 때를 지나서 </a:t>
            </a:r>
            <a:r>
              <a:rPr lang="ko-KR" altLang="en-US" sz="2600" u="sng" dirty="0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  <a:hlinkClick r:id="rId3" action="ppaction://hlinksldjump"/>
              </a:rPr>
              <a:t>성도의 권세가 다 깨지기까지이니 </a:t>
            </a:r>
            <a:r>
              <a:rPr lang="ko-KR" altLang="en-US" sz="2600" dirty="0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그</a:t>
            </a:r>
            <a:endParaRPr lang="en-US" altLang="ko-KR" sz="2600" dirty="0">
              <a:solidFill>
                <a:srgbClr val="FF0000"/>
              </a:solidFill>
              <a:latin typeface="휴먼옛체" pitchFamily="18" charset="-127"/>
              <a:ea typeface="휴먼옛체" pitchFamily="18" charset="-127"/>
            </a:endParaRPr>
          </a:p>
          <a:p>
            <a:r>
              <a:rPr lang="ko-KR" altLang="en-US" sz="2600" dirty="0" err="1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렇게</a:t>
            </a:r>
            <a:r>
              <a:rPr lang="ko-KR" altLang="en-US" sz="2600" dirty="0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 되면 이 모든 일이 다 끝나리라 </a:t>
            </a:r>
            <a:r>
              <a:rPr lang="ko-KR" altLang="en-US" sz="2600" dirty="0">
                <a:latin typeface="휴먼옛체" pitchFamily="18" charset="-127"/>
                <a:ea typeface="휴먼옛체" pitchFamily="18" charset="-127"/>
              </a:rPr>
              <a:t>하더라</a:t>
            </a:r>
          </a:p>
        </p:txBody>
      </p:sp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1408113" y="403225"/>
            <a:ext cx="216375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1600" dirty="0" err="1">
                <a:latin typeface="궁서" pitchFamily="18" charset="-127"/>
                <a:ea typeface="궁서" pitchFamily="18" charset="-127"/>
              </a:rPr>
              <a:t>다니엘</a:t>
            </a:r>
            <a:r>
              <a:rPr lang="ko-KR" altLang="en-US" sz="1600" dirty="0">
                <a:latin typeface="궁서" pitchFamily="18" charset="-127"/>
                <a:ea typeface="궁서" pitchFamily="18" charset="-127"/>
              </a:rPr>
              <a:t> </a:t>
            </a:r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12 : </a:t>
            </a:r>
            <a:fld id="{CCD306E9-4A1F-4327-A4C0-56B4CFBD5E53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7</a:t>
            </a:fld>
            <a:endParaRPr lang="ko-KR" altLang="en-US" sz="1600" dirty="0"/>
          </a:p>
        </p:txBody>
      </p:sp>
      <p:sp>
        <p:nvSpPr>
          <p:cNvPr id="8196" name="Line 9"/>
          <p:cNvSpPr>
            <a:spLocks noChangeShapeType="1"/>
          </p:cNvSpPr>
          <p:nvPr/>
        </p:nvSpPr>
        <p:spPr bwMode="auto">
          <a:xfrm>
            <a:off x="1500188" y="78581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7" name="Line 9"/>
          <p:cNvSpPr>
            <a:spLocks noChangeShapeType="1"/>
          </p:cNvSpPr>
          <p:nvPr/>
        </p:nvSpPr>
        <p:spPr bwMode="auto">
          <a:xfrm>
            <a:off x="1500188" y="392906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1414463" y="3521075"/>
            <a:ext cx="244315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Daniel 12 : </a:t>
            </a:r>
            <a:fld id="{890F2024-FC39-498E-827C-A83F8E81CADE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7</a:t>
            </a:fld>
            <a:endParaRPr lang="ko-KR" altLang="en-US" sz="1600" dirty="0"/>
          </a:p>
        </p:txBody>
      </p:sp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1356172" y="3933056"/>
            <a:ext cx="7176268" cy="278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dist"/>
            <a:r>
              <a:rPr lang="en-US" altLang="ko-KR" sz="2500" dirty="0">
                <a:latin typeface="휴먼옛체" pitchFamily="18" charset="-127"/>
                <a:ea typeface="휴먼옛체" pitchFamily="18" charset="-127"/>
              </a:rPr>
              <a:t>The man clothed in linen, who was above the waters of the river, lifted his right hand and his left hand toward heaven, and I heard him swear by him who lives forever, saying, </a:t>
            </a:r>
            <a:r>
              <a:rPr lang="en-US" altLang="ko-KR" sz="2500" dirty="0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"It will be for a time, times and half a time. When the power of the holy people has been finally </a:t>
            </a:r>
          </a:p>
          <a:p>
            <a:r>
              <a:rPr lang="en-US" altLang="ko-KR" sz="2500" dirty="0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broken, all these things will be completed.</a:t>
            </a:r>
            <a:r>
              <a:rPr lang="en-US" altLang="ko-KR" sz="2500" dirty="0">
                <a:latin typeface="휴먼옛체" pitchFamily="18" charset="-127"/>
                <a:ea typeface="휴먼옛체" pitchFamily="18" charset="-127"/>
              </a:rPr>
              <a:t>”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1500188" y="928688"/>
            <a:ext cx="6858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내가 듣고도 깨닫지 못한지라 내가 이르되 내 주여 이 모든 일의 결국이 </a:t>
            </a:r>
            <a:r>
              <a:rPr lang="ko-KR" altLang="en-US" sz="2800" dirty="0" err="1">
                <a:latin typeface="휴먼옛체" pitchFamily="18" charset="-127"/>
                <a:ea typeface="휴먼옛체" pitchFamily="18" charset="-127"/>
              </a:rPr>
              <a:t>어떠하</a:t>
            </a:r>
            <a:endParaRPr lang="en-US" altLang="ko-KR" sz="2800" dirty="0">
              <a:latin typeface="휴먼옛체" pitchFamily="18" charset="-127"/>
              <a:ea typeface="휴먼옛체" pitchFamily="18" charset="-127"/>
            </a:endParaRPr>
          </a:p>
          <a:p>
            <a:r>
              <a:rPr lang="ko-KR" altLang="en-US" sz="2800" dirty="0" err="1">
                <a:latin typeface="휴먼옛체" pitchFamily="18" charset="-127"/>
                <a:ea typeface="휴먼옛체" pitchFamily="18" charset="-127"/>
              </a:rPr>
              <a:t>겠나이까</a:t>
            </a:r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 하니</a:t>
            </a:r>
          </a:p>
        </p:txBody>
      </p:sp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1408113" y="403225"/>
            <a:ext cx="216375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1600" dirty="0" err="1">
                <a:latin typeface="궁서" pitchFamily="18" charset="-127"/>
                <a:ea typeface="궁서" pitchFamily="18" charset="-127"/>
              </a:rPr>
              <a:t>다니엘</a:t>
            </a:r>
            <a:r>
              <a:rPr lang="ko-KR" altLang="en-US" sz="1600" dirty="0">
                <a:latin typeface="궁서" pitchFamily="18" charset="-127"/>
                <a:ea typeface="궁서" pitchFamily="18" charset="-127"/>
              </a:rPr>
              <a:t> </a:t>
            </a:r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12 : </a:t>
            </a:r>
            <a:fld id="{CCD306E9-4A1F-4327-A4C0-56B4CFBD5E53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8</a:t>
            </a:fld>
            <a:endParaRPr lang="ko-KR" altLang="en-US" sz="1600" dirty="0"/>
          </a:p>
        </p:txBody>
      </p:sp>
      <p:sp>
        <p:nvSpPr>
          <p:cNvPr id="8196" name="Line 9"/>
          <p:cNvSpPr>
            <a:spLocks noChangeShapeType="1"/>
          </p:cNvSpPr>
          <p:nvPr/>
        </p:nvSpPr>
        <p:spPr bwMode="auto">
          <a:xfrm>
            <a:off x="1500188" y="78581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7" name="Line 9"/>
          <p:cNvSpPr>
            <a:spLocks noChangeShapeType="1"/>
          </p:cNvSpPr>
          <p:nvPr/>
        </p:nvSpPr>
        <p:spPr bwMode="auto">
          <a:xfrm>
            <a:off x="1500188" y="392906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1414463" y="3521075"/>
            <a:ext cx="244315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Daniel 12 : </a:t>
            </a:r>
            <a:fld id="{890F2024-FC39-498E-827C-A83F8E81CADE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8</a:t>
            </a:fld>
            <a:endParaRPr lang="ko-KR" altLang="en-US" sz="1600" dirty="0"/>
          </a:p>
        </p:txBody>
      </p:sp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1500188" y="4089400"/>
            <a:ext cx="6858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I heard, but I did not understand. So I asked, "My lord, what will the outcome </a:t>
            </a:r>
          </a:p>
          <a:p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of all this be?”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1500188" y="928688"/>
            <a:ext cx="6858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그가 이르되 </a:t>
            </a:r>
            <a:r>
              <a:rPr lang="ko-KR" altLang="en-US" sz="2800" dirty="0" err="1">
                <a:latin typeface="휴먼옛체" pitchFamily="18" charset="-127"/>
                <a:ea typeface="휴먼옛체" pitchFamily="18" charset="-127"/>
              </a:rPr>
              <a:t>다니엘아</a:t>
            </a:r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 갈지어다 이 말은 </a:t>
            </a:r>
            <a:r>
              <a:rPr lang="ko-KR" altLang="en-US" sz="2800" dirty="0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마지막 때까지 간수하고 봉함할 </a:t>
            </a:r>
            <a:r>
              <a:rPr lang="ko-KR" altLang="en-US" sz="2800" dirty="0" err="1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것</a:t>
            </a:r>
            <a:r>
              <a:rPr lang="ko-KR" altLang="en-US" sz="2800" dirty="0" err="1">
                <a:latin typeface="휴먼옛체" pitchFamily="18" charset="-127"/>
                <a:ea typeface="휴먼옛체" pitchFamily="18" charset="-127"/>
              </a:rPr>
              <a:t>임이니</a:t>
            </a:r>
            <a:endParaRPr lang="en-US" altLang="ko-KR" sz="2800" dirty="0">
              <a:latin typeface="휴먼옛체" pitchFamily="18" charset="-127"/>
              <a:ea typeface="휴먼옛체" pitchFamily="18" charset="-127"/>
            </a:endParaRPr>
          </a:p>
          <a:p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라</a:t>
            </a:r>
          </a:p>
        </p:txBody>
      </p:sp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1408113" y="403225"/>
            <a:ext cx="216375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1600" dirty="0" err="1">
                <a:latin typeface="궁서" pitchFamily="18" charset="-127"/>
                <a:ea typeface="궁서" pitchFamily="18" charset="-127"/>
              </a:rPr>
              <a:t>다니엘</a:t>
            </a:r>
            <a:r>
              <a:rPr lang="ko-KR" altLang="en-US" sz="1600" dirty="0">
                <a:latin typeface="궁서" pitchFamily="18" charset="-127"/>
                <a:ea typeface="궁서" pitchFamily="18" charset="-127"/>
              </a:rPr>
              <a:t> </a:t>
            </a:r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12 : </a:t>
            </a:r>
            <a:fld id="{CCD306E9-4A1F-4327-A4C0-56B4CFBD5E53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9</a:t>
            </a:fld>
            <a:endParaRPr lang="ko-KR" altLang="en-US" sz="1600" dirty="0"/>
          </a:p>
        </p:txBody>
      </p:sp>
      <p:sp>
        <p:nvSpPr>
          <p:cNvPr id="8196" name="Line 9"/>
          <p:cNvSpPr>
            <a:spLocks noChangeShapeType="1"/>
          </p:cNvSpPr>
          <p:nvPr/>
        </p:nvSpPr>
        <p:spPr bwMode="auto">
          <a:xfrm>
            <a:off x="1500188" y="78581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7" name="Line 9"/>
          <p:cNvSpPr>
            <a:spLocks noChangeShapeType="1"/>
          </p:cNvSpPr>
          <p:nvPr/>
        </p:nvSpPr>
        <p:spPr bwMode="auto">
          <a:xfrm>
            <a:off x="1500188" y="392906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1414463" y="3521075"/>
            <a:ext cx="244315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Daniel 12 : </a:t>
            </a:r>
            <a:fld id="{890F2024-FC39-498E-827C-A83F8E81CADE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9</a:t>
            </a:fld>
            <a:endParaRPr lang="ko-KR" altLang="en-US" sz="1600" dirty="0"/>
          </a:p>
        </p:txBody>
      </p:sp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1500188" y="4089400"/>
            <a:ext cx="6858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He replied, "Go your way, Daniel, because the words are closed up and </a:t>
            </a:r>
          </a:p>
          <a:p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sealed until the time of the end.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00C849-C333-4351-913A-0A0D2D4CDF68}"/>
              </a:ext>
            </a:extLst>
          </p:cNvPr>
          <p:cNvSpPr txBox="1"/>
          <p:nvPr/>
        </p:nvSpPr>
        <p:spPr>
          <a:xfrm>
            <a:off x="2267744" y="2192325"/>
            <a:ext cx="62646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400" b="1" dirty="0">
                <a:effectLst/>
                <a:latin typeface="맑은 고딕" panose="020B0503020000020004" pitchFamily="34" charset="-127"/>
                <a:ea typeface="맑은 고딕" panose="020B0503020000020004" pitchFamily="34" charset="-127"/>
                <a:hlinkClick r:id="rId2"/>
              </a:rPr>
              <a:t>계 </a:t>
            </a:r>
            <a:r>
              <a:rPr lang="en-US" altLang="ko-KR" sz="2400" b="1" dirty="0">
                <a:effectLst/>
                <a:latin typeface="맑은 고딕" panose="020B0503020000020004" pitchFamily="34" charset="-127"/>
                <a:ea typeface="맑은 고딕" panose="020B0503020000020004" pitchFamily="34" charset="-127"/>
                <a:hlinkClick r:id="rId2"/>
              </a:rPr>
              <a:t>22:10</a:t>
            </a:r>
            <a:r>
              <a:rPr lang="en-US" altLang="ko-KR" sz="2400" dirty="0">
                <a:effectLst/>
                <a:latin typeface="맑은 고딕" panose="020B0503020000020004" pitchFamily="34" charset="-127"/>
                <a:ea typeface="맑은 고딕" panose="020B0503020000020004" pitchFamily="34" charset="-127"/>
              </a:rPr>
              <a:t>.</a:t>
            </a:r>
            <a:br>
              <a:rPr lang="en-US" altLang="ko-KR" sz="2400" dirty="0">
                <a:effectLst/>
                <a:latin typeface="맑은 고딕" panose="020B0503020000020004" pitchFamily="34" charset="-127"/>
                <a:ea typeface="맑은 고딕" panose="020B0503020000020004" pitchFamily="34" charset="-127"/>
              </a:rPr>
            </a:br>
            <a:r>
              <a:rPr lang="ko-KR" altLang="en-US" sz="2400" dirty="0">
                <a:effectLst/>
                <a:latin typeface="맑은 고딕" panose="020B0503020000020004" pitchFamily="34" charset="-127"/>
                <a:ea typeface="맑은 고딕" panose="020B0503020000020004" pitchFamily="34" charset="-127"/>
              </a:rPr>
              <a:t>또 내게 말하되 이 책의 예언의 말씀을 </a:t>
            </a:r>
            <a:r>
              <a:rPr lang="ko-KR" altLang="en-US" sz="2400" b="1" dirty="0">
                <a:solidFill>
                  <a:srgbClr val="FF0000"/>
                </a:solidFill>
                <a:effectLst/>
                <a:latin typeface="맑은 고딕" panose="020B0503020000020004" pitchFamily="34" charset="-127"/>
                <a:ea typeface="맑은 고딕" panose="020B0503020000020004" pitchFamily="34" charset="-127"/>
              </a:rPr>
              <a:t>인봉하지 말라 </a:t>
            </a:r>
            <a:r>
              <a:rPr lang="ko-KR" altLang="en-US" sz="2400" dirty="0">
                <a:effectLst/>
                <a:latin typeface="맑은 고딕" panose="020B0503020000020004" pitchFamily="34" charset="-127"/>
                <a:ea typeface="맑은 고딕" panose="020B0503020000020004" pitchFamily="34" charset="-127"/>
              </a:rPr>
              <a:t>때가 </a:t>
            </a:r>
            <a:r>
              <a:rPr lang="ko-KR" altLang="en-US" sz="2400" dirty="0" err="1">
                <a:effectLst/>
                <a:latin typeface="맑은 고딕" panose="020B0503020000020004" pitchFamily="34" charset="-127"/>
                <a:ea typeface="맑은 고딕" panose="020B0503020000020004" pitchFamily="34" charset="-127"/>
              </a:rPr>
              <a:t>가까우니라</a:t>
            </a:r>
            <a:endParaRPr lang="ko-KR" altLang="en-US" sz="2400" dirty="0">
              <a:effectLst/>
              <a:latin typeface="맑은 고딕" panose="020B0503020000020004" pitchFamily="34" charset="-127"/>
              <a:ea typeface="맑은 고딕" panose="020B0503020000020004" pitchFamily="34" charset="-127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태양">
  <a:themeElements>
    <a:clrScheme name="태양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태양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태양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769</TotalTime>
  <Words>1446</Words>
  <Application>Microsoft Office PowerPoint</Application>
  <PresentationFormat>화면 슬라이드 쇼(4:3)</PresentationFormat>
  <Paragraphs>132</Paragraphs>
  <Slides>17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9" baseType="lpstr">
      <vt:lpstr>궁서</vt:lpstr>
      <vt:lpstr>HY견고딕</vt:lpstr>
      <vt:lpstr>HY중고딕</vt:lpstr>
      <vt:lpstr>맑은 고딕</vt:lpstr>
      <vt:lpstr>휴먼옛체</vt:lpstr>
      <vt:lpstr>-소망M</vt:lpstr>
      <vt:lpstr>Arial</vt:lpstr>
      <vt:lpstr>Calibri</vt:lpstr>
      <vt:lpstr>Gill Sans MT</vt:lpstr>
      <vt:lpstr>Verdana</vt:lpstr>
      <vt:lpstr>Wingdings 2</vt:lpstr>
      <vt:lpstr>태양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nanoom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com0</dc:creator>
  <cp:lastModifiedBy>Jin Jeung</cp:lastModifiedBy>
  <cp:revision>44</cp:revision>
  <dcterms:created xsi:type="dcterms:W3CDTF">2002-08-29T16:42:14Z</dcterms:created>
  <dcterms:modified xsi:type="dcterms:W3CDTF">2021-10-01T08:10:15Z</dcterms:modified>
</cp:coreProperties>
</file>