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2"/>
  </p:notesMasterIdLst>
  <p:handoutMasterIdLst>
    <p:handoutMasterId r:id="rId103"/>
  </p:handoutMasterIdLst>
  <p:sldIdLst>
    <p:sldId id="256" r:id="rId3"/>
    <p:sldId id="394" r:id="rId4"/>
    <p:sldId id="395" r:id="rId5"/>
    <p:sldId id="257" r:id="rId6"/>
    <p:sldId id="258" r:id="rId7"/>
    <p:sldId id="267" r:id="rId8"/>
    <p:sldId id="271" r:id="rId9"/>
    <p:sldId id="272" r:id="rId10"/>
    <p:sldId id="269" r:id="rId11"/>
    <p:sldId id="268" r:id="rId12"/>
    <p:sldId id="270" r:id="rId13"/>
    <p:sldId id="274" r:id="rId14"/>
    <p:sldId id="273" r:id="rId15"/>
    <p:sldId id="275" r:id="rId16"/>
    <p:sldId id="259" r:id="rId17"/>
    <p:sldId id="261" r:id="rId18"/>
    <p:sldId id="263" r:id="rId19"/>
    <p:sldId id="264" r:id="rId20"/>
    <p:sldId id="265" r:id="rId21"/>
    <p:sldId id="276" r:id="rId22"/>
    <p:sldId id="280" r:id="rId23"/>
    <p:sldId id="281" r:id="rId24"/>
    <p:sldId id="282" r:id="rId25"/>
    <p:sldId id="288" r:id="rId26"/>
    <p:sldId id="283" r:id="rId27"/>
    <p:sldId id="284" r:id="rId28"/>
    <p:sldId id="285" r:id="rId29"/>
    <p:sldId id="286" r:id="rId30"/>
    <p:sldId id="287" r:id="rId31"/>
    <p:sldId id="277" r:id="rId32"/>
    <p:sldId id="295" r:id="rId33"/>
    <p:sldId id="292" r:id="rId34"/>
    <p:sldId id="293" r:id="rId35"/>
    <p:sldId id="294" r:id="rId36"/>
    <p:sldId id="291" r:id="rId37"/>
    <p:sldId id="289" r:id="rId38"/>
    <p:sldId id="290" r:id="rId39"/>
    <p:sldId id="278" r:id="rId40"/>
    <p:sldId id="279" r:id="rId41"/>
    <p:sldId id="296" r:id="rId42"/>
    <p:sldId id="303" r:id="rId43"/>
    <p:sldId id="304" r:id="rId44"/>
    <p:sldId id="305" r:id="rId45"/>
    <p:sldId id="310" r:id="rId46"/>
    <p:sldId id="318" r:id="rId47"/>
    <p:sldId id="311" r:id="rId48"/>
    <p:sldId id="319" r:id="rId49"/>
    <p:sldId id="320" r:id="rId50"/>
    <p:sldId id="321" r:id="rId51"/>
    <p:sldId id="322" r:id="rId52"/>
    <p:sldId id="331" r:id="rId53"/>
    <p:sldId id="333" r:id="rId54"/>
    <p:sldId id="334" r:id="rId55"/>
    <p:sldId id="332" r:id="rId56"/>
    <p:sldId id="312" r:id="rId57"/>
    <p:sldId id="313" r:id="rId58"/>
    <p:sldId id="314" r:id="rId59"/>
    <p:sldId id="315" r:id="rId60"/>
    <p:sldId id="316" r:id="rId61"/>
    <p:sldId id="324" r:id="rId62"/>
    <p:sldId id="317" r:id="rId63"/>
    <p:sldId id="325" r:id="rId64"/>
    <p:sldId id="326" r:id="rId65"/>
    <p:sldId id="328" r:id="rId66"/>
    <p:sldId id="323" r:id="rId67"/>
    <p:sldId id="297" r:id="rId68"/>
    <p:sldId id="335" r:id="rId69"/>
    <p:sldId id="336" r:id="rId70"/>
    <p:sldId id="364" r:id="rId71"/>
    <p:sldId id="355" r:id="rId72"/>
    <p:sldId id="357" r:id="rId73"/>
    <p:sldId id="356" r:id="rId74"/>
    <p:sldId id="371" r:id="rId75"/>
    <p:sldId id="365" r:id="rId76"/>
    <p:sldId id="374" r:id="rId77"/>
    <p:sldId id="359" r:id="rId78"/>
    <p:sldId id="367" r:id="rId79"/>
    <p:sldId id="366" r:id="rId80"/>
    <p:sldId id="375" r:id="rId81"/>
    <p:sldId id="368" r:id="rId82"/>
    <p:sldId id="377" r:id="rId83"/>
    <p:sldId id="376" r:id="rId84"/>
    <p:sldId id="378" r:id="rId85"/>
    <p:sldId id="387" r:id="rId86"/>
    <p:sldId id="384" r:id="rId87"/>
    <p:sldId id="390" r:id="rId88"/>
    <p:sldId id="391" r:id="rId89"/>
    <p:sldId id="392" r:id="rId90"/>
    <p:sldId id="388" r:id="rId91"/>
    <p:sldId id="386" r:id="rId92"/>
    <p:sldId id="393" r:id="rId93"/>
    <p:sldId id="340" r:id="rId94"/>
    <p:sldId id="407" r:id="rId95"/>
    <p:sldId id="408" r:id="rId96"/>
    <p:sldId id="409" r:id="rId97"/>
    <p:sldId id="410" r:id="rId98"/>
    <p:sldId id="411" r:id="rId99"/>
    <p:sldId id="412" r:id="rId100"/>
    <p:sldId id="413" r:id="rId101"/>
  </p:sldIdLst>
  <p:sldSz cx="9144000" cy="6858000" type="screen4x3"/>
  <p:notesSz cx="6888163" cy="100187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97" autoAdjust="0"/>
  </p:normalViewPr>
  <p:slideViewPr>
    <p:cSldViewPr>
      <p:cViewPr varScale="1">
        <p:scale>
          <a:sx n="54" d="100"/>
          <a:sy n="54" d="100"/>
        </p:scale>
        <p:origin x="-17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84500" cy="501650"/>
          </a:xfrm>
          <a:prstGeom prst="rect">
            <a:avLst/>
          </a:prstGeom>
        </p:spPr>
        <p:txBody>
          <a:bodyPr vert="horz" lIns="91438" tIns="45719" rIns="91438" bIns="45719" rtlCol="0"/>
          <a:lstStyle>
            <a:lvl1pPr algn="l">
              <a:defRPr sz="1200"/>
            </a:lvl1pPr>
          </a:lstStyle>
          <a:p>
            <a:endParaRPr lang="ko-KR" altLang="en-US"/>
          </a:p>
        </p:txBody>
      </p:sp>
      <p:sp>
        <p:nvSpPr>
          <p:cNvPr id="3" name="날짜 개체 틀 2"/>
          <p:cNvSpPr>
            <a:spLocks noGrp="1"/>
          </p:cNvSpPr>
          <p:nvPr>
            <p:ph type="dt" sz="quarter" idx="1"/>
          </p:nvPr>
        </p:nvSpPr>
        <p:spPr>
          <a:xfrm>
            <a:off x="3902076" y="0"/>
            <a:ext cx="2984500" cy="501650"/>
          </a:xfrm>
          <a:prstGeom prst="rect">
            <a:avLst/>
          </a:prstGeom>
        </p:spPr>
        <p:txBody>
          <a:bodyPr vert="horz" lIns="91438" tIns="45719" rIns="91438" bIns="45719" rtlCol="0"/>
          <a:lstStyle>
            <a:lvl1pPr algn="r">
              <a:defRPr sz="1200"/>
            </a:lvl1pPr>
          </a:lstStyle>
          <a:p>
            <a:fld id="{D9052F5F-B820-42C3-9290-EC02511A797F}" type="datetimeFigureOut">
              <a:rPr lang="ko-KR" altLang="en-US" smtClean="0"/>
              <a:t>2018-10-05</a:t>
            </a:fld>
            <a:endParaRPr lang="ko-KR" altLang="en-US"/>
          </a:p>
        </p:txBody>
      </p:sp>
      <p:sp>
        <p:nvSpPr>
          <p:cNvPr id="4" name="바닥글 개체 틀 3"/>
          <p:cNvSpPr>
            <a:spLocks noGrp="1"/>
          </p:cNvSpPr>
          <p:nvPr>
            <p:ph type="ftr" sz="quarter" idx="2"/>
          </p:nvPr>
        </p:nvSpPr>
        <p:spPr>
          <a:xfrm>
            <a:off x="0" y="9515475"/>
            <a:ext cx="2984500" cy="501650"/>
          </a:xfrm>
          <a:prstGeom prst="rect">
            <a:avLst/>
          </a:prstGeom>
        </p:spPr>
        <p:txBody>
          <a:bodyPr vert="horz" lIns="91438" tIns="45719" rIns="91438" bIns="45719"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902076" y="9515475"/>
            <a:ext cx="2984500" cy="501650"/>
          </a:xfrm>
          <a:prstGeom prst="rect">
            <a:avLst/>
          </a:prstGeom>
        </p:spPr>
        <p:txBody>
          <a:bodyPr vert="horz" lIns="91438" tIns="45719" rIns="91438" bIns="45719" rtlCol="0" anchor="b"/>
          <a:lstStyle>
            <a:lvl1pPr algn="r">
              <a:defRPr sz="1200"/>
            </a:lvl1pPr>
          </a:lstStyle>
          <a:p>
            <a:fld id="{5CCBEF3B-DFBA-492A-AD26-492220B03DA0}" type="slidenum">
              <a:rPr lang="ko-KR" altLang="en-US" smtClean="0"/>
              <a:t>‹#›</a:t>
            </a:fld>
            <a:endParaRPr lang="ko-KR" altLang="en-US"/>
          </a:p>
        </p:txBody>
      </p:sp>
    </p:spTree>
    <p:extLst>
      <p:ext uri="{BB962C8B-B14F-4D97-AF65-F5344CB8AC3E}">
        <p14:creationId xmlns:p14="http://schemas.microsoft.com/office/powerpoint/2010/main" val="2628703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84871" cy="500936"/>
          </a:xfrm>
          <a:prstGeom prst="rect">
            <a:avLst/>
          </a:prstGeom>
        </p:spPr>
        <p:txBody>
          <a:bodyPr vert="horz" lIns="96605" tIns="48302" rIns="96605" bIns="48302" rtlCol="0"/>
          <a:lstStyle>
            <a:lvl1pPr algn="l">
              <a:defRPr sz="1300"/>
            </a:lvl1pPr>
          </a:lstStyle>
          <a:p>
            <a:endParaRPr lang="ko-KR" altLang="en-US"/>
          </a:p>
        </p:txBody>
      </p:sp>
      <p:sp>
        <p:nvSpPr>
          <p:cNvPr id="3" name="날짜 개체 틀 2"/>
          <p:cNvSpPr>
            <a:spLocks noGrp="1"/>
          </p:cNvSpPr>
          <p:nvPr>
            <p:ph type="dt" idx="1"/>
          </p:nvPr>
        </p:nvSpPr>
        <p:spPr>
          <a:xfrm>
            <a:off x="3901699" y="0"/>
            <a:ext cx="2984871" cy="500936"/>
          </a:xfrm>
          <a:prstGeom prst="rect">
            <a:avLst/>
          </a:prstGeom>
        </p:spPr>
        <p:txBody>
          <a:bodyPr vert="horz" lIns="96605" tIns="48302" rIns="96605" bIns="48302" rtlCol="0"/>
          <a:lstStyle>
            <a:lvl1pPr algn="r">
              <a:defRPr sz="1300"/>
            </a:lvl1pPr>
          </a:lstStyle>
          <a:p>
            <a:fld id="{2E4A6D1C-A6DC-49B4-9782-64E556FCA1CD}" type="datetimeFigureOut">
              <a:rPr lang="ko-KR" altLang="en-US" smtClean="0"/>
              <a:t>2018-10-05</a:t>
            </a:fld>
            <a:endParaRPr lang="ko-KR" altLang="en-US"/>
          </a:p>
        </p:txBody>
      </p:sp>
      <p:sp>
        <p:nvSpPr>
          <p:cNvPr id="4" name="슬라이드 이미지 개체 틀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6605" tIns="48302" rIns="96605" bIns="48302" rtlCol="0" anchor="ctr"/>
          <a:lstStyle/>
          <a:p>
            <a:endParaRPr lang="ko-KR" altLang="en-US"/>
          </a:p>
        </p:txBody>
      </p:sp>
      <p:sp>
        <p:nvSpPr>
          <p:cNvPr id="5" name="슬라이드 노트 개체 틀 4"/>
          <p:cNvSpPr>
            <a:spLocks noGrp="1"/>
          </p:cNvSpPr>
          <p:nvPr>
            <p:ph type="body" sz="quarter" idx="3"/>
          </p:nvPr>
        </p:nvSpPr>
        <p:spPr>
          <a:xfrm>
            <a:off x="688817" y="4758890"/>
            <a:ext cx="5510530" cy="4508421"/>
          </a:xfrm>
          <a:prstGeom prst="rect">
            <a:avLst/>
          </a:prstGeom>
        </p:spPr>
        <p:txBody>
          <a:bodyPr vert="horz" lIns="96605" tIns="48302" rIns="96605" bIns="48302"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516038"/>
            <a:ext cx="2984871" cy="500936"/>
          </a:xfrm>
          <a:prstGeom prst="rect">
            <a:avLst/>
          </a:prstGeom>
        </p:spPr>
        <p:txBody>
          <a:bodyPr vert="horz" lIns="96605" tIns="48302" rIns="96605" bIns="48302"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3901699" y="9516038"/>
            <a:ext cx="2984871" cy="500936"/>
          </a:xfrm>
          <a:prstGeom prst="rect">
            <a:avLst/>
          </a:prstGeom>
        </p:spPr>
        <p:txBody>
          <a:bodyPr vert="horz" lIns="96605" tIns="48302" rIns="96605" bIns="48302" rtlCol="0" anchor="b"/>
          <a:lstStyle>
            <a:lvl1pPr algn="r">
              <a:defRPr sz="1300"/>
            </a:lvl1pPr>
          </a:lstStyle>
          <a:p>
            <a:fld id="{D299BDE9-D12B-4389-BB5F-8222EA29ACAF}" type="slidenum">
              <a:rPr lang="ko-KR" altLang="en-US" smtClean="0"/>
              <a:t>‹#›</a:t>
            </a:fld>
            <a:endParaRPr lang="ko-KR" altLang="en-US"/>
          </a:p>
        </p:txBody>
      </p:sp>
    </p:spTree>
    <p:extLst>
      <p:ext uri="{BB962C8B-B14F-4D97-AF65-F5344CB8AC3E}">
        <p14:creationId xmlns:p14="http://schemas.microsoft.com/office/powerpoint/2010/main" val="396816070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amennews.com/news/mailto.html?mail=webmaster@amennews.co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a:t>
            </a:fld>
            <a:endParaRPr lang="ko-KR" altLang="en-US"/>
          </a:p>
        </p:txBody>
      </p:sp>
    </p:spTree>
    <p:extLst>
      <p:ext uri="{BB962C8B-B14F-4D97-AF65-F5344CB8AC3E}">
        <p14:creationId xmlns:p14="http://schemas.microsoft.com/office/powerpoint/2010/main" val="358404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마귀를 멸하려고 혈과 육을 지니셨다는 뜻은 </a:t>
            </a:r>
            <a:r>
              <a:rPr lang="en-US" altLang="ko-KR" dirty="0" smtClean="0"/>
              <a:t>?</a:t>
            </a:r>
          </a:p>
          <a:p>
            <a:r>
              <a:rPr lang="ko-KR" altLang="en-US" dirty="0" smtClean="0"/>
              <a:t>마귀는 혈과 육을 통해 역사한다</a:t>
            </a:r>
            <a:r>
              <a:rPr lang="en-US" altLang="ko-KR" dirty="0" smtClean="0"/>
              <a:t>.</a:t>
            </a:r>
          </a:p>
          <a:p>
            <a:r>
              <a:rPr lang="ko-KR" altLang="en-US" dirty="0" smtClean="0"/>
              <a:t>육신을 통해 악한 마귀는 일한다</a:t>
            </a:r>
            <a:r>
              <a:rPr lang="en-US" altLang="ko-KR" dirty="0" smtClean="0"/>
              <a:t>. </a:t>
            </a:r>
          </a:p>
          <a:p>
            <a:r>
              <a:rPr lang="ko-KR" altLang="en-US" dirty="0" smtClean="0"/>
              <a:t>예수님은 혈과 육이 </a:t>
            </a:r>
            <a:r>
              <a:rPr lang="ko-KR" altLang="en-US" dirty="0" err="1" smtClean="0"/>
              <a:t>있어으나</a:t>
            </a:r>
            <a:r>
              <a:rPr lang="ko-KR" altLang="en-US" dirty="0" smtClean="0"/>
              <a:t> 마귀는 그를 멸하지 못하고 오히려 주님께 </a:t>
            </a:r>
            <a:r>
              <a:rPr lang="en-US" altLang="ko-KR" dirty="0" smtClean="0"/>
              <a:t>destroy </a:t>
            </a:r>
            <a:r>
              <a:rPr lang="ko-KR" altLang="en-US" dirty="0" smtClean="0"/>
              <a:t>되었다</a:t>
            </a:r>
            <a:r>
              <a:rPr lang="en-US" altLang="ko-KR" dirty="0" smtClean="0"/>
              <a:t>.</a:t>
            </a:r>
          </a:p>
          <a:p>
            <a:r>
              <a:rPr lang="ko-KR" altLang="en-US" dirty="0" smtClean="0"/>
              <a:t>우리의 영적 싸움은 혈과 육에 대한 싸움이기도 하다</a:t>
            </a:r>
            <a:r>
              <a:rPr lang="en-US" altLang="ko-KR" dirty="0" smtClean="0"/>
              <a:t>. </a:t>
            </a:r>
            <a:r>
              <a:rPr lang="ko-KR" altLang="en-US" dirty="0" smtClean="0"/>
              <a:t>그러나 그 </a:t>
            </a:r>
            <a:r>
              <a:rPr lang="en-US" altLang="ko-KR" dirty="0" smtClean="0"/>
              <a:t>“</a:t>
            </a:r>
            <a:r>
              <a:rPr lang="ko-KR" altLang="en-US" dirty="0" smtClean="0"/>
              <a:t>혈과 육</a:t>
            </a:r>
            <a:r>
              <a:rPr lang="en-US" altLang="ko-KR" dirty="0" smtClean="0"/>
              <a:t>” </a:t>
            </a:r>
            <a:r>
              <a:rPr lang="ko-KR" altLang="en-US" dirty="0" smtClean="0"/>
              <a:t>뒤에는 마귀가 있다</a:t>
            </a:r>
            <a:r>
              <a:rPr lang="en-US" altLang="ko-KR" dirty="0" smtClean="0"/>
              <a:t>.</a:t>
            </a:r>
          </a:p>
          <a:p>
            <a:r>
              <a:rPr lang="en-US" altLang="ko-KR" dirty="0" smtClean="0"/>
              <a:t>                                                                                            </a:t>
            </a:r>
            <a:r>
              <a:rPr lang="ko-KR" altLang="en-US" dirty="0" err="1" smtClean="0"/>
              <a:t>먹음직</a:t>
            </a:r>
            <a:r>
              <a:rPr lang="en-US" altLang="ko-KR" dirty="0" smtClean="0"/>
              <a:t>, </a:t>
            </a:r>
            <a:r>
              <a:rPr lang="ko-KR" altLang="en-US" dirty="0" err="1" smtClean="0"/>
              <a:t>보암직</a:t>
            </a:r>
            <a:r>
              <a:rPr lang="en-US" altLang="ko-KR" dirty="0" smtClean="0"/>
              <a:t>, </a:t>
            </a:r>
            <a:r>
              <a:rPr lang="ko-KR" altLang="en-US" dirty="0" smtClean="0"/>
              <a:t>탐스러움</a:t>
            </a:r>
            <a:endParaRPr lang="en-US" altLang="ko-KR" dirty="0" smtClean="0"/>
          </a:p>
          <a:p>
            <a:endParaRPr lang="en-US" altLang="ko-KR" b="1" dirty="0"/>
          </a:p>
          <a:p>
            <a:r>
              <a:rPr lang="en-US" altLang="ko-KR" b="1" dirty="0"/>
              <a:t>[</a:t>
            </a:r>
            <a:r>
              <a:rPr lang="ko-KR" altLang="en-US" b="1" dirty="0"/>
              <a:t>고전</a:t>
            </a:r>
            <a:r>
              <a:rPr lang="en-US" altLang="ko-KR" b="1" dirty="0"/>
              <a:t>15:50]</a:t>
            </a:r>
            <a:r>
              <a:rPr lang="ko-KR" altLang="en-US" b="1" dirty="0"/>
              <a:t>형제들아 내가 이것을 </a:t>
            </a:r>
            <a:r>
              <a:rPr lang="ko-KR" altLang="en-US" b="1" dirty="0" err="1"/>
              <a:t>말하노니</a:t>
            </a:r>
            <a:r>
              <a:rPr lang="ko-KR" altLang="en-US" b="1" dirty="0"/>
              <a:t> </a:t>
            </a:r>
            <a:r>
              <a:rPr lang="ko-KR" altLang="en-US" b="1" dirty="0">
                <a:solidFill>
                  <a:srgbClr val="FF0000"/>
                </a:solidFill>
              </a:rPr>
              <a:t>혈과 육</a:t>
            </a:r>
            <a:r>
              <a:rPr lang="ko-KR" altLang="en-US" b="1" dirty="0"/>
              <a:t>은 하나님 나라를 유업으로 받을 수 없고 또한 썩은 것은 썩지 아니한 것을 유업으로 받지 못하느니라</a:t>
            </a:r>
          </a:p>
          <a:p>
            <a:r>
              <a:rPr lang="en-US" altLang="ko-KR" b="1" dirty="0"/>
              <a:t>[</a:t>
            </a:r>
            <a:r>
              <a:rPr lang="ko-KR" altLang="en-US" b="1" dirty="0" err="1"/>
              <a:t>엡</a:t>
            </a:r>
            <a:r>
              <a:rPr lang="en-US" altLang="ko-KR" b="1" dirty="0"/>
              <a:t>6:12]</a:t>
            </a:r>
            <a:r>
              <a:rPr lang="ko-KR" altLang="en-US" b="1" dirty="0"/>
              <a:t>우리의 씨름은 혈과 육에 대한 것이 아니요 정사와 권세와 이 어두움의 세상 </a:t>
            </a:r>
            <a:r>
              <a:rPr lang="ko-KR" altLang="en-US" b="1" dirty="0" err="1"/>
              <a:t>주관자들과</a:t>
            </a:r>
            <a:r>
              <a:rPr lang="ko-KR" altLang="en-US" b="1" dirty="0"/>
              <a:t> 하늘에 있는 악의 영들에게 대함이라</a:t>
            </a:r>
            <a:endParaRPr lang="en-US" altLang="ko-KR" b="1" dirty="0"/>
          </a:p>
          <a:p>
            <a:r>
              <a:rPr lang="en-US" altLang="ko-KR" b="1" dirty="0"/>
              <a:t>[</a:t>
            </a:r>
            <a:r>
              <a:rPr lang="ko-KR" altLang="en-US" b="1" dirty="0"/>
              <a:t>창</a:t>
            </a:r>
            <a:r>
              <a:rPr lang="en-US" altLang="ko-KR" b="1" dirty="0"/>
              <a:t>3:19]</a:t>
            </a:r>
            <a:r>
              <a:rPr lang="ko-KR" altLang="en-US" dirty="0"/>
              <a:t>네가 얼굴에 땀이 흘러야</a:t>
            </a:r>
            <a:endParaRPr lang="en-US" altLang="ko-KR" dirty="0"/>
          </a:p>
          <a:p>
            <a:r>
              <a:rPr lang="ko-KR" altLang="en-US" dirty="0"/>
              <a:t> 식물을 먹고 필경은 흙으로 돌아가리니 그 속에서 네가 취함을 입었음이라 너는 </a:t>
            </a:r>
            <a:r>
              <a:rPr lang="ko-KR" altLang="en-US" b="1" dirty="0"/>
              <a:t>흙이니</a:t>
            </a:r>
            <a:r>
              <a:rPr lang="ko-KR" altLang="en-US" dirty="0"/>
              <a:t> 흙으로 돌아갈 것이니라 하시니라</a:t>
            </a:r>
            <a:endParaRPr lang="en-US" altLang="ko-KR" dirty="0"/>
          </a:p>
          <a:p>
            <a:endParaRPr lang="en-US" altLang="ko-KR" dirty="0"/>
          </a:p>
          <a:p>
            <a:r>
              <a:rPr lang="ko-KR" altLang="en-US" dirty="0"/>
              <a:t>예수 그리스도의 육체의 죽음의 </a:t>
            </a:r>
            <a:r>
              <a:rPr lang="en-US" altLang="ko-KR" dirty="0"/>
              <a:t>2</a:t>
            </a:r>
            <a:r>
              <a:rPr lang="ko-KR" altLang="en-US" dirty="0"/>
              <a:t>가지 효과</a:t>
            </a:r>
            <a:endParaRPr lang="en-US" altLang="ko-KR" dirty="0"/>
          </a:p>
          <a:p>
            <a:r>
              <a:rPr lang="en-US" altLang="ko-KR" dirty="0"/>
              <a:t>  1) </a:t>
            </a:r>
            <a:r>
              <a:rPr lang="ko-KR" altLang="en-US" dirty="0"/>
              <a:t>마귀를 멸함</a:t>
            </a:r>
            <a:endParaRPr lang="en-US" altLang="ko-KR" dirty="0"/>
          </a:p>
          <a:p>
            <a:r>
              <a:rPr lang="en-US" altLang="ko-KR" dirty="0"/>
              <a:t>  2) </a:t>
            </a:r>
            <a:r>
              <a:rPr lang="ko-KR" altLang="en-US" dirty="0" err="1"/>
              <a:t>종노릇</a:t>
            </a:r>
            <a:r>
              <a:rPr lang="ko-KR" altLang="en-US" dirty="0"/>
              <a:t> 하는 모든 자를 놓아줌</a:t>
            </a:r>
            <a:endParaRPr lang="en-US" altLang="ko-KR" dirty="0"/>
          </a:p>
          <a:p>
            <a:r>
              <a:rPr lang="ko-KR" altLang="en-US" dirty="0"/>
              <a:t>그러므로 예수 믿음 안에 있는 자는 위의 </a:t>
            </a:r>
            <a:r>
              <a:rPr lang="en-US" altLang="ko-KR" dirty="0"/>
              <a:t>2</a:t>
            </a:r>
            <a:r>
              <a:rPr lang="ko-KR" altLang="en-US" dirty="0"/>
              <a:t>가지의 은혜가 있는 것이다</a:t>
            </a:r>
            <a:r>
              <a:rPr lang="en-US" altLang="ko-KR" dirty="0"/>
              <a:t>.</a:t>
            </a:r>
            <a:endParaRPr lang="ko-KR" altLang="en-US" dirty="0" smtClean="0"/>
          </a:p>
          <a:p>
            <a:endParaRPr lang="en-US" altLang="ko-KR" dirty="0" smtClean="0"/>
          </a:p>
          <a:p>
            <a:r>
              <a:rPr lang="ko-KR" altLang="en-US" dirty="0" smtClean="0"/>
              <a:t>일생에 매여</a:t>
            </a:r>
            <a:endParaRPr lang="en-US" altLang="ko-KR" dirty="0" smtClean="0"/>
          </a:p>
          <a:p>
            <a:r>
              <a:rPr lang="ko-KR" altLang="en-US" dirty="0" smtClean="0"/>
              <a:t>전</a:t>
            </a:r>
            <a:r>
              <a:rPr lang="en-US" altLang="ko-KR" dirty="0" smtClean="0"/>
              <a:t>6:7 </a:t>
            </a:r>
            <a:r>
              <a:rPr lang="ko-KR" altLang="en-US" dirty="0" smtClean="0"/>
              <a:t>사람의 수고는 다 그 입을 위함이나 그 식욕은 차지 아니하느니라</a:t>
            </a:r>
            <a:endParaRPr lang="en-US" altLang="ko-KR" dirty="0" smtClean="0"/>
          </a:p>
          <a:p>
            <a:r>
              <a:rPr lang="ko-KR" altLang="en-US" dirty="0" smtClean="0"/>
              <a:t>막</a:t>
            </a:r>
            <a:r>
              <a:rPr lang="en-US" altLang="ko-KR" dirty="0" smtClean="0"/>
              <a:t>4:19 </a:t>
            </a:r>
            <a:r>
              <a:rPr lang="ko-KR" altLang="en-US" dirty="0" smtClean="0"/>
              <a:t>세상의 염려와 재리의 유혹과 기타 욕심이 들어와 말씀을 막아 결실치 못하게 되는 자요</a:t>
            </a:r>
            <a:endParaRPr lang="en-US" altLang="ko-KR" dirty="0" smtClean="0"/>
          </a:p>
          <a:p>
            <a:r>
              <a:rPr lang="ko-KR" altLang="en-US" dirty="0" err="1" smtClean="0"/>
              <a:t>눅</a:t>
            </a:r>
            <a:r>
              <a:rPr lang="en-US" altLang="ko-KR" dirty="0" smtClean="0"/>
              <a:t>12:25 </a:t>
            </a:r>
            <a:r>
              <a:rPr lang="ko-KR" altLang="en-US" dirty="0" smtClean="0"/>
              <a:t>또 너희 중에 누가 염려함으로 그 키를 한 자나 더할 수 있느냐</a:t>
            </a:r>
            <a:endParaRPr lang="en-US" altLang="ko-KR" dirty="0" smtClean="0"/>
          </a:p>
          <a:p>
            <a:endParaRPr lang="en-US" altLang="ko-KR" dirty="0" smtClean="0"/>
          </a:p>
          <a:p>
            <a:r>
              <a:rPr lang="ko-KR" altLang="en-US" dirty="0" smtClean="0"/>
              <a:t>사망의 세력을 잡은 자</a:t>
            </a:r>
            <a:endParaRPr lang="en-US" altLang="ko-KR" dirty="0" smtClean="0"/>
          </a:p>
          <a:p>
            <a:pPr defTabSz="914383">
              <a:defRPr/>
            </a:pPr>
            <a:r>
              <a:rPr lang="en-US" altLang="ko-KR" b="1" dirty="0" smtClean="0"/>
              <a:t>[</a:t>
            </a:r>
            <a:r>
              <a:rPr lang="ko-KR" altLang="en-US" b="1" dirty="0" smtClean="0"/>
              <a:t>계</a:t>
            </a:r>
            <a:r>
              <a:rPr lang="en-US" altLang="ko-KR" b="1" dirty="0" smtClean="0"/>
              <a:t>6:8]</a:t>
            </a:r>
            <a:r>
              <a:rPr lang="ko-KR" altLang="en-US" dirty="0" smtClean="0"/>
              <a:t>내가 보매 </a:t>
            </a:r>
            <a:r>
              <a:rPr lang="ko-KR" altLang="en-US" dirty="0" err="1" smtClean="0"/>
              <a:t>청황색</a:t>
            </a:r>
            <a:r>
              <a:rPr lang="ko-KR" altLang="en-US" dirty="0" smtClean="0"/>
              <a:t> 말이 나오는데 그 탄 자의 이름은 </a:t>
            </a:r>
            <a:r>
              <a:rPr lang="ko-KR" altLang="en-US" b="1" dirty="0" smtClean="0"/>
              <a:t>사망</a:t>
            </a:r>
            <a:r>
              <a:rPr lang="ko-KR" altLang="en-US" dirty="0" smtClean="0"/>
              <a:t>이니 음부가 그 뒤를 따르더라 저희가 땅 사분 일의 </a:t>
            </a:r>
            <a:r>
              <a:rPr lang="ko-KR" altLang="en-US" b="1" dirty="0" smtClean="0"/>
              <a:t>권세</a:t>
            </a:r>
            <a:r>
              <a:rPr lang="ko-KR" altLang="en-US" dirty="0" smtClean="0"/>
              <a:t>를 얻어 검과 흉년과 </a:t>
            </a:r>
            <a:r>
              <a:rPr lang="ko-KR" altLang="en-US" b="1" dirty="0" smtClean="0"/>
              <a:t>사망</a:t>
            </a:r>
            <a:r>
              <a:rPr lang="ko-KR" altLang="en-US" dirty="0" smtClean="0"/>
              <a:t>과 땅의 짐승으로써 죽이더라</a:t>
            </a:r>
          </a:p>
          <a:p>
            <a:r>
              <a:rPr lang="en-US" altLang="ko-KR" b="1" dirty="0"/>
              <a:t>[</a:t>
            </a:r>
            <a:r>
              <a:rPr lang="ko-KR" altLang="en-US" b="1" dirty="0"/>
              <a:t>골</a:t>
            </a:r>
            <a:r>
              <a:rPr lang="en-US" altLang="ko-KR" b="1" dirty="0"/>
              <a:t>1:13]</a:t>
            </a:r>
            <a:r>
              <a:rPr lang="ko-KR" altLang="en-US" dirty="0"/>
              <a:t>그가 우리를 </a:t>
            </a:r>
            <a:r>
              <a:rPr lang="ko-KR" altLang="en-US" b="1" dirty="0" err="1"/>
              <a:t>흑암</a:t>
            </a:r>
            <a:r>
              <a:rPr lang="ko-KR" altLang="en-US" dirty="0" err="1"/>
              <a:t>의</a:t>
            </a:r>
            <a:r>
              <a:rPr lang="ko-KR" altLang="en-US" dirty="0"/>
              <a:t> 권세에서 건져내사 그의 사랑의 아들의 나라로 옮기셨으니</a:t>
            </a:r>
            <a:endParaRPr lang="en-US" altLang="ko-KR" dirty="0"/>
          </a:p>
          <a:p>
            <a:r>
              <a:rPr lang="en-US" altLang="ko-KR" b="1" dirty="0" smtClean="0"/>
              <a:t>[</a:t>
            </a:r>
            <a:r>
              <a:rPr lang="ko-KR" altLang="en-US" b="1" dirty="0" smtClean="0"/>
              <a:t>행</a:t>
            </a:r>
            <a:r>
              <a:rPr lang="en-US" altLang="ko-KR" b="1" dirty="0" smtClean="0"/>
              <a:t>26:18]</a:t>
            </a:r>
            <a:r>
              <a:rPr lang="ko-KR" altLang="en-US" dirty="0" smtClean="0"/>
              <a:t>그 눈을 뜨게 하여 어두움에서 빛으로</a:t>
            </a:r>
            <a:r>
              <a:rPr lang="en-US" altLang="ko-KR" dirty="0" smtClean="0"/>
              <a:t>, </a:t>
            </a:r>
            <a:r>
              <a:rPr lang="ko-KR" altLang="en-US" dirty="0" smtClean="0"/>
              <a:t>사단의 권세에서 하나님께로 돌아가게 하고 죄 사함과 나를 믿어 </a:t>
            </a:r>
            <a:r>
              <a:rPr lang="ko-KR" altLang="en-US" dirty="0" err="1" smtClean="0"/>
              <a:t>거룩케</a:t>
            </a:r>
            <a:r>
              <a:rPr lang="ko-KR" altLang="en-US" dirty="0" smtClean="0"/>
              <a:t> 된 무리 가운데서 기업을 얻게 하리라 </a:t>
            </a:r>
            <a:r>
              <a:rPr lang="ko-KR" altLang="en-US" dirty="0" err="1" smtClean="0"/>
              <a:t>하더이다</a:t>
            </a:r>
            <a:endParaRPr lang="en-US" altLang="ko-KR" dirty="0" smtClean="0"/>
          </a:p>
          <a:p>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11</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r>
              <a:rPr lang="ko-KR" altLang="en-US" sz="1300" dirty="0" err="1"/>
              <a:t>여러부분</a:t>
            </a:r>
            <a:r>
              <a:rPr lang="ko-KR" altLang="en-US" sz="1300" dirty="0"/>
              <a:t> </a:t>
            </a:r>
            <a:r>
              <a:rPr lang="ko-KR" altLang="en-US" sz="1300" dirty="0" err="1"/>
              <a:t>여러보양</a:t>
            </a:r>
            <a:endParaRPr lang="en-US" altLang="ko-KR" sz="1300" dirty="0"/>
          </a:p>
          <a:p>
            <a:pPr rtl="0"/>
            <a:r>
              <a:rPr lang="ko-KR" altLang="en-US" sz="1300" b="1" dirty="0"/>
              <a:t>민수기 </a:t>
            </a:r>
            <a:r>
              <a:rPr lang="en-US" altLang="ko-KR" sz="1300" b="1" dirty="0"/>
              <a:t>12:6-8 </a:t>
            </a:r>
            <a:r>
              <a:rPr lang="ko-KR" altLang="en-US" sz="1300" dirty="0"/>
              <a:t> </a:t>
            </a:r>
            <a:r>
              <a:rPr lang="en-US" altLang="ko-KR" sz="1300" dirty="0"/>
              <a:t>(</a:t>
            </a:r>
            <a:r>
              <a:rPr lang="ko-KR" altLang="en-US" sz="1300" dirty="0"/>
              <a:t>민</a:t>
            </a:r>
            <a:r>
              <a:rPr lang="en-US" altLang="ko-KR" sz="1300" dirty="0"/>
              <a:t>12:6-8) </a:t>
            </a:r>
          </a:p>
          <a:p>
            <a:pPr rtl="0"/>
            <a:r>
              <a:rPr lang="en-US" altLang="ko-KR" sz="1300" dirty="0"/>
              <a:t>(12:6-8) </a:t>
            </a:r>
            <a:r>
              <a:rPr lang="ko-KR" altLang="en-US" sz="1300" b="1" baseline="30000" dirty="0"/>
              <a:t> </a:t>
            </a:r>
            <a:r>
              <a:rPr lang="en-US" altLang="ko-KR" sz="1300" b="1" baseline="30000" dirty="0"/>
              <a:t>6</a:t>
            </a:r>
            <a:r>
              <a:rPr lang="ko-KR" altLang="en-US" sz="1300" dirty="0"/>
              <a:t>이르시되 내 말을 들으라 너희 중에 선지자가 있으면 나 여호와가 이상으로 나를 그에게 알리기도 하고 꿈으로 그와 말하기도 하거니와</a:t>
            </a:r>
            <a:r>
              <a:rPr lang="ko-KR" altLang="en-US" sz="1300" b="1" baseline="30000" dirty="0"/>
              <a:t> </a:t>
            </a:r>
            <a:r>
              <a:rPr lang="en-US" altLang="ko-KR" sz="1300" b="1" baseline="30000" dirty="0"/>
              <a:t>7</a:t>
            </a:r>
            <a:r>
              <a:rPr lang="ko-KR" altLang="en-US" sz="1300" dirty="0"/>
              <a:t>내 종 모세와는 그렇지 아니하니 그는 나의 온 집에 </a:t>
            </a:r>
            <a:r>
              <a:rPr lang="ko-KR" altLang="en-US" sz="1300" dirty="0" err="1"/>
              <a:t>충성됨이라</a:t>
            </a:r>
            <a:r>
              <a:rPr lang="ko-KR" altLang="en-US" sz="1300" b="1" baseline="30000" dirty="0"/>
              <a:t> </a:t>
            </a:r>
            <a:r>
              <a:rPr lang="en-US" altLang="ko-KR" sz="1300" b="1" baseline="30000" dirty="0"/>
              <a:t>8</a:t>
            </a:r>
            <a:r>
              <a:rPr lang="ko-KR" altLang="en-US" sz="1300" dirty="0"/>
              <a:t>그와는 내가 대면하여 명백히 말하고 은밀한 말로 아니하며 그는 또 여호와의 형상을 보겠거늘 너희가 어찌하여 내 종 모세 비방하기를 두려워 아니하느냐</a:t>
            </a:r>
          </a:p>
          <a:p>
            <a:pPr rtl="0"/>
            <a:r>
              <a:rPr lang="ko-KR" altLang="en-US" sz="1300" b="1" dirty="0"/>
              <a:t>창세기 </a:t>
            </a:r>
            <a:r>
              <a:rPr lang="en-US" altLang="ko-KR" sz="1300" b="1" dirty="0"/>
              <a:t>41:32 </a:t>
            </a:r>
            <a:r>
              <a:rPr lang="ko-KR" altLang="en-US" sz="1300" dirty="0"/>
              <a:t> </a:t>
            </a:r>
            <a:r>
              <a:rPr lang="en-US" altLang="ko-KR" sz="1300" dirty="0"/>
              <a:t>(</a:t>
            </a:r>
            <a:r>
              <a:rPr lang="ko-KR" altLang="en-US" sz="1300" dirty="0"/>
              <a:t>창</a:t>
            </a:r>
            <a:r>
              <a:rPr lang="en-US" altLang="ko-KR" sz="1300" dirty="0"/>
              <a:t>41:32)</a:t>
            </a:r>
          </a:p>
          <a:p>
            <a:pPr rtl="0"/>
            <a:r>
              <a:rPr lang="en-US" altLang="ko-KR" sz="1300" dirty="0"/>
              <a:t>(41:32) </a:t>
            </a:r>
            <a:r>
              <a:rPr lang="ko-KR" altLang="en-US" sz="1300" dirty="0" err="1"/>
              <a:t>바로께서</a:t>
            </a:r>
            <a:r>
              <a:rPr lang="ko-KR" altLang="en-US" sz="1300" dirty="0"/>
              <a:t> 꿈을 </a:t>
            </a:r>
            <a:r>
              <a:rPr lang="ko-KR" altLang="en-US" sz="1300" dirty="0" err="1"/>
              <a:t>두번</a:t>
            </a:r>
            <a:r>
              <a:rPr lang="ko-KR" altLang="en-US" sz="1300" dirty="0"/>
              <a:t> 겹쳐 꾸신 것은 하나님이 이 일을 정하셨음이라 속히 </a:t>
            </a:r>
            <a:r>
              <a:rPr lang="ko-KR" altLang="en-US" sz="1300" dirty="0" err="1"/>
              <a:t>행하시리니</a:t>
            </a:r>
            <a:endParaRPr lang="ko-KR" altLang="en-US" sz="1300" dirty="0"/>
          </a:p>
          <a:p>
            <a:pPr rtl="0"/>
            <a:r>
              <a:rPr lang="ko-KR" altLang="en-US" sz="1300" b="1" dirty="0"/>
              <a:t>욥기 </a:t>
            </a:r>
            <a:r>
              <a:rPr lang="en-US" altLang="ko-KR" sz="1300" b="1" dirty="0"/>
              <a:t>33:14-17 </a:t>
            </a:r>
            <a:r>
              <a:rPr lang="ko-KR" altLang="en-US" sz="1300" dirty="0"/>
              <a:t> </a:t>
            </a:r>
            <a:r>
              <a:rPr lang="en-US" altLang="ko-KR" sz="1300" dirty="0"/>
              <a:t>(</a:t>
            </a:r>
            <a:r>
              <a:rPr lang="ko-KR" altLang="en-US" sz="1300" dirty="0" err="1"/>
              <a:t>욥</a:t>
            </a:r>
            <a:r>
              <a:rPr lang="en-US" altLang="ko-KR" sz="1300" dirty="0"/>
              <a:t>33:14-17)</a:t>
            </a:r>
          </a:p>
          <a:p>
            <a:pPr rtl="0"/>
            <a:r>
              <a:rPr lang="en-US" altLang="ko-KR" sz="1300" dirty="0"/>
              <a:t>(33:14-17) </a:t>
            </a:r>
            <a:r>
              <a:rPr lang="ko-KR" altLang="en-US" sz="1300" b="1" baseline="30000" dirty="0"/>
              <a:t> </a:t>
            </a:r>
            <a:r>
              <a:rPr lang="en-US" altLang="ko-KR" sz="1300" b="1" baseline="30000" dirty="0"/>
              <a:t>14</a:t>
            </a:r>
            <a:r>
              <a:rPr lang="ko-KR" altLang="en-US" sz="1300" dirty="0"/>
              <a:t>사람은 </a:t>
            </a:r>
            <a:r>
              <a:rPr lang="ko-KR" altLang="en-US" sz="1300" dirty="0" err="1"/>
              <a:t>무관히</a:t>
            </a:r>
            <a:r>
              <a:rPr lang="ko-KR" altLang="en-US" sz="1300" dirty="0"/>
              <a:t> 여겨도 하나님은 한번 말씀하시고 다시 말씀하시되</a:t>
            </a:r>
            <a:r>
              <a:rPr lang="ko-KR" altLang="en-US" sz="1300" b="1" baseline="30000" dirty="0"/>
              <a:t> </a:t>
            </a:r>
            <a:r>
              <a:rPr lang="en-US" altLang="ko-KR" sz="1300" b="1" baseline="30000" dirty="0"/>
              <a:t>15</a:t>
            </a:r>
            <a:r>
              <a:rPr lang="ko-KR" altLang="en-US" sz="1300" dirty="0"/>
              <a:t>사람이 침상에서 졸며 깊이 잠들 때에나 꿈에나 밤의 이상 중에</a:t>
            </a:r>
            <a:r>
              <a:rPr lang="ko-KR" altLang="en-US" sz="1300" b="1" baseline="30000" dirty="0"/>
              <a:t> </a:t>
            </a:r>
            <a:r>
              <a:rPr lang="en-US" altLang="ko-KR" sz="1300" b="1" baseline="30000" dirty="0"/>
              <a:t>16</a:t>
            </a:r>
            <a:r>
              <a:rPr lang="ko-KR" altLang="en-US" sz="1300" dirty="0"/>
              <a:t>사람의 귀를 여시고 인치듯 </a:t>
            </a:r>
            <a:r>
              <a:rPr lang="ko-KR" altLang="en-US" sz="1300" dirty="0" err="1"/>
              <a:t>교훈하시나니</a:t>
            </a:r>
            <a:r>
              <a:rPr lang="ko-KR" altLang="en-US" sz="1300" b="1" baseline="30000" dirty="0"/>
              <a:t> </a:t>
            </a:r>
            <a:r>
              <a:rPr lang="en-US" altLang="ko-KR" sz="1300" b="1" baseline="30000" dirty="0"/>
              <a:t>17</a:t>
            </a:r>
            <a:r>
              <a:rPr lang="ko-KR" altLang="en-US" sz="1300" dirty="0"/>
              <a:t>이는 사람으로 그 꾀를 버리게 하려 하심이며 사람에게 교만을 막으려 하심이라</a:t>
            </a:r>
          </a:p>
          <a:p>
            <a:pPr rtl="0"/>
            <a:r>
              <a:rPr lang="ko-KR" altLang="en-US" sz="1300" b="1" dirty="0" err="1"/>
              <a:t>사무엘상</a:t>
            </a:r>
            <a:r>
              <a:rPr lang="ko-KR" altLang="en-US" sz="1300" b="1" dirty="0"/>
              <a:t> </a:t>
            </a:r>
            <a:r>
              <a:rPr lang="en-US" altLang="ko-KR" sz="1300" b="1" dirty="0"/>
              <a:t>28:6 </a:t>
            </a:r>
            <a:r>
              <a:rPr lang="ko-KR" altLang="en-US" sz="1300" dirty="0"/>
              <a:t> </a:t>
            </a:r>
            <a:r>
              <a:rPr lang="en-US" altLang="ko-KR" sz="1300" dirty="0"/>
              <a:t>(</a:t>
            </a:r>
            <a:r>
              <a:rPr lang="ko-KR" altLang="en-US" sz="1300" dirty="0"/>
              <a:t>삼상</a:t>
            </a:r>
            <a:r>
              <a:rPr lang="en-US" altLang="ko-KR" sz="1300" dirty="0"/>
              <a:t>28:6)</a:t>
            </a:r>
          </a:p>
          <a:p>
            <a:pPr rtl="0"/>
            <a:r>
              <a:rPr lang="en-US" altLang="ko-KR" sz="1300" dirty="0"/>
              <a:t>(28:6) </a:t>
            </a:r>
            <a:r>
              <a:rPr lang="ko-KR" altLang="en-US" sz="1300" dirty="0" err="1"/>
              <a:t>사울이</a:t>
            </a:r>
            <a:r>
              <a:rPr lang="ko-KR" altLang="en-US" sz="1300" dirty="0"/>
              <a:t> 여호와께 묻자오되 여호와께서 꿈으로도</a:t>
            </a:r>
            <a:r>
              <a:rPr lang="en-US" altLang="ko-KR" sz="1300" dirty="0"/>
              <a:t>, </a:t>
            </a:r>
            <a:r>
              <a:rPr lang="ko-KR" altLang="en-US" sz="1300" dirty="0"/>
              <a:t>우림으로도</a:t>
            </a:r>
            <a:r>
              <a:rPr lang="en-US" altLang="ko-KR" sz="1300" dirty="0"/>
              <a:t>, </a:t>
            </a:r>
            <a:r>
              <a:rPr lang="ko-KR" altLang="en-US" sz="1300" dirty="0"/>
              <a:t>선지자로도 그에게 대답지 아니하시므로</a:t>
            </a:r>
          </a:p>
          <a:p>
            <a:pPr rtl="0"/>
            <a:r>
              <a:rPr lang="ko-KR" altLang="en-US" sz="1300" b="1" dirty="0"/>
              <a:t>열왕기상 </a:t>
            </a:r>
            <a:r>
              <a:rPr lang="en-US" altLang="ko-KR" sz="1300" b="1" dirty="0"/>
              <a:t>19:12 </a:t>
            </a:r>
            <a:r>
              <a:rPr lang="ko-KR" altLang="en-US" sz="1300" dirty="0"/>
              <a:t> </a:t>
            </a:r>
            <a:r>
              <a:rPr lang="en-US" altLang="ko-KR" sz="1300" dirty="0"/>
              <a:t>(</a:t>
            </a:r>
            <a:r>
              <a:rPr lang="ko-KR" altLang="en-US" sz="1300" dirty="0" err="1"/>
              <a:t>왕상</a:t>
            </a:r>
            <a:r>
              <a:rPr lang="en-US" altLang="ko-KR" sz="1300" dirty="0"/>
              <a:t>19:12) </a:t>
            </a:r>
          </a:p>
          <a:p>
            <a:pPr rtl="0"/>
            <a:r>
              <a:rPr lang="en-US" altLang="ko-KR" sz="1300" dirty="0"/>
              <a:t>(19:12) </a:t>
            </a:r>
            <a:r>
              <a:rPr lang="ko-KR" altLang="en-US" sz="1300" dirty="0"/>
              <a:t>또 지진 후에 불이 있으나 불 가운데도 여호와께서 계시지 아니하더니 불 후에 세미한 소리가 있는지라</a:t>
            </a:r>
          </a:p>
          <a:p>
            <a:endParaRPr lang="en-US" altLang="ko-KR" dirty="0" smtClean="0"/>
          </a:p>
          <a:p>
            <a:r>
              <a:rPr lang="ko-KR" altLang="en-US" dirty="0" smtClean="0"/>
              <a:t>만유의 상속자</a:t>
            </a:r>
            <a:endParaRPr lang="en-US" altLang="ko-KR" dirty="0" smtClean="0"/>
          </a:p>
          <a:p>
            <a:endParaRPr lang="en-US" altLang="ko-KR" dirty="0" smtClean="0"/>
          </a:p>
          <a:p>
            <a:pPr rtl="0"/>
            <a:r>
              <a:rPr lang="ko-KR" altLang="en-US" sz="1300" b="1" dirty="0"/>
              <a:t>요한복음 </a:t>
            </a:r>
            <a:r>
              <a:rPr lang="en-US" altLang="ko-KR" sz="1300" b="1" dirty="0"/>
              <a:t>5:22 </a:t>
            </a:r>
            <a:r>
              <a:rPr lang="ko-KR" altLang="en-US" sz="1300" dirty="0"/>
              <a:t> </a:t>
            </a:r>
            <a:r>
              <a:rPr lang="en-US" altLang="ko-KR" sz="1300" dirty="0"/>
              <a:t>(</a:t>
            </a:r>
            <a:r>
              <a:rPr lang="ko-KR" altLang="en-US" sz="1300" dirty="0"/>
              <a:t>요</a:t>
            </a:r>
            <a:r>
              <a:rPr lang="en-US" altLang="ko-KR" sz="1300" dirty="0"/>
              <a:t>5:22)</a:t>
            </a:r>
          </a:p>
          <a:p>
            <a:pPr rtl="0"/>
            <a:r>
              <a:rPr lang="en-US" altLang="ko-KR" sz="1300" dirty="0"/>
              <a:t>(5:22) </a:t>
            </a:r>
            <a:r>
              <a:rPr lang="ko-KR" altLang="en-US" sz="1300" dirty="0"/>
              <a:t>아버지께서 아무도 심판하지 아니하시고 심판을 다 아들에게 맡기셨으니</a:t>
            </a:r>
          </a:p>
          <a:p>
            <a:pPr rtl="0"/>
            <a:r>
              <a:rPr lang="ko-KR" altLang="en-US" sz="1300" b="1" dirty="0" err="1"/>
              <a:t>고린도후서</a:t>
            </a:r>
            <a:r>
              <a:rPr lang="ko-KR" altLang="en-US" sz="1300" b="1" dirty="0"/>
              <a:t> </a:t>
            </a:r>
            <a:r>
              <a:rPr lang="en-US" altLang="ko-KR" sz="1300" b="1" dirty="0"/>
              <a:t>5:10 </a:t>
            </a:r>
            <a:r>
              <a:rPr lang="ko-KR" altLang="en-US" sz="1300" dirty="0"/>
              <a:t> </a:t>
            </a:r>
            <a:r>
              <a:rPr lang="en-US" altLang="ko-KR" sz="1300" dirty="0"/>
              <a:t>(</a:t>
            </a:r>
            <a:r>
              <a:rPr lang="ko-KR" altLang="en-US" sz="1300" dirty="0" err="1"/>
              <a:t>고후</a:t>
            </a:r>
            <a:r>
              <a:rPr lang="en-US" altLang="ko-KR" sz="1300" dirty="0"/>
              <a:t>5:10) </a:t>
            </a:r>
          </a:p>
          <a:p>
            <a:pPr rtl="0"/>
            <a:r>
              <a:rPr lang="en-US" altLang="ko-KR" sz="1300" dirty="0"/>
              <a:t>(5:10) </a:t>
            </a:r>
            <a:r>
              <a:rPr lang="ko-KR" altLang="en-US" sz="1300" dirty="0"/>
              <a:t>이는 우리가 다 반드시 그리스도의 심판대 앞에 드러나 각각 선악간에 그 몸으로 행한 것을 따라 받으려 함이라</a:t>
            </a:r>
          </a:p>
          <a:p>
            <a:pPr rtl="0"/>
            <a:r>
              <a:rPr lang="ko-KR" altLang="en-US" sz="1300" b="1" dirty="0"/>
              <a:t>마가복음 </a:t>
            </a:r>
            <a:r>
              <a:rPr lang="en-US" altLang="ko-KR" sz="1300" b="1" dirty="0"/>
              <a:t>2:10 </a:t>
            </a:r>
            <a:r>
              <a:rPr lang="ko-KR" altLang="en-US" sz="1300" dirty="0"/>
              <a:t> </a:t>
            </a:r>
            <a:r>
              <a:rPr lang="en-US" altLang="ko-KR" sz="1300" dirty="0"/>
              <a:t>(</a:t>
            </a:r>
            <a:r>
              <a:rPr lang="ko-KR" altLang="en-US" sz="1300" dirty="0"/>
              <a:t>막</a:t>
            </a:r>
            <a:r>
              <a:rPr lang="en-US" altLang="ko-KR" sz="1300" dirty="0"/>
              <a:t>2:10) </a:t>
            </a:r>
          </a:p>
          <a:p>
            <a:pPr rtl="0"/>
            <a:r>
              <a:rPr lang="en-US" altLang="ko-KR" sz="1300" dirty="0"/>
              <a:t>(2:10) </a:t>
            </a:r>
            <a:r>
              <a:rPr lang="ko-KR" altLang="en-US" sz="1300" dirty="0"/>
              <a:t>그러나 인자가 땅에서 죄를 사하는 권세가 있는 줄을 너희로 알게 </a:t>
            </a:r>
            <a:r>
              <a:rPr lang="ko-KR" altLang="en-US" sz="1300" dirty="0" err="1"/>
              <a:t>하려하노라</a:t>
            </a:r>
            <a:r>
              <a:rPr lang="ko-KR" altLang="en-US" sz="1300" dirty="0"/>
              <a:t> 하시고 중풍병자에게 말씀하시되</a:t>
            </a:r>
          </a:p>
          <a:p>
            <a:endParaRPr lang="en-US" altLang="ko-KR" dirty="0" smtClean="0"/>
          </a:p>
          <a:p>
            <a:r>
              <a:rPr lang="ko-KR" altLang="en-US" dirty="0" err="1" smtClean="0"/>
              <a:t>모든세계를</a:t>
            </a:r>
            <a:r>
              <a:rPr lang="ko-KR" altLang="en-US" dirty="0" smtClean="0"/>
              <a:t> 지음</a:t>
            </a:r>
            <a:endParaRPr lang="en-US" altLang="ko-KR" dirty="0" smtClean="0"/>
          </a:p>
          <a:p>
            <a:pPr rtl="0"/>
            <a:r>
              <a:rPr lang="ko-KR" altLang="en-US" sz="1300" b="1" dirty="0" err="1"/>
              <a:t>골로새서</a:t>
            </a:r>
            <a:r>
              <a:rPr lang="ko-KR" altLang="en-US" sz="1300" b="1" dirty="0"/>
              <a:t> </a:t>
            </a:r>
            <a:r>
              <a:rPr lang="en-US" altLang="ko-KR" sz="1300" b="1" dirty="0"/>
              <a:t>1:16-18 </a:t>
            </a:r>
            <a:r>
              <a:rPr lang="ko-KR" altLang="en-US" sz="1300" dirty="0"/>
              <a:t> </a:t>
            </a:r>
            <a:r>
              <a:rPr lang="en-US" altLang="ko-KR" sz="1300" dirty="0"/>
              <a:t>(</a:t>
            </a:r>
            <a:r>
              <a:rPr lang="ko-KR" altLang="en-US" sz="1300" dirty="0"/>
              <a:t>골</a:t>
            </a:r>
            <a:r>
              <a:rPr lang="en-US" altLang="ko-KR" sz="1300" dirty="0"/>
              <a:t>1:16-18)</a:t>
            </a:r>
          </a:p>
          <a:p>
            <a:pPr rtl="0"/>
            <a:r>
              <a:rPr lang="en-US" altLang="ko-KR" sz="1300" dirty="0"/>
              <a:t>(1:16-18) </a:t>
            </a:r>
            <a:r>
              <a:rPr lang="ko-KR" altLang="en-US" sz="1300" b="1" baseline="30000" dirty="0"/>
              <a:t> </a:t>
            </a:r>
            <a:r>
              <a:rPr lang="en-US" altLang="ko-KR" sz="1300" b="1" baseline="30000" dirty="0"/>
              <a:t>16</a:t>
            </a:r>
            <a:r>
              <a:rPr lang="ko-KR" altLang="en-US" sz="1300" dirty="0"/>
              <a:t>만물이 그에게 창조되되 하늘과 땅에서 보이는 것들과 보이지 않는 것들과 혹은 보좌들이나 주관들이나 정사들이나 권세들이나 만물이 다 그로 말미암고 그를 위하여 창조되었고</a:t>
            </a:r>
            <a:r>
              <a:rPr lang="ko-KR" altLang="en-US" sz="1300" b="1" baseline="30000" dirty="0"/>
              <a:t> </a:t>
            </a:r>
            <a:r>
              <a:rPr lang="en-US" altLang="ko-KR" sz="1300" b="1" baseline="30000" dirty="0"/>
              <a:t>17</a:t>
            </a:r>
            <a:r>
              <a:rPr lang="ko-KR" altLang="en-US" sz="1300" dirty="0"/>
              <a:t>또한 그가 만물보다 먼저 계시고 만물이 그 안에 함께 섰느니라</a:t>
            </a:r>
            <a:r>
              <a:rPr lang="ko-KR" altLang="en-US" sz="1300" b="1" baseline="30000" dirty="0"/>
              <a:t> </a:t>
            </a:r>
            <a:r>
              <a:rPr lang="en-US" altLang="ko-KR" sz="1300" b="1" baseline="30000" dirty="0"/>
              <a:t>18</a:t>
            </a:r>
            <a:r>
              <a:rPr lang="ko-KR" altLang="en-US" sz="1300" dirty="0"/>
              <a:t>그는 몸인 교회의 머리라 그가 근본이요 죽은 자들 가운데서 먼저 나신 자니 이는 친히 만물의 으뜸이 되려 하심이요</a:t>
            </a:r>
          </a:p>
          <a:p>
            <a:pPr rtl="0"/>
            <a:r>
              <a:rPr lang="ko-KR" altLang="en-US" sz="1300" b="1" dirty="0"/>
              <a:t>요한복음 </a:t>
            </a:r>
            <a:r>
              <a:rPr lang="en-US" altLang="ko-KR" sz="1300" b="1" dirty="0"/>
              <a:t>8:56-58 </a:t>
            </a:r>
            <a:r>
              <a:rPr lang="ko-KR" altLang="en-US" sz="1300" dirty="0"/>
              <a:t> </a:t>
            </a:r>
            <a:r>
              <a:rPr lang="en-US" altLang="ko-KR" sz="1300" dirty="0"/>
              <a:t>(</a:t>
            </a:r>
            <a:r>
              <a:rPr lang="ko-KR" altLang="en-US" sz="1300" dirty="0"/>
              <a:t>요</a:t>
            </a:r>
            <a:r>
              <a:rPr lang="en-US" altLang="ko-KR" sz="1300" dirty="0"/>
              <a:t>8:56-58)</a:t>
            </a:r>
          </a:p>
          <a:p>
            <a:pPr rtl="0"/>
            <a:r>
              <a:rPr lang="en-US" altLang="ko-KR" sz="1300" dirty="0"/>
              <a:t>(8:56-58) </a:t>
            </a:r>
            <a:r>
              <a:rPr lang="ko-KR" altLang="en-US" sz="1300" b="1" baseline="30000" dirty="0"/>
              <a:t> </a:t>
            </a:r>
            <a:r>
              <a:rPr lang="en-US" altLang="ko-KR" sz="1300" b="1" baseline="30000" dirty="0"/>
              <a:t>56</a:t>
            </a:r>
            <a:r>
              <a:rPr lang="ko-KR" altLang="en-US" sz="1300" dirty="0"/>
              <a:t>너희 조상 아브라함은 나의 때 볼 것을 즐거워하다가 보고 기뻐하였느니라</a:t>
            </a:r>
            <a:r>
              <a:rPr lang="ko-KR" altLang="en-US" sz="1300" b="1" baseline="30000" dirty="0"/>
              <a:t> </a:t>
            </a:r>
            <a:r>
              <a:rPr lang="en-US" altLang="ko-KR" sz="1300" b="1" baseline="30000" dirty="0"/>
              <a:t>57</a:t>
            </a:r>
            <a:r>
              <a:rPr lang="ko-KR" altLang="en-US" sz="1300" dirty="0"/>
              <a:t>유대인들이 가로되 네가 아직 오십도 못되었는데 아브라함을 보았느냐</a:t>
            </a:r>
            <a:r>
              <a:rPr lang="ko-KR" altLang="en-US" sz="1300" b="1" baseline="30000" dirty="0"/>
              <a:t> </a:t>
            </a:r>
            <a:r>
              <a:rPr lang="en-US" altLang="ko-KR" sz="1300" b="1" baseline="30000" dirty="0"/>
              <a:t>58</a:t>
            </a:r>
            <a:r>
              <a:rPr lang="ko-KR" altLang="en-US" sz="1300" dirty="0"/>
              <a:t>예수께서 가라사대 진실로 진실로 너희에게 </a:t>
            </a:r>
            <a:r>
              <a:rPr lang="ko-KR" altLang="en-US" sz="1300" dirty="0" err="1"/>
              <a:t>이르노니</a:t>
            </a:r>
            <a:r>
              <a:rPr lang="ko-KR" altLang="en-US" sz="1300" dirty="0"/>
              <a:t> 아브라함이 나기 전부터 내가 있느니라 하시니</a:t>
            </a:r>
            <a:endParaRPr lang="en-US" altLang="ko-KR" sz="1300" dirty="0"/>
          </a:p>
          <a:p>
            <a:pPr rtl="0"/>
            <a:endParaRPr lang="en-US" altLang="ko-KR" sz="1300" dirty="0"/>
          </a:p>
          <a:p>
            <a:pPr rtl="0"/>
            <a:r>
              <a:rPr lang="ko-KR" altLang="en-US" sz="1300" dirty="0"/>
              <a:t>그 본체의 형상</a:t>
            </a:r>
            <a:endParaRPr lang="en-US" altLang="ko-KR" sz="1300" dirty="0"/>
          </a:p>
          <a:p>
            <a:pPr rtl="0"/>
            <a:r>
              <a:rPr lang="ko-KR" altLang="en-US" sz="1300" b="1" dirty="0" err="1"/>
              <a:t>빌립보서</a:t>
            </a:r>
            <a:r>
              <a:rPr lang="ko-KR" altLang="en-US" sz="1300" b="1" dirty="0"/>
              <a:t> </a:t>
            </a:r>
            <a:r>
              <a:rPr lang="en-US" altLang="ko-KR" sz="1300" b="1" dirty="0"/>
              <a:t>2:6 </a:t>
            </a:r>
            <a:r>
              <a:rPr lang="ko-KR" altLang="en-US" sz="1300" dirty="0"/>
              <a:t> </a:t>
            </a:r>
            <a:r>
              <a:rPr lang="en-US" altLang="ko-KR" sz="1300" dirty="0"/>
              <a:t>(</a:t>
            </a:r>
            <a:r>
              <a:rPr lang="ko-KR" altLang="en-US" sz="1300" dirty="0"/>
              <a:t>빌</a:t>
            </a:r>
            <a:r>
              <a:rPr lang="en-US" altLang="ko-KR" sz="1300" dirty="0"/>
              <a:t>2:6)</a:t>
            </a:r>
          </a:p>
          <a:p>
            <a:pPr rtl="0"/>
            <a:r>
              <a:rPr lang="en-US" altLang="ko-KR" sz="1300" dirty="0"/>
              <a:t>(2:6) </a:t>
            </a:r>
            <a:r>
              <a:rPr lang="ko-KR" altLang="en-US" sz="1300" dirty="0"/>
              <a:t>그는 근본 하나님의 본체시나 하나님과 </a:t>
            </a:r>
            <a:r>
              <a:rPr lang="ko-KR" altLang="en-US" sz="1300" dirty="0" err="1"/>
              <a:t>동등됨을</a:t>
            </a:r>
            <a:r>
              <a:rPr lang="ko-KR" altLang="en-US" sz="1300" dirty="0"/>
              <a:t> 취할 것으로 여기지 아니하시고</a:t>
            </a:r>
          </a:p>
          <a:p>
            <a:pPr rtl="0"/>
            <a:r>
              <a:rPr lang="ko-KR" altLang="en-US" sz="1300" b="1" dirty="0" err="1"/>
              <a:t>골로새서</a:t>
            </a:r>
            <a:r>
              <a:rPr lang="ko-KR" altLang="en-US" sz="1300" b="1" dirty="0"/>
              <a:t> </a:t>
            </a:r>
            <a:r>
              <a:rPr lang="en-US" altLang="ko-KR" sz="1300" b="1" dirty="0"/>
              <a:t>1:15 </a:t>
            </a:r>
            <a:r>
              <a:rPr lang="ko-KR" altLang="en-US" sz="1300" dirty="0"/>
              <a:t> </a:t>
            </a:r>
            <a:r>
              <a:rPr lang="en-US" altLang="ko-KR" sz="1300" dirty="0"/>
              <a:t>(</a:t>
            </a:r>
            <a:r>
              <a:rPr lang="ko-KR" altLang="en-US" sz="1300" dirty="0"/>
              <a:t>골</a:t>
            </a:r>
            <a:r>
              <a:rPr lang="en-US" altLang="ko-KR" sz="1300" dirty="0"/>
              <a:t>1:15)</a:t>
            </a:r>
          </a:p>
          <a:p>
            <a:pPr rtl="0"/>
            <a:r>
              <a:rPr lang="en-US" altLang="ko-KR" sz="1300" dirty="0"/>
              <a:t>(1:15) </a:t>
            </a:r>
            <a:r>
              <a:rPr lang="ko-KR" altLang="en-US" sz="1300" dirty="0"/>
              <a:t>그는 보이지 아니하시는 하나님의 형상이요 모든 창조물보다 먼저 나신 자니</a:t>
            </a:r>
          </a:p>
          <a:p>
            <a:pPr rtl="0"/>
            <a:r>
              <a:rPr lang="ko-KR" altLang="en-US" sz="1300" dirty="0"/>
              <a:t>아들로 말씀하심</a:t>
            </a:r>
          </a:p>
          <a:p>
            <a:pPr rtl="0"/>
            <a:r>
              <a:rPr lang="ko-KR" altLang="en-US" sz="1300" b="1" dirty="0"/>
              <a:t>요한복음 </a:t>
            </a:r>
            <a:r>
              <a:rPr lang="en-US" altLang="ko-KR" sz="1300" b="1" dirty="0"/>
              <a:t>10:4-5 </a:t>
            </a:r>
            <a:r>
              <a:rPr lang="ko-KR" altLang="en-US" sz="1300" dirty="0"/>
              <a:t> </a:t>
            </a:r>
            <a:r>
              <a:rPr lang="en-US" altLang="ko-KR" sz="1300" dirty="0"/>
              <a:t>(</a:t>
            </a:r>
            <a:r>
              <a:rPr lang="ko-KR" altLang="en-US" sz="1300" dirty="0"/>
              <a:t>요</a:t>
            </a:r>
            <a:r>
              <a:rPr lang="en-US" altLang="ko-KR" sz="1300" dirty="0"/>
              <a:t>10:4-5)</a:t>
            </a:r>
          </a:p>
          <a:p>
            <a:pPr rtl="0"/>
            <a:r>
              <a:rPr lang="en-US" altLang="ko-KR" sz="1300" dirty="0"/>
              <a:t>(10:4-5) </a:t>
            </a:r>
            <a:r>
              <a:rPr lang="ko-KR" altLang="en-US" sz="1300" b="1" baseline="30000" dirty="0"/>
              <a:t> </a:t>
            </a:r>
            <a:r>
              <a:rPr lang="en-US" altLang="ko-KR" sz="1300" b="1" baseline="30000" dirty="0"/>
              <a:t>4</a:t>
            </a:r>
            <a:r>
              <a:rPr lang="ko-KR" altLang="en-US" sz="1300" dirty="0"/>
              <a:t>자기 양을 다 내어 놓은 후에 앞서 가면 양들이 그의 음성을 </a:t>
            </a:r>
            <a:r>
              <a:rPr lang="ko-KR" altLang="en-US" sz="1300" dirty="0" err="1"/>
              <a:t>아는고로</a:t>
            </a:r>
            <a:r>
              <a:rPr lang="ko-KR" altLang="en-US" sz="1300" dirty="0"/>
              <a:t> 따라 오되</a:t>
            </a:r>
            <a:r>
              <a:rPr lang="ko-KR" altLang="en-US" sz="1300" b="1" baseline="30000" dirty="0"/>
              <a:t> </a:t>
            </a:r>
            <a:r>
              <a:rPr lang="en-US" altLang="ko-KR" sz="1300" b="1" baseline="30000" dirty="0"/>
              <a:t>5</a:t>
            </a:r>
            <a:r>
              <a:rPr lang="ko-KR" altLang="en-US" sz="1300" dirty="0"/>
              <a:t>타인의 음성은 알지 </a:t>
            </a:r>
            <a:r>
              <a:rPr lang="ko-KR" altLang="en-US" sz="1300" dirty="0" err="1"/>
              <a:t>못하는고로</a:t>
            </a:r>
            <a:r>
              <a:rPr lang="ko-KR" altLang="en-US" sz="1300" dirty="0"/>
              <a:t> 타인을 따르지 아니하고 도리어 도망하느니라</a:t>
            </a:r>
            <a:endParaRPr lang="en-US" altLang="ko-KR" sz="1300" dirty="0"/>
          </a:p>
          <a:p>
            <a:pPr rtl="0"/>
            <a:endParaRPr lang="en-US" altLang="ko-KR" sz="1300" dirty="0"/>
          </a:p>
          <a:p>
            <a:pPr rtl="0"/>
            <a:r>
              <a:rPr lang="ko-KR" altLang="en-US" sz="1300" b="1" dirty="0"/>
              <a:t>요한복음 </a:t>
            </a:r>
            <a:r>
              <a:rPr lang="en-US" altLang="ko-KR" sz="1300" b="1" dirty="0"/>
              <a:t>14:26 </a:t>
            </a:r>
            <a:r>
              <a:rPr lang="ko-KR" altLang="en-US" sz="1300" dirty="0"/>
              <a:t> </a:t>
            </a:r>
            <a:r>
              <a:rPr lang="en-US" altLang="ko-KR" sz="1300" dirty="0"/>
              <a:t>(</a:t>
            </a:r>
            <a:r>
              <a:rPr lang="ko-KR" altLang="en-US" sz="1300" dirty="0"/>
              <a:t>요</a:t>
            </a:r>
            <a:r>
              <a:rPr lang="en-US" altLang="ko-KR" sz="1300" dirty="0"/>
              <a:t>14:26)</a:t>
            </a:r>
          </a:p>
          <a:p>
            <a:pPr rtl="0"/>
            <a:r>
              <a:rPr lang="en-US" altLang="ko-KR" sz="1300" dirty="0"/>
              <a:t>(14:26) </a:t>
            </a:r>
            <a:r>
              <a:rPr lang="ko-KR" altLang="en-US" sz="1300" dirty="0" err="1"/>
              <a:t>보혜사</a:t>
            </a:r>
            <a:r>
              <a:rPr lang="ko-KR" altLang="en-US" sz="1300" dirty="0"/>
              <a:t> 곧 아버지께서 내 이름으로 보내실 성령 그가 너희에게 모든 것을 가르치시고 내가 너희에게 말한 모든 것을 생각나게 하시리라</a:t>
            </a:r>
          </a:p>
          <a:p>
            <a:pPr rtl="0"/>
            <a:endParaRPr lang="en-US" altLang="ko-KR" sz="1300" b="1" dirty="0"/>
          </a:p>
          <a:p>
            <a:pPr rtl="0"/>
            <a:r>
              <a:rPr lang="ko-KR" altLang="en-US" sz="1300" b="1" dirty="0"/>
              <a:t>요한복음 </a:t>
            </a:r>
            <a:r>
              <a:rPr lang="en-US" altLang="ko-KR" sz="1300" b="1" dirty="0"/>
              <a:t>16:13-14 </a:t>
            </a:r>
            <a:r>
              <a:rPr lang="ko-KR" altLang="en-US" sz="1300" dirty="0"/>
              <a:t> </a:t>
            </a:r>
            <a:r>
              <a:rPr lang="en-US" altLang="ko-KR" sz="1300" dirty="0"/>
              <a:t>(</a:t>
            </a:r>
            <a:r>
              <a:rPr lang="ko-KR" altLang="en-US" sz="1300" dirty="0"/>
              <a:t>요</a:t>
            </a:r>
            <a:r>
              <a:rPr lang="en-US" altLang="ko-KR" sz="1300" dirty="0"/>
              <a:t>16:13-14) </a:t>
            </a:r>
          </a:p>
          <a:p>
            <a:pPr rtl="0"/>
            <a:r>
              <a:rPr lang="en-US" altLang="ko-KR" sz="1300" dirty="0"/>
              <a:t>(16:13-14) </a:t>
            </a:r>
            <a:r>
              <a:rPr lang="ko-KR" altLang="en-US" sz="1300" b="1" baseline="30000" dirty="0"/>
              <a:t> </a:t>
            </a:r>
            <a:r>
              <a:rPr lang="en-US" altLang="ko-KR" sz="1300" b="1" baseline="30000" dirty="0"/>
              <a:t>13</a:t>
            </a:r>
            <a:r>
              <a:rPr lang="ko-KR" altLang="en-US" sz="1300" dirty="0"/>
              <a:t>그러하나 진리의 성령이 오시면 그가 너희를 모든 진리 가운데로 </a:t>
            </a:r>
            <a:r>
              <a:rPr lang="ko-KR" altLang="en-US" sz="1300" dirty="0" err="1"/>
              <a:t>인도하시리니</a:t>
            </a:r>
            <a:r>
              <a:rPr lang="ko-KR" altLang="en-US" sz="1300" dirty="0"/>
              <a:t> 그가 자의로 말하지 않고 오직 듣는 것을 말하시며 장래 일을 너희에게 알리시리라</a:t>
            </a:r>
            <a:r>
              <a:rPr lang="ko-KR" altLang="en-US" sz="1300" b="1" baseline="30000" dirty="0"/>
              <a:t> </a:t>
            </a:r>
            <a:r>
              <a:rPr lang="en-US" altLang="ko-KR" sz="1300" b="1" baseline="30000" dirty="0"/>
              <a:t>14</a:t>
            </a:r>
            <a:r>
              <a:rPr lang="ko-KR" altLang="en-US" sz="1300" dirty="0"/>
              <a:t>그가 내 영광을 나타내리니 내 것을 가지고 너희에게 알리겠음이니라</a:t>
            </a:r>
          </a:p>
          <a:p>
            <a:endParaRPr lang="en-US" altLang="ko-KR" dirty="0" smtClean="0"/>
          </a:p>
          <a:p>
            <a:r>
              <a:rPr lang="ko-KR" altLang="en-US" dirty="0" smtClean="0"/>
              <a:t>하나님의 영광의 </a:t>
            </a:r>
            <a:r>
              <a:rPr lang="ko-KR" altLang="en-US" dirty="0" err="1" smtClean="0"/>
              <a:t>광체</a:t>
            </a:r>
            <a:endParaRPr lang="en-US" altLang="ko-KR" dirty="0" smtClean="0"/>
          </a:p>
          <a:p>
            <a:r>
              <a:rPr lang="ko-KR" altLang="en-US" dirty="0" smtClean="0"/>
              <a:t>겔</a:t>
            </a:r>
            <a:r>
              <a:rPr lang="en-US" altLang="ko-KR" dirty="0" smtClean="0"/>
              <a:t>1:26 </a:t>
            </a:r>
            <a:r>
              <a:rPr lang="ko-KR" altLang="en-US" dirty="0" smtClean="0"/>
              <a:t>그 머리 위에 있는 궁창 위에 보좌의 형상이 있는데 그 모양이 남보석 같고 그 보좌의 형상 위에 한 형상이 있어 사람의 모양 같더라</a:t>
            </a:r>
          </a:p>
          <a:p>
            <a:r>
              <a:rPr lang="ko-KR" altLang="en-US" dirty="0" smtClean="0"/>
              <a:t>겔</a:t>
            </a:r>
            <a:r>
              <a:rPr lang="en-US" altLang="ko-KR" dirty="0" smtClean="0"/>
              <a:t>1:27 </a:t>
            </a:r>
            <a:r>
              <a:rPr lang="ko-KR" altLang="en-US" dirty="0" smtClean="0"/>
              <a:t>내가 본즉 그 허리 이상의 모양은 단 쇠 같아서 그 속과 주위가 불 같고 그 허리 이하의 모양도 불 같아서 사면으로 광채가 나며</a:t>
            </a:r>
          </a:p>
          <a:p>
            <a:r>
              <a:rPr lang="ko-KR" altLang="en-US" dirty="0" smtClean="0"/>
              <a:t>겔</a:t>
            </a:r>
            <a:r>
              <a:rPr lang="en-US" altLang="ko-KR" dirty="0" smtClean="0"/>
              <a:t>1:28 </a:t>
            </a:r>
            <a:r>
              <a:rPr lang="ko-KR" altLang="en-US" dirty="0" smtClean="0"/>
              <a:t>그 사면 광채의 모양은 비 오는 날 구름에 있는 무지개 같으니 이는 여호와의 영광의 형상의 모양이라 내가 보고 곧 엎드리어 그 말씀하시는 자의 음성을 </a:t>
            </a:r>
            <a:r>
              <a:rPr lang="ko-KR" altLang="en-US" dirty="0" err="1" smtClean="0"/>
              <a:t>들으니라</a:t>
            </a:r>
            <a:endParaRPr lang="ko-KR" altLang="en-US" dirty="0" smtClean="0"/>
          </a:p>
          <a:p>
            <a:r>
              <a:rPr lang="en-US" altLang="ko-KR" dirty="0" smtClean="0"/>
              <a:t>[</a:t>
            </a:r>
            <a:r>
              <a:rPr lang="ko-KR" altLang="en-US" dirty="0" err="1" smtClean="0"/>
              <a:t>눅</a:t>
            </a:r>
            <a:r>
              <a:rPr lang="en-US" altLang="ko-KR" dirty="0" smtClean="0"/>
              <a:t>9:29]</a:t>
            </a:r>
            <a:r>
              <a:rPr lang="ko-KR" altLang="en-US" dirty="0" smtClean="0"/>
              <a:t>기도하실 때에 용모가 변화되고 그 옷이 희어져 광채가 나더라</a:t>
            </a:r>
            <a:endParaRPr lang="en-US" altLang="ko-KR" dirty="0" smtClean="0"/>
          </a:p>
          <a:p>
            <a:r>
              <a:rPr lang="ko-KR" altLang="en-US" dirty="0" smtClean="0"/>
              <a:t>행</a:t>
            </a:r>
            <a:r>
              <a:rPr lang="en-US" altLang="ko-KR" dirty="0" smtClean="0"/>
              <a:t>22:10 </a:t>
            </a:r>
            <a:r>
              <a:rPr lang="ko-KR" altLang="en-US" dirty="0" smtClean="0"/>
              <a:t>내가 가로되 주여 무엇을 </a:t>
            </a:r>
            <a:r>
              <a:rPr lang="ko-KR" altLang="en-US" dirty="0" err="1" smtClean="0"/>
              <a:t>하리이까</a:t>
            </a:r>
            <a:r>
              <a:rPr lang="ko-KR" altLang="en-US" dirty="0" smtClean="0"/>
              <a:t> 주께서 가라사대 일어나 </a:t>
            </a:r>
            <a:r>
              <a:rPr lang="ko-KR" altLang="en-US" dirty="0" err="1" smtClean="0"/>
              <a:t>다메섹으로</a:t>
            </a:r>
            <a:r>
              <a:rPr lang="ko-KR" altLang="en-US" dirty="0" smtClean="0"/>
              <a:t> 들어가라 정한 바 너희 모든 행할 것을 거기서 누가 이르리라 하시거늘</a:t>
            </a:r>
          </a:p>
          <a:p>
            <a:r>
              <a:rPr lang="ko-KR" altLang="en-US" dirty="0" smtClean="0"/>
              <a:t>행</a:t>
            </a:r>
            <a:r>
              <a:rPr lang="en-US" altLang="ko-KR" dirty="0" smtClean="0"/>
              <a:t>22:11 </a:t>
            </a:r>
            <a:r>
              <a:rPr lang="ko-KR" altLang="en-US" dirty="0" smtClean="0"/>
              <a:t>나는 그 빛의 광채를 인하여 볼 수 없게 되었으므로 나와 함께 있는 사람들의 손에 끌려 </a:t>
            </a:r>
            <a:r>
              <a:rPr lang="ko-KR" altLang="en-US" dirty="0" err="1" smtClean="0"/>
              <a:t>다메섹에</a:t>
            </a:r>
            <a:r>
              <a:rPr lang="ko-KR" altLang="en-US" dirty="0" smtClean="0"/>
              <a:t> 들어갔노라</a:t>
            </a:r>
            <a:endParaRPr lang="en-US" altLang="ko-KR" dirty="0" smtClean="0"/>
          </a:p>
          <a:p>
            <a:r>
              <a:rPr lang="ko-KR" altLang="en-US" dirty="0" smtClean="0"/>
              <a:t>위엄의 우편에 앉으심</a:t>
            </a:r>
            <a:endParaRPr lang="en-US" altLang="ko-KR" dirty="0" smtClean="0"/>
          </a:p>
          <a:p>
            <a:pPr defTabSz="966047">
              <a:defRPr/>
            </a:pPr>
            <a:r>
              <a:rPr lang="en-US" altLang="ko-KR" sz="1300" b="1" dirty="0"/>
              <a:t>[</a:t>
            </a:r>
            <a:r>
              <a:rPr lang="ko-KR" altLang="en-US" sz="1300" b="1" dirty="0"/>
              <a:t>시</a:t>
            </a:r>
            <a:r>
              <a:rPr lang="en-US" altLang="ko-KR" sz="1300" b="1" dirty="0"/>
              <a:t>110:5]</a:t>
            </a:r>
            <a:r>
              <a:rPr lang="ko-KR" altLang="en-US" sz="1300" dirty="0"/>
              <a:t>주의 </a:t>
            </a:r>
            <a:r>
              <a:rPr lang="ko-KR" altLang="en-US" sz="1300" b="1" dirty="0"/>
              <a:t>우편</a:t>
            </a:r>
            <a:r>
              <a:rPr lang="ko-KR" altLang="en-US" sz="1300" dirty="0"/>
              <a:t>에 계신 </a:t>
            </a:r>
            <a:r>
              <a:rPr lang="ko-KR" altLang="en-US" sz="1300" b="1" dirty="0"/>
              <a:t>주께서</a:t>
            </a:r>
            <a:r>
              <a:rPr lang="ko-KR" altLang="en-US" sz="1300" dirty="0"/>
              <a:t> 그 노하시는 날에 </a:t>
            </a:r>
            <a:r>
              <a:rPr lang="ko-KR" altLang="en-US" sz="1300" dirty="0" err="1"/>
              <a:t>열왕을</a:t>
            </a:r>
            <a:r>
              <a:rPr lang="ko-KR" altLang="en-US" sz="1300" dirty="0"/>
              <a:t> 쳐서 파하실 것이라</a:t>
            </a:r>
          </a:p>
          <a:p>
            <a:r>
              <a:rPr lang="ko-KR" altLang="en-US" dirty="0" smtClean="0"/>
              <a:t>바람</a:t>
            </a:r>
            <a:endParaRPr lang="en-US" altLang="ko-KR" dirty="0" smtClean="0"/>
          </a:p>
          <a:p>
            <a:r>
              <a:rPr lang="en-US" altLang="ko-KR" sz="1300" b="1" dirty="0"/>
              <a:t>[</a:t>
            </a:r>
            <a:r>
              <a:rPr lang="ko-KR" altLang="en-US" sz="1300" b="1" dirty="0"/>
              <a:t>시</a:t>
            </a:r>
            <a:r>
              <a:rPr lang="en-US" altLang="ko-KR" sz="1300" b="1" dirty="0"/>
              <a:t>18:10]</a:t>
            </a:r>
            <a:r>
              <a:rPr lang="ko-KR" altLang="en-US" sz="1300" dirty="0"/>
              <a:t>그룹을 타고 </a:t>
            </a:r>
            <a:r>
              <a:rPr lang="ko-KR" altLang="en-US" sz="1300" dirty="0" err="1"/>
              <a:t>날으심이여</a:t>
            </a:r>
            <a:r>
              <a:rPr lang="ko-KR" altLang="en-US" sz="1300" dirty="0"/>
              <a:t> </a:t>
            </a:r>
            <a:r>
              <a:rPr lang="ko-KR" altLang="en-US" sz="1300" b="1" dirty="0"/>
              <a:t>바람</a:t>
            </a:r>
            <a:r>
              <a:rPr lang="ko-KR" altLang="en-US" sz="1300" dirty="0"/>
              <a:t> 날개로 높이 </a:t>
            </a:r>
            <a:r>
              <a:rPr lang="ko-KR" altLang="en-US" sz="1300" dirty="0" err="1"/>
              <a:t>뜨셨도다</a:t>
            </a:r>
            <a:endParaRPr lang="en-US" altLang="ko-KR" sz="1300" dirty="0"/>
          </a:p>
          <a:p>
            <a:r>
              <a:rPr lang="en-US" altLang="ko-KR" dirty="0" smtClean="0"/>
              <a:t>[</a:t>
            </a:r>
            <a:r>
              <a:rPr lang="ko-KR" altLang="en-US" dirty="0" smtClean="0"/>
              <a:t>계</a:t>
            </a:r>
            <a:r>
              <a:rPr lang="en-US" altLang="ko-KR" dirty="0" smtClean="0"/>
              <a:t>7:1]</a:t>
            </a:r>
            <a:r>
              <a:rPr lang="ko-KR" altLang="en-US" dirty="0" smtClean="0"/>
              <a:t>이 일 후에 내가 네 천사가 땅 네 모퉁이에 선 것을 보니 땅의 사방의 바람을 붙잡아 바람으로 하여금 땅에나 바다에나 각종 나무에 불지 못하게 하더라</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12</a:t>
            </a:fld>
            <a:endParaRPr lang="ko-KR" altLang="en-US"/>
          </a:p>
        </p:txBody>
      </p:sp>
    </p:spTree>
    <p:extLst>
      <p:ext uri="{BB962C8B-B14F-4D97-AF65-F5344CB8AC3E}">
        <p14:creationId xmlns:p14="http://schemas.microsoft.com/office/powerpoint/2010/main" val="272936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err="1"/>
              <a:t>살전</a:t>
            </a:r>
            <a:r>
              <a:rPr lang="en-US" altLang="ko-KR" b="1" dirty="0"/>
              <a:t>1:5]</a:t>
            </a:r>
            <a:r>
              <a:rPr lang="ko-KR" altLang="en-US" dirty="0"/>
              <a:t>이는 우리 복음이 </a:t>
            </a:r>
            <a:r>
              <a:rPr lang="ko-KR" altLang="en-US" b="1" dirty="0"/>
              <a:t>말로만</a:t>
            </a:r>
            <a:r>
              <a:rPr lang="ko-KR" altLang="en-US" dirty="0"/>
              <a:t> 너희에게 이른 것이 아니라 오직 능력과 성령과 큰 확신으로 된 것이니 우리가 너희 가운데서 너희를 위하여 어떠한 사람이 된 것은 너희 아는 바와 같으니라</a:t>
            </a:r>
            <a:endParaRPr lang="en-US" altLang="ko-KR" dirty="0"/>
          </a:p>
          <a:p>
            <a:r>
              <a:rPr lang="en-US" altLang="ko-KR" b="1" dirty="0"/>
              <a:t>[</a:t>
            </a:r>
            <a:r>
              <a:rPr lang="ko-KR" altLang="en-US" b="1" dirty="0"/>
              <a:t>고전</a:t>
            </a:r>
            <a:r>
              <a:rPr lang="en-US" altLang="ko-KR" b="1" dirty="0"/>
              <a:t>2:4]</a:t>
            </a:r>
            <a:r>
              <a:rPr lang="ko-KR" altLang="en-US" dirty="0"/>
              <a:t>내 말과 내 전도함이 지혜의 권하는 말로 하지 아니하고 다만 </a:t>
            </a:r>
            <a:r>
              <a:rPr lang="ko-KR" altLang="en-US" b="1" dirty="0"/>
              <a:t>성령의 나타남</a:t>
            </a:r>
            <a:r>
              <a:rPr lang="ko-KR" altLang="en-US" dirty="0"/>
              <a:t>과 능력으로 하여</a:t>
            </a:r>
            <a:endParaRPr lang="en-US" altLang="ko-KR" dirty="0"/>
          </a:p>
          <a:p>
            <a:pPr defTabSz="914383">
              <a:defRPr/>
            </a:pPr>
            <a:r>
              <a:rPr lang="en-US" altLang="ko-KR" b="1" dirty="0"/>
              <a:t>[</a:t>
            </a:r>
            <a:r>
              <a:rPr lang="ko-KR" altLang="en-US" b="1" dirty="0"/>
              <a:t>고전</a:t>
            </a:r>
            <a:r>
              <a:rPr lang="en-US" altLang="ko-KR" b="1" dirty="0"/>
              <a:t>4:20]</a:t>
            </a:r>
            <a:r>
              <a:rPr lang="ko-KR" altLang="en-US" b="1" dirty="0"/>
              <a:t>하나님의 나라는</a:t>
            </a:r>
            <a:r>
              <a:rPr lang="ko-KR" altLang="en-US" dirty="0"/>
              <a:t> 말에 있지 아니하고 오직 능력에 있음이라</a:t>
            </a:r>
          </a:p>
          <a:p>
            <a:endParaRPr lang="ko-KR" altLang="en-US" dirty="0"/>
          </a:p>
          <a:p>
            <a:r>
              <a:rPr lang="en-US" altLang="ko-KR" b="1" dirty="0"/>
              <a:t>[</a:t>
            </a:r>
            <a:r>
              <a:rPr lang="ko-KR" altLang="en-US" b="1" dirty="0" err="1"/>
              <a:t>눅</a:t>
            </a:r>
            <a:r>
              <a:rPr lang="en-US" altLang="ko-KR" b="1" dirty="0"/>
              <a:t>24:48]</a:t>
            </a:r>
            <a:r>
              <a:rPr lang="ko-KR" altLang="en-US" dirty="0"/>
              <a:t>너희는 이 모든 일의 </a:t>
            </a:r>
            <a:r>
              <a:rPr lang="ko-KR" altLang="en-US" b="1" dirty="0"/>
              <a:t>증인</a:t>
            </a:r>
            <a:r>
              <a:rPr lang="ko-KR" altLang="en-US" dirty="0"/>
              <a:t>이라</a:t>
            </a:r>
            <a:endParaRPr lang="en-US" altLang="ko-KR" dirty="0" smtClean="0"/>
          </a:p>
          <a:p>
            <a:r>
              <a:rPr lang="en-US" altLang="ko-KR" b="1" dirty="0"/>
              <a:t>[</a:t>
            </a:r>
            <a:r>
              <a:rPr lang="ko-KR" altLang="en-US" b="1" dirty="0"/>
              <a:t>행</a:t>
            </a:r>
            <a:r>
              <a:rPr lang="en-US" altLang="ko-KR" b="1" dirty="0"/>
              <a:t>1:8]</a:t>
            </a:r>
            <a:r>
              <a:rPr lang="ko-KR" altLang="en-US" dirty="0"/>
              <a:t>오직 성령이 너희에게 임하시면 너희가 권능을 받고 예루살렘과 온 유대와 사마리아와 땅 끝까지 이르러 내 </a:t>
            </a:r>
            <a:r>
              <a:rPr lang="ko-KR" altLang="en-US" b="1" dirty="0"/>
              <a:t>증인</a:t>
            </a:r>
            <a:r>
              <a:rPr lang="ko-KR" altLang="en-US" dirty="0"/>
              <a:t>이 되리라 하시니라</a:t>
            </a:r>
            <a:endParaRPr lang="en-US" altLang="ko-KR" dirty="0"/>
          </a:p>
          <a:p>
            <a:r>
              <a:rPr lang="en-US" altLang="ko-KR" b="1" dirty="0"/>
              <a:t>[</a:t>
            </a:r>
            <a:r>
              <a:rPr lang="ko-KR" altLang="en-US" b="1" dirty="0"/>
              <a:t>행</a:t>
            </a:r>
            <a:r>
              <a:rPr lang="en-US" altLang="ko-KR" b="1" dirty="0"/>
              <a:t>3:15]</a:t>
            </a:r>
            <a:r>
              <a:rPr lang="ko-KR" altLang="en-US" dirty="0"/>
              <a:t>생명의 주를 죽였도다 그러나 하나님이 죽은 자 가운데서 살리셨으니 우리가 이 일에 </a:t>
            </a:r>
            <a:r>
              <a:rPr lang="ko-KR" altLang="en-US" b="1" dirty="0"/>
              <a:t>증인</a:t>
            </a:r>
            <a:r>
              <a:rPr lang="ko-KR" altLang="en-US" dirty="0"/>
              <a:t>이로라</a:t>
            </a:r>
            <a:endParaRPr lang="en-US" altLang="ko-KR" dirty="0"/>
          </a:p>
          <a:p>
            <a:r>
              <a:rPr lang="en-US" altLang="ko-KR" b="1" dirty="0"/>
              <a:t>[</a:t>
            </a:r>
            <a:r>
              <a:rPr lang="ko-KR" altLang="en-US" b="1" dirty="0"/>
              <a:t>행</a:t>
            </a:r>
            <a:r>
              <a:rPr lang="en-US" altLang="ko-KR" b="1" dirty="0"/>
              <a:t>22:20]</a:t>
            </a:r>
            <a:r>
              <a:rPr lang="ko-KR" altLang="en-US" dirty="0"/>
              <a:t>또 주의 </a:t>
            </a:r>
            <a:r>
              <a:rPr lang="ko-KR" altLang="en-US" b="1" dirty="0"/>
              <a:t>증인</a:t>
            </a:r>
            <a:r>
              <a:rPr lang="ko-KR" altLang="en-US" dirty="0"/>
              <a:t> </a:t>
            </a:r>
            <a:r>
              <a:rPr lang="ko-KR" altLang="en-US" dirty="0" err="1"/>
              <a:t>스데반의</a:t>
            </a:r>
            <a:r>
              <a:rPr lang="ko-KR" altLang="en-US" dirty="0"/>
              <a:t> 피를 흘릴 적에 내가 곁에 서서 찬성하고 그 죽이는 사람들의 옷을 지킨 줄 저희도 아나이다</a:t>
            </a:r>
            <a:endParaRPr lang="en-US" altLang="ko-KR" dirty="0"/>
          </a:p>
          <a:p>
            <a:r>
              <a:rPr lang="en-US" altLang="ko-KR" b="1" dirty="0"/>
              <a:t>[</a:t>
            </a:r>
            <a:r>
              <a:rPr lang="ko-KR" altLang="en-US" b="1" dirty="0"/>
              <a:t>계</a:t>
            </a:r>
            <a:r>
              <a:rPr lang="en-US" altLang="ko-KR" b="1" dirty="0"/>
              <a:t>17:6]</a:t>
            </a:r>
            <a:r>
              <a:rPr lang="ko-KR" altLang="en-US" dirty="0"/>
              <a:t>또 내가 보매 이 여자가 성도들의 피와 예수의 </a:t>
            </a:r>
            <a:r>
              <a:rPr lang="ko-KR" altLang="en-US" b="1" dirty="0"/>
              <a:t>증인</a:t>
            </a:r>
            <a:r>
              <a:rPr lang="ko-KR" altLang="en-US" dirty="0"/>
              <a:t>들의 피에 취한지라 내가 그 여자를 보고 </a:t>
            </a:r>
            <a:r>
              <a:rPr lang="ko-KR" altLang="en-US" dirty="0" err="1"/>
              <a:t>기이히</a:t>
            </a:r>
            <a:r>
              <a:rPr lang="ko-KR" altLang="en-US" dirty="0"/>
              <a:t> 여기고 크게 </a:t>
            </a:r>
            <a:r>
              <a:rPr lang="ko-KR" altLang="en-US" dirty="0" err="1"/>
              <a:t>기이히</a:t>
            </a:r>
            <a:r>
              <a:rPr lang="ko-KR" altLang="en-US" dirty="0"/>
              <a:t> 여기니</a:t>
            </a:r>
            <a:endParaRPr lang="en-US" altLang="ko-KR" dirty="0"/>
          </a:p>
          <a:p>
            <a:pPr defTabSz="914383">
              <a:defRPr/>
            </a:pPr>
            <a:r>
              <a:rPr lang="en-US" altLang="ko-KR" b="1" dirty="0" smtClean="0"/>
              <a:t>[</a:t>
            </a:r>
            <a:r>
              <a:rPr lang="ko-KR" altLang="en-US" b="1" dirty="0" err="1" smtClean="0"/>
              <a:t>고후</a:t>
            </a:r>
            <a:r>
              <a:rPr lang="en-US" altLang="ko-KR" b="1" dirty="0" smtClean="0"/>
              <a:t>1:22]</a:t>
            </a:r>
            <a:r>
              <a:rPr lang="ko-KR" altLang="en-US" dirty="0" smtClean="0"/>
              <a:t>저가 또한 우리에게 인치시고 </a:t>
            </a:r>
            <a:r>
              <a:rPr lang="ko-KR" altLang="en-US" b="1" dirty="0" smtClean="0"/>
              <a:t>보증으로 성령을 우리 마음에 주셨느니라</a:t>
            </a:r>
          </a:p>
          <a:p>
            <a:r>
              <a:rPr lang="ko-KR" altLang="en-US" dirty="0" err="1" smtClean="0"/>
              <a:t>눅</a:t>
            </a:r>
            <a:r>
              <a:rPr lang="ko-KR" altLang="en-US" dirty="0" smtClean="0"/>
              <a:t> </a:t>
            </a:r>
            <a:r>
              <a:rPr lang="en-US" altLang="ko-KR" dirty="0" smtClean="0"/>
              <a:t>22:20 – </a:t>
            </a:r>
            <a:r>
              <a:rPr lang="ko-KR" altLang="en-US" dirty="0" smtClean="0"/>
              <a:t>새 언약</a:t>
            </a:r>
            <a:r>
              <a:rPr lang="en-US" altLang="ko-KR" dirty="0" smtClean="0"/>
              <a:t>, </a:t>
            </a:r>
            <a:r>
              <a:rPr lang="ko-KR" altLang="en-US" dirty="0" smtClean="0"/>
              <a:t>고전</a:t>
            </a:r>
            <a:r>
              <a:rPr lang="en-US" altLang="ko-KR" dirty="0" smtClean="0"/>
              <a:t>11:25 ( </a:t>
            </a:r>
            <a:r>
              <a:rPr lang="ko-KR" altLang="en-US" dirty="0" smtClean="0"/>
              <a:t>피로 세운 새 언약 </a:t>
            </a:r>
            <a:r>
              <a:rPr lang="en-US" altLang="ko-KR" dirty="0" smtClean="0"/>
              <a:t>)  </a:t>
            </a:r>
            <a:r>
              <a:rPr lang="ko-KR" altLang="en-US" dirty="0" smtClean="0"/>
              <a:t>램 </a:t>
            </a:r>
            <a:r>
              <a:rPr lang="en-US" altLang="ko-KR" dirty="0" smtClean="0"/>
              <a:t>31:31</a:t>
            </a:r>
          </a:p>
          <a:p>
            <a:endParaRPr lang="en-US" altLang="ko-KR" dirty="0" smtClean="0"/>
          </a:p>
          <a:p>
            <a:r>
              <a:rPr lang="ko-KR" altLang="en-US" dirty="0" smtClean="0"/>
              <a:t>만물을 복종케 하심  </a:t>
            </a:r>
            <a:r>
              <a:rPr lang="en-US" altLang="ko-KR" dirty="0" smtClean="0"/>
              <a:t>( </a:t>
            </a:r>
            <a:r>
              <a:rPr lang="ko-KR" altLang="en-US" dirty="0" smtClean="0"/>
              <a:t>롬 </a:t>
            </a:r>
            <a:r>
              <a:rPr lang="en-US" altLang="ko-KR" dirty="0" smtClean="0"/>
              <a:t>8:19-23</a:t>
            </a:r>
            <a:r>
              <a:rPr lang="en-US" altLang="ko-KR" baseline="0" dirty="0" smtClean="0"/>
              <a:t> )</a:t>
            </a:r>
            <a:endParaRPr lang="en-US" altLang="ko-KR" dirty="0" smtClean="0"/>
          </a:p>
          <a:p>
            <a:r>
              <a:rPr lang="en-US" altLang="ko-KR" dirty="0" smtClean="0"/>
              <a:t>8:19 </a:t>
            </a:r>
            <a:r>
              <a:rPr lang="ko-KR" altLang="en-US" dirty="0" smtClean="0"/>
              <a:t>피조물의 고대하는 바는 하나님의 아들들의 나타나는 것이니</a:t>
            </a:r>
          </a:p>
          <a:p>
            <a:r>
              <a:rPr lang="en-US" altLang="ko-KR" dirty="0" smtClean="0"/>
              <a:t>8:20 </a:t>
            </a:r>
            <a:r>
              <a:rPr lang="ko-KR" altLang="en-US" dirty="0" smtClean="0"/>
              <a:t>피조물이 허무한 데 굴복하는 것은 자기 뜻이 아니요 오직 </a:t>
            </a:r>
            <a:r>
              <a:rPr lang="ko-KR" altLang="en-US" dirty="0" err="1" smtClean="0"/>
              <a:t>굴복케</a:t>
            </a:r>
            <a:r>
              <a:rPr lang="ko-KR" altLang="en-US" dirty="0" smtClean="0"/>
              <a:t> 하시는 이로 말미암음이라</a:t>
            </a:r>
            <a:endParaRPr lang="en-US" altLang="ko-KR" dirty="0" smtClean="0"/>
          </a:p>
          <a:p>
            <a:r>
              <a:rPr lang="en-US" altLang="ko-KR" dirty="0" smtClean="0"/>
              <a:t>8:21 </a:t>
            </a:r>
            <a:r>
              <a:rPr lang="ko-KR" altLang="en-US" dirty="0" smtClean="0"/>
              <a:t>그 바라는 것은 피조물도 썩어짐의 종 노릇 한 데서 해방되어 하나님의 자녀들의 영광의 자유에 이르는 것이니라</a:t>
            </a:r>
          </a:p>
          <a:p>
            <a:r>
              <a:rPr lang="en-US" altLang="ko-KR" dirty="0" smtClean="0"/>
              <a:t>8:22 </a:t>
            </a:r>
            <a:r>
              <a:rPr lang="ko-KR" altLang="en-US" dirty="0" smtClean="0"/>
              <a:t>피조물이 다 이제까지 함께 탄식하며 함께 </a:t>
            </a:r>
            <a:r>
              <a:rPr lang="ko-KR" altLang="en-US" dirty="0" err="1" smtClean="0"/>
              <a:t>고통하는</a:t>
            </a:r>
            <a:r>
              <a:rPr lang="ko-KR" altLang="en-US" dirty="0" smtClean="0"/>
              <a:t> 것을 우리가 아나니</a:t>
            </a:r>
          </a:p>
          <a:p>
            <a:r>
              <a:rPr lang="en-US" altLang="ko-KR" dirty="0" smtClean="0"/>
              <a:t>8:23 </a:t>
            </a:r>
            <a:r>
              <a:rPr lang="ko-KR" altLang="en-US" dirty="0" smtClean="0"/>
              <a:t>이뿐 아니라 또한 우리 곧 성령의 처음 익은 열매를 받은 우리까지도 속으로 탄식하여 양자될 것 곧 우리 몸의 구속을 기다리느니라</a:t>
            </a:r>
            <a:endParaRPr lang="en-US" altLang="ko-KR" dirty="0" smtClean="0"/>
          </a:p>
          <a:p>
            <a:endParaRPr lang="en-US" altLang="ko-KR" dirty="0" smtClean="0"/>
          </a:p>
          <a:p>
            <a:r>
              <a:rPr lang="ko-KR" altLang="en-US" dirty="0" smtClean="0"/>
              <a:t>죽음의 고난</a:t>
            </a:r>
            <a:endParaRPr lang="en-US" altLang="ko-KR" dirty="0" smtClean="0"/>
          </a:p>
          <a:p>
            <a:r>
              <a:rPr lang="ko-KR" altLang="en-US" dirty="0" smtClean="0"/>
              <a:t>요 </a:t>
            </a:r>
            <a:r>
              <a:rPr lang="en-US" altLang="ko-KR" dirty="0" smtClean="0"/>
              <a:t>15:3</a:t>
            </a:r>
          </a:p>
          <a:p>
            <a:r>
              <a:rPr lang="en-US" altLang="ko-KR" dirty="0" smtClean="0"/>
              <a:t>15:13 </a:t>
            </a:r>
            <a:r>
              <a:rPr lang="ko-KR" altLang="en-US" dirty="0" smtClean="0"/>
              <a:t>사람이 친구를 위하여 자기 목숨을 버리면 이에서 더 큰 사랑이 없나니</a:t>
            </a:r>
            <a:endParaRPr lang="en-US" altLang="ko-KR" dirty="0" smtClean="0"/>
          </a:p>
          <a:p>
            <a:r>
              <a:rPr lang="en-US" altLang="ko-KR" b="1" dirty="0"/>
              <a:t>[</a:t>
            </a:r>
            <a:r>
              <a:rPr lang="ko-KR" altLang="en-US" b="1" dirty="0" err="1"/>
              <a:t>레</a:t>
            </a:r>
            <a:r>
              <a:rPr lang="en-US" altLang="ko-KR" b="1" dirty="0"/>
              <a:t>17:11]</a:t>
            </a:r>
            <a:r>
              <a:rPr lang="ko-KR" altLang="en-US" dirty="0"/>
              <a:t>육체의 생명은 피에 있음이라 내가 이 피를 너희에게 주어 단에 뿌려 너희의 생명을 위하여 속하게 하였나니 생명이 피에 있으므로 피가 죄를 속하느니라</a:t>
            </a:r>
            <a:endParaRPr lang="en-US" altLang="ko-KR" dirty="0"/>
          </a:p>
          <a:p>
            <a:r>
              <a:rPr lang="ko-KR" altLang="en-US" dirty="0"/>
              <a:t>구원의 창시자이신 예수님이 죽음의 고난을 받으심</a:t>
            </a:r>
            <a:endParaRPr lang="en-US" altLang="ko-KR" dirty="0"/>
          </a:p>
          <a:p>
            <a:r>
              <a:rPr lang="ko-KR" altLang="en-US" dirty="0"/>
              <a:t>우리의 구원은 죽음의 고난을 당하신 예수님께 근본이 있다</a:t>
            </a:r>
            <a:r>
              <a:rPr lang="en-US" altLang="ko-KR" dirty="0"/>
              <a:t>.</a:t>
            </a:r>
          </a:p>
          <a:p>
            <a:r>
              <a:rPr lang="en-US" altLang="ko-KR" b="1" dirty="0"/>
              <a:t>[</a:t>
            </a:r>
            <a:r>
              <a:rPr lang="ko-KR" altLang="en-US" b="1" dirty="0" err="1"/>
              <a:t>딤후</a:t>
            </a:r>
            <a:r>
              <a:rPr lang="en-US" altLang="ko-KR" b="1" dirty="0"/>
              <a:t>3:12]</a:t>
            </a:r>
            <a:r>
              <a:rPr lang="ko-KR" altLang="en-US" dirty="0"/>
              <a:t>무릇 그리스도 예수 안에서 경건하게 </a:t>
            </a:r>
            <a:r>
              <a:rPr lang="ko-KR" altLang="en-US" b="1" dirty="0"/>
              <a:t>살고자 하는</a:t>
            </a:r>
            <a:r>
              <a:rPr lang="ko-KR" altLang="en-US" dirty="0"/>
              <a:t> 자는 핍박을 받으리라</a:t>
            </a:r>
            <a:endParaRPr lang="en-US" altLang="ko-KR" dirty="0"/>
          </a:p>
          <a:p>
            <a:r>
              <a:rPr lang="en-US" altLang="ko-KR" b="1" dirty="0"/>
              <a:t>[</a:t>
            </a:r>
            <a:r>
              <a:rPr lang="ko-KR" altLang="en-US" b="1" dirty="0"/>
              <a:t>히</a:t>
            </a:r>
            <a:r>
              <a:rPr lang="en-US" altLang="ko-KR" b="1" dirty="0"/>
              <a:t>2:18]</a:t>
            </a:r>
            <a:r>
              <a:rPr lang="ko-KR" altLang="en-US" dirty="0"/>
              <a:t>자기가 시험을 받아 </a:t>
            </a:r>
            <a:r>
              <a:rPr lang="ko-KR" altLang="en-US" b="1" dirty="0"/>
              <a:t>고난을 </a:t>
            </a:r>
            <a:r>
              <a:rPr lang="ko-KR" altLang="en-US" b="1" dirty="0" err="1"/>
              <a:t>당하</a:t>
            </a:r>
            <a:r>
              <a:rPr lang="ko-KR" altLang="en-US" dirty="0" err="1"/>
              <a:t>셨은즉</a:t>
            </a:r>
            <a:r>
              <a:rPr lang="ko-KR" altLang="en-US" dirty="0"/>
              <a:t> </a:t>
            </a:r>
            <a:r>
              <a:rPr lang="ko-KR" altLang="en-US" dirty="0" err="1"/>
              <a:t>시험받는</a:t>
            </a:r>
            <a:r>
              <a:rPr lang="ko-KR" altLang="en-US" dirty="0"/>
              <a:t> 자들을 능히 </a:t>
            </a:r>
            <a:r>
              <a:rPr lang="ko-KR" altLang="en-US" dirty="0" err="1"/>
              <a:t>도우시느니라</a:t>
            </a:r>
            <a:endParaRPr lang="en-US" altLang="ko-KR" dirty="0"/>
          </a:p>
          <a:p>
            <a:r>
              <a:rPr lang="en-US" altLang="ko-KR" b="1" dirty="0"/>
              <a:t>[</a:t>
            </a:r>
            <a:r>
              <a:rPr lang="ko-KR" altLang="en-US" b="1" dirty="0"/>
              <a:t>히</a:t>
            </a:r>
            <a:r>
              <a:rPr lang="en-US" altLang="ko-KR" b="1" dirty="0"/>
              <a:t>13:12]</a:t>
            </a:r>
            <a:r>
              <a:rPr lang="ko-KR" altLang="en-US" dirty="0"/>
              <a:t>그러므로 </a:t>
            </a:r>
            <a:r>
              <a:rPr lang="ko-KR" altLang="en-US" b="1" dirty="0"/>
              <a:t>예수</a:t>
            </a:r>
            <a:r>
              <a:rPr lang="ko-KR" altLang="en-US" dirty="0"/>
              <a:t>도 자기 피로써 </a:t>
            </a:r>
            <a:r>
              <a:rPr lang="ko-KR" altLang="en-US" b="1" dirty="0">
                <a:solidFill>
                  <a:srgbClr val="FF0000"/>
                </a:solidFill>
              </a:rPr>
              <a:t>백성을 </a:t>
            </a:r>
            <a:r>
              <a:rPr lang="ko-KR" altLang="en-US" b="1" dirty="0" err="1">
                <a:solidFill>
                  <a:srgbClr val="FF0000"/>
                </a:solidFill>
              </a:rPr>
              <a:t>거룩케</a:t>
            </a:r>
            <a:r>
              <a:rPr lang="ko-KR" altLang="en-US" b="1" dirty="0">
                <a:solidFill>
                  <a:srgbClr val="FF0000"/>
                </a:solidFill>
              </a:rPr>
              <a:t> 하려고 </a:t>
            </a:r>
            <a:r>
              <a:rPr lang="ko-KR" altLang="en-US" dirty="0"/>
              <a:t>성문 밖에서 </a:t>
            </a:r>
            <a:r>
              <a:rPr lang="ko-KR" altLang="en-US" b="1" dirty="0"/>
              <a:t>고난</a:t>
            </a:r>
            <a:r>
              <a:rPr lang="ko-KR" altLang="en-US" dirty="0"/>
              <a:t>을 받으셨느니라</a:t>
            </a:r>
          </a:p>
          <a:p>
            <a:pPr defTabSz="914383">
              <a:defRPr/>
            </a:pPr>
            <a:endParaRPr lang="en-US" altLang="ko-KR" dirty="0">
              <a:solidFill>
                <a:srgbClr val="800000"/>
              </a:solidFill>
              <a:latin typeface="Tahoma"/>
            </a:endParaRPr>
          </a:p>
          <a:p>
            <a:pPr defTabSz="914383">
              <a:defRPr/>
            </a:pPr>
            <a:r>
              <a:rPr lang="ko-KR" altLang="en-US" dirty="0">
                <a:solidFill>
                  <a:srgbClr val="800000"/>
                </a:solidFill>
                <a:latin typeface="Tahoma"/>
              </a:rPr>
              <a:t>온전케 하심</a:t>
            </a:r>
            <a:endParaRPr lang="en-US" altLang="ko-KR" dirty="0">
              <a:solidFill>
                <a:srgbClr val="800000"/>
              </a:solidFill>
              <a:latin typeface="Tahoma"/>
            </a:endParaRPr>
          </a:p>
          <a:p>
            <a:pPr defTabSz="914383">
              <a:defRPr/>
            </a:pPr>
            <a:r>
              <a:rPr lang="en-US" altLang="ko-KR" dirty="0">
                <a:solidFill>
                  <a:srgbClr val="800000"/>
                </a:solidFill>
                <a:latin typeface="Tahoma"/>
              </a:rPr>
              <a:t>(</a:t>
            </a:r>
            <a:r>
              <a:rPr lang="ko-KR" altLang="en-US" dirty="0">
                <a:solidFill>
                  <a:srgbClr val="800000"/>
                </a:solidFill>
                <a:latin typeface="Tahoma"/>
              </a:rPr>
              <a:t>시</a:t>
            </a:r>
            <a:r>
              <a:rPr lang="en-US" altLang="ko-KR" dirty="0">
                <a:solidFill>
                  <a:srgbClr val="800000"/>
                </a:solidFill>
                <a:latin typeface="Tahoma"/>
              </a:rPr>
              <a:t>12:6) </a:t>
            </a:r>
            <a:r>
              <a:rPr lang="ko-KR" altLang="en-US" dirty="0">
                <a:solidFill>
                  <a:srgbClr val="000000"/>
                </a:solidFill>
                <a:latin typeface="굴림"/>
                <a:ea typeface="굴림"/>
              </a:rPr>
              <a:t>여호와의 말씀은 순결함이여 흙 도가니에 </a:t>
            </a:r>
            <a:r>
              <a:rPr lang="ko-KR" altLang="en-US" dirty="0" err="1">
                <a:solidFill>
                  <a:srgbClr val="000000"/>
                </a:solidFill>
                <a:latin typeface="굴림"/>
                <a:ea typeface="굴림"/>
              </a:rPr>
              <a:t>일곱번</a:t>
            </a:r>
            <a:r>
              <a:rPr lang="ko-KR" altLang="en-US" dirty="0">
                <a:solidFill>
                  <a:srgbClr val="000000"/>
                </a:solidFill>
                <a:latin typeface="굴림"/>
                <a:ea typeface="굴림"/>
              </a:rPr>
              <a:t> </a:t>
            </a:r>
            <a:r>
              <a:rPr lang="ko-KR" altLang="en-US" b="1" dirty="0">
                <a:solidFill>
                  <a:srgbClr val="000000"/>
                </a:solidFill>
                <a:latin typeface="굴림"/>
                <a:ea typeface="굴림"/>
              </a:rPr>
              <a:t>단련한 은</a:t>
            </a:r>
            <a:r>
              <a:rPr lang="ko-KR" altLang="en-US" dirty="0">
                <a:solidFill>
                  <a:srgbClr val="000000"/>
                </a:solidFill>
                <a:latin typeface="굴림"/>
                <a:ea typeface="굴림"/>
              </a:rPr>
              <a:t> 같도다</a:t>
            </a:r>
            <a:endParaRPr lang="en-US" altLang="ko-KR" dirty="0">
              <a:solidFill>
                <a:srgbClr val="000000"/>
              </a:solidFill>
              <a:latin typeface="굴림"/>
              <a:ea typeface="굴림"/>
            </a:endParaRPr>
          </a:p>
          <a:p>
            <a:pPr defTabSz="914383">
              <a:defRPr/>
            </a:pPr>
            <a:r>
              <a:rPr lang="en-US" altLang="ko-KR" b="1" dirty="0"/>
              <a:t>[</a:t>
            </a:r>
            <a:r>
              <a:rPr lang="ko-KR" altLang="en-US" b="1" dirty="0"/>
              <a:t>시</a:t>
            </a:r>
            <a:r>
              <a:rPr lang="en-US" altLang="ko-KR" b="1" dirty="0"/>
              <a:t>119:67]</a:t>
            </a:r>
            <a:r>
              <a:rPr lang="ko-KR" altLang="en-US" dirty="0" err="1"/>
              <a:t>고난당하기</a:t>
            </a:r>
            <a:r>
              <a:rPr lang="ko-KR" altLang="en-US" dirty="0"/>
              <a:t> 전에는 내가 그릇 행하였더니 이제는 주의 말씀을 지키나이다</a:t>
            </a:r>
            <a:endParaRPr lang="ko-KR" altLang="en-US" dirty="0">
              <a:solidFill>
                <a:srgbClr val="000000"/>
              </a:solidFill>
              <a:latin typeface="굴림"/>
              <a:ea typeface="굴림"/>
            </a:endParaRPr>
          </a:p>
          <a:p>
            <a:r>
              <a:rPr lang="ko-KR" altLang="en-US" dirty="0"/>
              <a:t>언제 온전케 되는가 </a:t>
            </a:r>
            <a:r>
              <a:rPr lang="en-US" altLang="ko-KR" dirty="0"/>
              <a:t>? </a:t>
            </a:r>
            <a:r>
              <a:rPr lang="ko-KR" altLang="en-US" dirty="0"/>
              <a:t>고난을 통해 온전케 된다</a:t>
            </a:r>
            <a:r>
              <a:rPr lang="en-US" altLang="ko-KR" dirty="0"/>
              <a:t>. </a:t>
            </a:r>
          </a:p>
          <a:p>
            <a:r>
              <a:rPr lang="ko-KR" altLang="en-US" dirty="0"/>
              <a:t>언제 영광과 존귀의 관을 쓰는가</a:t>
            </a:r>
            <a:r>
              <a:rPr lang="en-US" altLang="ko-KR" dirty="0"/>
              <a:t> ? </a:t>
            </a:r>
            <a:r>
              <a:rPr lang="ko-KR" altLang="en-US" dirty="0"/>
              <a:t>고난을 통해 영광과 존귀의 관을 쓴다</a:t>
            </a:r>
            <a:r>
              <a:rPr lang="en-US" altLang="ko-KR" dirty="0"/>
              <a:t>.</a:t>
            </a:r>
          </a:p>
          <a:p>
            <a:endParaRPr lang="en-US" altLang="ko-KR" dirty="0"/>
          </a:p>
          <a:p>
            <a:r>
              <a:rPr lang="ko-KR" altLang="en-US" dirty="0"/>
              <a:t>몸의 구속 </a:t>
            </a:r>
          </a:p>
          <a:p>
            <a:r>
              <a:rPr lang="en-US" altLang="ko-KR" b="1" dirty="0"/>
              <a:t>[</a:t>
            </a:r>
            <a:r>
              <a:rPr lang="ko-KR" altLang="en-US" b="1" dirty="0"/>
              <a:t>고전</a:t>
            </a:r>
            <a:r>
              <a:rPr lang="en-US" altLang="ko-KR" b="1" dirty="0"/>
              <a:t>15:20]</a:t>
            </a:r>
            <a:r>
              <a:rPr lang="ko-KR" altLang="en-US" dirty="0"/>
              <a:t>그러나 이제 그리스도께서 죽은 자 가운데서 다시 살아 잠자는 자들의 </a:t>
            </a:r>
            <a:r>
              <a:rPr lang="ko-KR" altLang="en-US" b="1" dirty="0"/>
              <a:t>첫 열매</a:t>
            </a:r>
            <a:r>
              <a:rPr lang="ko-KR" altLang="en-US" dirty="0"/>
              <a:t>가 </a:t>
            </a:r>
            <a:r>
              <a:rPr lang="ko-KR" altLang="en-US" dirty="0" err="1"/>
              <a:t>되셨도다</a:t>
            </a:r>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13</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a:t>시</a:t>
            </a:r>
            <a:r>
              <a:rPr lang="en-US" altLang="ko-KR" b="1" dirty="0"/>
              <a:t>12:6]</a:t>
            </a:r>
            <a:r>
              <a:rPr lang="ko-KR" altLang="en-US" dirty="0"/>
              <a:t>여호와의 말씀은 순결함이여 흙 도가니에 일곱 번 </a:t>
            </a:r>
            <a:r>
              <a:rPr lang="ko-KR" altLang="en-US" b="1" dirty="0"/>
              <a:t>단련한</a:t>
            </a:r>
            <a:r>
              <a:rPr lang="ko-KR" altLang="en-US" dirty="0"/>
              <a:t> 은 같도다</a:t>
            </a:r>
            <a:endParaRPr lang="en-US" altLang="ko-KR" dirty="0"/>
          </a:p>
          <a:p>
            <a:r>
              <a:rPr lang="ko-KR" altLang="en-US" dirty="0"/>
              <a:t>언약백성</a:t>
            </a:r>
            <a:endParaRPr lang="en-US" altLang="ko-KR" dirty="0"/>
          </a:p>
          <a:p>
            <a:pPr defTabSz="914383">
              <a:defRPr/>
            </a:pPr>
            <a:r>
              <a:rPr lang="en-US" altLang="ko-KR" b="1" dirty="0"/>
              <a:t>[</a:t>
            </a:r>
            <a:r>
              <a:rPr lang="ko-KR" altLang="en-US" b="1" dirty="0"/>
              <a:t>창</a:t>
            </a:r>
            <a:r>
              <a:rPr lang="en-US" altLang="ko-KR" b="1" dirty="0"/>
              <a:t>6:18]</a:t>
            </a:r>
            <a:r>
              <a:rPr lang="ko-KR" altLang="en-US" dirty="0"/>
              <a:t>그러나 너와는 내가 내 </a:t>
            </a:r>
            <a:r>
              <a:rPr lang="ko-KR" altLang="en-US" b="1" dirty="0"/>
              <a:t>언약</a:t>
            </a:r>
            <a:r>
              <a:rPr lang="ko-KR" altLang="en-US" dirty="0"/>
              <a:t>을 세우리니 너는 네 아들들과 네 아내와 네 자부들과 함께 그 방주로 들어가고</a:t>
            </a:r>
            <a:endParaRPr lang="en-US" altLang="ko-KR" dirty="0"/>
          </a:p>
          <a:p>
            <a:r>
              <a:rPr lang="en-US" altLang="ko-KR" b="1" dirty="0"/>
              <a:t>[</a:t>
            </a:r>
            <a:r>
              <a:rPr lang="ko-KR" altLang="en-US" b="1" dirty="0"/>
              <a:t>창</a:t>
            </a:r>
            <a:r>
              <a:rPr lang="en-US" altLang="ko-KR" b="1" dirty="0"/>
              <a:t>15:18]</a:t>
            </a:r>
            <a:r>
              <a:rPr lang="ko-KR" altLang="en-US" dirty="0"/>
              <a:t>그 날에 여호와께서 </a:t>
            </a:r>
            <a:r>
              <a:rPr lang="ko-KR" altLang="en-US" dirty="0" err="1"/>
              <a:t>아브람으로</a:t>
            </a:r>
            <a:r>
              <a:rPr lang="ko-KR" altLang="en-US" dirty="0"/>
              <a:t> 더불어 </a:t>
            </a:r>
            <a:r>
              <a:rPr lang="ko-KR" altLang="en-US" b="1" dirty="0"/>
              <a:t>언약</a:t>
            </a:r>
            <a:r>
              <a:rPr lang="ko-KR" altLang="en-US" dirty="0"/>
              <a:t>을 세워 가라사대 내가 이 땅을 </a:t>
            </a:r>
            <a:r>
              <a:rPr lang="ko-KR" altLang="en-US" dirty="0" err="1"/>
              <a:t>애굽</a:t>
            </a:r>
            <a:r>
              <a:rPr lang="ko-KR" altLang="en-US" dirty="0"/>
              <a:t> 강에서부터 그 큰 강 </a:t>
            </a:r>
            <a:r>
              <a:rPr lang="ko-KR" altLang="en-US" dirty="0" err="1"/>
              <a:t>유브라데까지</a:t>
            </a:r>
            <a:r>
              <a:rPr lang="ko-KR" altLang="en-US" dirty="0"/>
              <a:t> 네 자손에게 </a:t>
            </a:r>
            <a:r>
              <a:rPr lang="ko-KR" altLang="en-US" dirty="0" err="1"/>
              <a:t>주노니</a:t>
            </a:r>
            <a:endParaRPr lang="ko-KR" altLang="en-US" dirty="0"/>
          </a:p>
          <a:p>
            <a:r>
              <a:rPr lang="en-US" altLang="ko-KR" b="1" dirty="0"/>
              <a:t>[</a:t>
            </a:r>
            <a:r>
              <a:rPr lang="ko-KR" altLang="en-US" b="1" dirty="0"/>
              <a:t>출</a:t>
            </a:r>
            <a:r>
              <a:rPr lang="en-US" altLang="ko-KR" b="1" dirty="0"/>
              <a:t>34:12]</a:t>
            </a:r>
            <a:r>
              <a:rPr lang="ko-KR" altLang="en-US" dirty="0"/>
              <a:t>너는 스스로 삼가 네가 들어가는 땅의 </a:t>
            </a:r>
            <a:r>
              <a:rPr lang="ko-KR" altLang="en-US" dirty="0" err="1"/>
              <a:t>거민과</a:t>
            </a:r>
            <a:r>
              <a:rPr lang="ko-KR" altLang="en-US" dirty="0"/>
              <a:t> </a:t>
            </a:r>
            <a:r>
              <a:rPr lang="ko-KR" altLang="en-US" b="1" dirty="0"/>
              <a:t>언약</a:t>
            </a:r>
            <a:r>
              <a:rPr lang="ko-KR" altLang="en-US" dirty="0"/>
              <a:t>을 세우지 말라 그들이 너희 중에 </a:t>
            </a:r>
            <a:r>
              <a:rPr lang="ko-KR" altLang="en-US" dirty="0" err="1"/>
              <a:t>올무가</a:t>
            </a:r>
            <a:r>
              <a:rPr lang="ko-KR" altLang="en-US" dirty="0"/>
              <a:t> 될까 하노라</a:t>
            </a:r>
          </a:p>
          <a:p>
            <a:pPr defTabSz="914383">
              <a:defRPr/>
            </a:pPr>
            <a:r>
              <a:rPr lang="en-US" altLang="ko-KR" b="1" dirty="0"/>
              <a:t>[</a:t>
            </a:r>
            <a:r>
              <a:rPr lang="ko-KR" altLang="en-US" b="1" dirty="0"/>
              <a:t>겔</a:t>
            </a:r>
            <a:r>
              <a:rPr lang="en-US" altLang="ko-KR" b="1" dirty="0"/>
              <a:t>17:18]</a:t>
            </a:r>
            <a:r>
              <a:rPr lang="ko-KR" altLang="en-US" dirty="0"/>
              <a:t>그가 이미 손을 내어 밀어 </a:t>
            </a:r>
            <a:r>
              <a:rPr lang="ko-KR" altLang="en-US" b="1" dirty="0"/>
              <a:t>언약</a:t>
            </a:r>
            <a:r>
              <a:rPr lang="ko-KR" altLang="en-US" dirty="0"/>
              <a:t>하였거늘 맹세를 업신여겨 </a:t>
            </a:r>
            <a:r>
              <a:rPr lang="ko-KR" altLang="en-US" b="1" dirty="0"/>
              <a:t>언약</a:t>
            </a:r>
            <a:r>
              <a:rPr lang="ko-KR" altLang="en-US" dirty="0"/>
              <a:t>을 배반하고 이 모든 일을 행하였으니 피하지 못하리라</a:t>
            </a:r>
          </a:p>
          <a:p>
            <a:r>
              <a:rPr lang="en-US" altLang="ko-KR" b="1" dirty="0"/>
              <a:t>[</a:t>
            </a:r>
            <a:r>
              <a:rPr lang="ko-KR" altLang="en-US" b="1" dirty="0"/>
              <a:t>겔</a:t>
            </a:r>
            <a:r>
              <a:rPr lang="en-US" altLang="ko-KR" b="1" dirty="0"/>
              <a:t>34:18]</a:t>
            </a:r>
            <a:r>
              <a:rPr lang="ko-KR" altLang="en-US" dirty="0"/>
              <a:t>너희가 좋은 꼴 먹은 것을 작은 일로 여기느냐 어찌하여 남은 꼴을 발로 밟았느냐 너희가 맑은 물 마신 것을 작은 일로 여기느냐 어찌하여 남은 물을 발로 더럽혔느냐</a:t>
            </a:r>
            <a:endParaRPr lang="en-US" altLang="ko-KR" dirty="0"/>
          </a:p>
          <a:p>
            <a:r>
              <a:rPr lang="ko-KR" altLang="en-US" dirty="0"/>
              <a:t>히</a:t>
            </a:r>
            <a:r>
              <a:rPr lang="en-US" altLang="ko-KR" dirty="0"/>
              <a:t>8:9 </a:t>
            </a:r>
            <a:r>
              <a:rPr lang="ko-KR" altLang="en-US" dirty="0"/>
              <a:t>또 주께서 가라사대 내가 저희 열조들의 손을 잡고 </a:t>
            </a:r>
            <a:r>
              <a:rPr lang="ko-KR" altLang="en-US" dirty="0" err="1"/>
              <a:t>애굽</a:t>
            </a:r>
            <a:r>
              <a:rPr lang="ko-KR" altLang="en-US" dirty="0"/>
              <a:t> 땅에서 인도하여 내던 날에 저희와 세운 언약과 같지 아니하도다 저희는 내 언약 안에 머물러 있지 아니하므로 내가 저희를 돌아보지 아니하였노라</a:t>
            </a:r>
            <a:endParaRPr lang="en-US" altLang="ko-KR" dirty="0"/>
          </a:p>
          <a:p>
            <a:r>
              <a:rPr lang="ko-KR" altLang="en-US" dirty="0" err="1"/>
              <a:t>렘</a:t>
            </a:r>
            <a:r>
              <a:rPr lang="en-US" altLang="ko-KR" dirty="0"/>
              <a:t>32:32[</a:t>
            </a:r>
            <a:r>
              <a:rPr lang="ko-KR" altLang="en-US" dirty="0" err="1"/>
              <a:t>렘</a:t>
            </a:r>
            <a:r>
              <a:rPr lang="en-US" altLang="ko-KR" dirty="0"/>
              <a:t>31:32]</a:t>
            </a:r>
            <a:r>
              <a:rPr lang="ko-KR" altLang="en-US" dirty="0"/>
              <a:t>나 여호와가 말하노라 이 언약은 내가 그들의 열조의 손을 잡고 </a:t>
            </a:r>
            <a:r>
              <a:rPr lang="ko-KR" altLang="en-US" dirty="0" err="1"/>
              <a:t>애굽</a:t>
            </a:r>
            <a:r>
              <a:rPr lang="ko-KR" altLang="en-US" dirty="0"/>
              <a:t> 땅에서 인도하여 내던 날에 세운 것과 같지 아니할 것은 내가 그들의 남편이 되었어도 그들이 내 언약을 파하였음이니라</a:t>
            </a:r>
            <a:endParaRPr lang="en-US" altLang="ko-KR" dirty="0"/>
          </a:p>
          <a:p>
            <a:endParaRPr lang="en-US" altLang="ko-KR" dirty="0"/>
          </a:p>
          <a:p>
            <a:r>
              <a:rPr lang="en-US" altLang="ko-KR" b="1" dirty="0"/>
              <a:t>[</a:t>
            </a:r>
            <a:r>
              <a:rPr lang="ko-KR" altLang="en-US" b="1" dirty="0" err="1"/>
              <a:t>눅</a:t>
            </a:r>
            <a:r>
              <a:rPr lang="en-US" altLang="ko-KR" b="1" dirty="0"/>
              <a:t>13:24]</a:t>
            </a:r>
            <a:r>
              <a:rPr lang="ko-KR" altLang="en-US" dirty="0"/>
              <a:t>좁은 문으로 들어가기를 힘쓰라 내가 너희에게 </a:t>
            </a:r>
            <a:r>
              <a:rPr lang="ko-KR" altLang="en-US" dirty="0" err="1"/>
              <a:t>이르노니</a:t>
            </a:r>
            <a:r>
              <a:rPr lang="ko-KR" altLang="en-US" dirty="0"/>
              <a:t> 들어가기를 </a:t>
            </a:r>
            <a:r>
              <a:rPr lang="ko-KR" altLang="en-US" b="1" dirty="0"/>
              <a:t>구하여도</a:t>
            </a:r>
            <a:r>
              <a:rPr lang="ko-KR" altLang="en-US" dirty="0"/>
              <a:t> 못하는 자가 많으리라</a:t>
            </a:r>
            <a:endParaRPr lang="en-US" altLang="ko-KR" dirty="0"/>
          </a:p>
          <a:p>
            <a:r>
              <a:rPr lang="ko-KR" altLang="en-US" dirty="0"/>
              <a:t>민법과 형법</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14</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마귀를 멸하려고 혈과 육을 지니셨다는 뜻은 </a:t>
            </a:r>
            <a:r>
              <a:rPr lang="en-US" altLang="ko-KR" dirty="0" smtClean="0"/>
              <a:t>?</a:t>
            </a:r>
          </a:p>
          <a:p>
            <a:r>
              <a:rPr lang="ko-KR" altLang="en-US" dirty="0" smtClean="0"/>
              <a:t>마귀는 혈과 육을 통해 역사한다</a:t>
            </a:r>
            <a:r>
              <a:rPr lang="en-US" altLang="ko-KR" dirty="0" smtClean="0"/>
              <a:t>.</a:t>
            </a:r>
          </a:p>
          <a:p>
            <a:r>
              <a:rPr lang="ko-KR" altLang="en-US" dirty="0" smtClean="0"/>
              <a:t>육신을 통해 악한 마귀는 일한다</a:t>
            </a:r>
            <a:r>
              <a:rPr lang="en-US" altLang="ko-KR" dirty="0" smtClean="0"/>
              <a:t>. </a:t>
            </a:r>
          </a:p>
          <a:p>
            <a:r>
              <a:rPr lang="ko-KR" altLang="en-US" dirty="0" smtClean="0"/>
              <a:t>예수님은 혈과 육이 </a:t>
            </a:r>
            <a:r>
              <a:rPr lang="ko-KR" altLang="en-US" dirty="0" err="1" smtClean="0"/>
              <a:t>있어으나</a:t>
            </a:r>
            <a:r>
              <a:rPr lang="ko-KR" altLang="en-US" dirty="0" smtClean="0"/>
              <a:t> 마귀는 그를 멸하지 못하고 오히려 주님께 </a:t>
            </a:r>
            <a:r>
              <a:rPr lang="en-US" altLang="ko-KR" dirty="0" smtClean="0"/>
              <a:t>destroy </a:t>
            </a:r>
            <a:r>
              <a:rPr lang="ko-KR" altLang="en-US" dirty="0" smtClean="0"/>
              <a:t>되었다</a:t>
            </a:r>
            <a:r>
              <a:rPr lang="en-US" altLang="ko-KR" dirty="0" smtClean="0"/>
              <a:t>.</a:t>
            </a:r>
          </a:p>
          <a:p>
            <a:r>
              <a:rPr lang="ko-KR" altLang="en-US" dirty="0" smtClean="0"/>
              <a:t>우리의 영적 싸움은 혈과 육에 대한 싸움이기도 하다</a:t>
            </a:r>
            <a:r>
              <a:rPr lang="en-US" altLang="ko-KR" dirty="0" smtClean="0"/>
              <a:t>. </a:t>
            </a:r>
            <a:r>
              <a:rPr lang="ko-KR" altLang="en-US" dirty="0" smtClean="0"/>
              <a:t>그러나 그 </a:t>
            </a:r>
            <a:r>
              <a:rPr lang="en-US" altLang="ko-KR" dirty="0" smtClean="0"/>
              <a:t>“</a:t>
            </a:r>
            <a:r>
              <a:rPr lang="ko-KR" altLang="en-US" dirty="0" smtClean="0"/>
              <a:t>혈과 육</a:t>
            </a:r>
            <a:r>
              <a:rPr lang="en-US" altLang="ko-KR" dirty="0" smtClean="0"/>
              <a:t>” </a:t>
            </a:r>
            <a:r>
              <a:rPr lang="ko-KR" altLang="en-US" dirty="0" smtClean="0"/>
              <a:t>뒤에는 마귀가 있다</a:t>
            </a:r>
            <a:r>
              <a:rPr lang="en-US" altLang="ko-KR" dirty="0" smtClean="0"/>
              <a:t>.</a:t>
            </a:r>
          </a:p>
          <a:p>
            <a:r>
              <a:rPr lang="en-US" altLang="ko-KR" dirty="0" smtClean="0"/>
              <a:t>                                                                                            </a:t>
            </a:r>
            <a:r>
              <a:rPr lang="ko-KR" altLang="en-US" dirty="0" err="1" smtClean="0"/>
              <a:t>먹음직</a:t>
            </a:r>
            <a:r>
              <a:rPr lang="en-US" altLang="ko-KR" dirty="0" smtClean="0"/>
              <a:t>, </a:t>
            </a:r>
            <a:r>
              <a:rPr lang="ko-KR" altLang="en-US" dirty="0" err="1" smtClean="0"/>
              <a:t>보암직</a:t>
            </a:r>
            <a:r>
              <a:rPr lang="en-US" altLang="ko-KR" dirty="0" smtClean="0"/>
              <a:t>, </a:t>
            </a:r>
            <a:r>
              <a:rPr lang="ko-KR" altLang="en-US" dirty="0" smtClean="0"/>
              <a:t>탐스러움</a:t>
            </a:r>
            <a:endParaRPr lang="en-US" altLang="ko-KR" dirty="0" smtClean="0"/>
          </a:p>
          <a:p>
            <a:endParaRPr lang="en-US" altLang="ko-KR" b="1" dirty="0"/>
          </a:p>
          <a:p>
            <a:r>
              <a:rPr lang="en-US" altLang="ko-KR" b="1" dirty="0"/>
              <a:t>[</a:t>
            </a:r>
            <a:r>
              <a:rPr lang="ko-KR" altLang="en-US" b="1" dirty="0"/>
              <a:t>고전</a:t>
            </a:r>
            <a:r>
              <a:rPr lang="en-US" altLang="ko-KR" b="1" dirty="0"/>
              <a:t>15:50]</a:t>
            </a:r>
            <a:r>
              <a:rPr lang="ko-KR" altLang="en-US" b="1" dirty="0"/>
              <a:t>형제들아 내가 이것을 </a:t>
            </a:r>
            <a:r>
              <a:rPr lang="ko-KR" altLang="en-US" b="1" dirty="0" err="1"/>
              <a:t>말하노니</a:t>
            </a:r>
            <a:r>
              <a:rPr lang="ko-KR" altLang="en-US" b="1" dirty="0"/>
              <a:t> </a:t>
            </a:r>
            <a:r>
              <a:rPr lang="ko-KR" altLang="en-US" b="1" dirty="0">
                <a:solidFill>
                  <a:srgbClr val="FF0000"/>
                </a:solidFill>
              </a:rPr>
              <a:t>혈과 육</a:t>
            </a:r>
            <a:r>
              <a:rPr lang="ko-KR" altLang="en-US" b="1" dirty="0"/>
              <a:t>은 하나님 나라를 유업으로 받을 수 없고 또한 썩은 것은 썩지 아니한 것을 유업으로 받지 못하느니라</a:t>
            </a:r>
          </a:p>
          <a:p>
            <a:r>
              <a:rPr lang="en-US" altLang="ko-KR" b="1" dirty="0"/>
              <a:t>[</a:t>
            </a:r>
            <a:r>
              <a:rPr lang="ko-KR" altLang="en-US" b="1" dirty="0" err="1"/>
              <a:t>엡</a:t>
            </a:r>
            <a:r>
              <a:rPr lang="en-US" altLang="ko-KR" b="1" dirty="0"/>
              <a:t>6:12]</a:t>
            </a:r>
            <a:r>
              <a:rPr lang="ko-KR" altLang="en-US" b="1" dirty="0"/>
              <a:t>우리의 씨름은 혈과 육에 대한 것이 아니요 정사와 권세와 이 어두움의 세상 </a:t>
            </a:r>
            <a:r>
              <a:rPr lang="ko-KR" altLang="en-US" b="1" dirty="0" err="1"/>
              <a:t>주관자들과</a:t>
            </a:r>
            <a:r>
              <a:rPr lang="ko-KR" altLang="en-US" b="1" dirty="0"/>
              <a:t> 하늘에 있는 악의 영들에게 대함이라</a:t>
            </a:r>
            <a:endParaRPr lang="en-US" altLang="ko-KR" b="1" dirty="0"/>
          </a:p>
          <a:p>
            <a:r>
              <a:rPr lang="en-US" altLang="ko-KR" b="1" dirty="0"/>
              <a:t>[</a:t>
            </a:r>
            <a:r>
              <a:rPr lang="ko-KR" altLang="en-US" b="1" dirty="0"/>
              <a:t>창</a:t>
            </a:r>
            <a:r>
              <a:rPr lang="en-US" altLang="ko-KR" b="1" dirty="0"/>
              <a:t>3:19]</a:t>
            </a:r>
            <a:r>
              <a:rPr lang="ko-KR" altLang="en-US" dirty="0"/>
              <a:t>네가 얼굴에 땀이 흘러야</a:t>
            </a:r>
            <a:endParaRPr lang="en-US" altLang="ko-KR" dirty="0"/>
          </a:p>
          <a:p>
            <a:r>
              <a:rPr lang="ko-KR" altLang="en-US" dirty="0"/>
              <a:t> 식물을 먹고 필경은 흙으로 돌아가리니 그 속에서 네가 취함을 입었음이라 너는 </a:t>
            </a:r>
            <a:r>
              <a:rPr lang="ko-KR" altLang="en-US" b="1" dirty="0"/>
              <a:t>흙이니</a:t>
            </a:r>
            <a:r>
              <a:rPr lang="ko-KR" altLang="en-US" dirty="0"/>
              <a:t> 흙으로 돌아갈 것이니라 하시니라</a:t>
            </a:r>
            <a:endParaRPr lang="en-US" altLang="ko-KR" dirty="0"/>
          </a:p>
          <a:p>
            <a:endParaRPr lang="en-US" altLang="ko-KR" dirty="0"/>
          </a:p>
          <a:p>
            <a:r>
              <a:rPr lang="ko-KR" altLang="en-US" dirty="0"/>
              <a:t>예수 그리스도의 육체의 죽음의 </a:t>
            </a:r>
            <a:r>
              <a:rPr lang="en-US" altLang="ko-KR" dirty="0"/>
              <a:t>2</a:t>
            </a:r>
            <a:r>
              <a:rPr lang="ko-KR" altLang="en-US" dirty="0"/>
              <a:t>가지 효과</a:t>
            </a:r>
            <a:endParaRPr lang="en-US" altLang="ko-KR" dirty="0"/>
          </a:p>
          <a:p>
            <a:r>
              <a:rPr lang="en-US" altLang="ko-KR" dirty="0"/>
              <a:t>  1) </a:t>
            </a:r>
            <a:r>
              <a:rPr lang="ko-KR" altLang="en-US" dirty="0"/>
              <a:t>마귀를 멸함</a:t>
            </a:r>
            <a:endParaRPr lang="en-US" altLang="ko-KR" dirty="0"/>
          </a:p>
          <a:p>
            <a:r>
              <a:rPr lang="en-US" altLang="ko-KR" dirty="0"/>
              <a:t>  2) </a:t>
            </a:r>
            <a:r>
              <a:rPr lang="ko-KR" altLang="en-US" dirty="0" err="1"/>
              <a:t>종노릇</a:t>
            </a:r>
            <a:r>
              <a:rPr lang="ko-KR" altLang="en-US" dirty="0"/>
              <a:t> 하는 모든 자를 놓아줌</a:t>
            </a:r>
            <a:endParaRPr lang="en-US" altLang="ko-KR" dirty="0"/>
          </a:p>
          <a:p>
            <a:r>
              <a:rPr lang="ko-KR" altLang="en-US" dirty="0"/>
              <a:t>그러므로 예수 믿음 안에 있는 자는 위의 </a:t>
            </a:r>
            <a:r>
              <a:rPr lang="en-US" altLang="ko-KR" dirty="0"/>
              <a:t>2</a:t>
            </a:r>
            <a:r>
              <a:rPr lang="ko-KR" altLang="en-US" dirty="0"/>
              <a:t>가지의 은혜가 있는 것이다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15</a:t>
            </a:fld>
            <a:endParaRPr lang="ko-KR" altLang="en-US"/>
          </a:p>
        </p:txBody>
      </p:sp>
    </p:spTree>
    <p:extLst>
      <p:ext uri="{BB962C8B-B14F-4D97-AF65-F5344CB8AC3E}">
        <p14:creationId xmlns:p14="http://schemas.microsoft.com/office/powerpoint/2010/main" val="4018925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거룩하게 함을 입은 자</a:t>
            </a:r>
            <a:endParaRPr lang="en-US" altLang="ko-KR" dirty="0" smtClean="0"/>
          </a:p>
          <a:p>
            <a:r>
              <a:rPr lang="en-US" altLang="ko-KR" dirty="0" smtClean="0"/>
              <a:t>[</a:t>
            </a:r>
            <a:r>
              <a:rPr lang="ko-KR" altLang="en-US" dirty="0" smtClean="0"/>
              <a:t>롬</a:t>
            </a:r>
            <a:r>
              <a:rPr lang="en-US" altLang="ko-KR" dirty="0" smtClean="0"/>
              <a:t>8:15]</a:t>
            </a:r>
            <a:r>
              <a:rPr lang="ko-KR" altLang="en-US" dirty="0" smtClean="0"/>
              <a:t>너희는 다시 무서워하는 종의 영을 받지 아니하였고 양자의 영을 받았으므로 </a:t>
            </a:r>
            <a:r>
              <a:rPr lang="ko-KR" altLang="en-US" dirty="0" err="1" smtClean="0"/>
              <a:t>아바</a:t>
            </a:r>
            <a:r>
              <a:rPr lang="ko-KR" altLang="en-US" dirty="0" smtClean="0"/>
              <a:t> 아버지라 부르짖느니라</a:t>
            </a:r>
          </a:p>
          <a:p>
            <a:r>
              <a:rPr lang="en-US" altLang="ko-KR" dirty="0" smtClean="0"/>
              <a:t>[</a:t>
            </a:r>
            <a:r>
              <a:rPr lang="ko-KR" altLang="en-US" dirty="0" smtClean="0"/>
              <a:t>롬</a:t>
            </a:r>
            <a:r>
              <a:rPr lang="en-US" altLang="ko-KR" dirty="0" smtClean="0"/>
              <a:t>8:23]</a:t>
            </a:r>
            <a:r>
              <a:rPr lang="ko-KR" altLang="en-US" dirty="0" smtClean="0"/>
              <a:t>이뿐 아니라 또한 우리 곧 성령의 처음 익은 열매를 받은 우리까지도 속으로 탄식하여 양자될 것 곧 우리 몸의 구속을 기다리느니라</a:t>
            </a:r>
          </a:p>
          <a:p>
            <a:r>
              <a:rPr lang="en-US" altLang="ko-KR" dirty="0" smtClean="0"/>
              <a:t>[</a:t>
            </a:r>
            <a:r>
              <a:rPr lang="ko-KR" altLang="en-US" dirty="0" smtClean="0"/>
              <a:t>롬</a:t>
            </a:r>
            <a:r>
              <a:rPr lang="en-US" altLang="ko-KR" dirty="0" smtClean="0"/>
              <a:t>9:4]</a:t>
            </a:r>
            <a:r>
              <a:rPr lang="ko-KR" altLang="en-US" dirty="0" smtClean="0"/>
              <a:t>저희는 이스라엘 사람이라 저희에게는 양자 됨과 영광과 언약들과 율법을 세우신 것과 예배와 약속들이 있고</a:t>
            </a:r>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16</a:t>
            </a:fld>
            <a:endParaRPr lang="ko-KR" altLang="en-US"/>
          </a:p>
        </p:txBody>
      </p:sp>
    </p:spTree>
    <p:extLst>
      <p:ext uri="{BB962C8B-B14F-4D97-AF65-F5344CB8AC3E}">
        <p14:creationId xmlns:p14="http://schemas.microsoft.com/office/powerpoint/2010/main" val="121373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14383">
              <a:defRPr/>
            </a:pPr>
            <a:r>
              <a:rPr lang="en-US" altLang="ko-KR" dirty="0">
                <a:solidFill>
                  <a:srgbClr val="800000"/>
                </a:solidFill>
                <a:latin typeface="Tahoma"/>
              </a:rPr>
              <a:t>(3:14) </a:t>
            </a:r>
            <a:r>
              <a:rPr lang="en-US" altLang="ko-KR" dirty="0">
                <a:solidFill>
                  <a:srgbClr val="000000"/>
                </a:solidFill>
                <a:latin typeface="Tahoma"/>
              </a:rPr>
              <a:t>I press toward the mark for the prize of the high calling of God in Christ Jesus. </a:t>
            </a:r>
          </a:p>
          <a:p>
            <a:r>
              <a:rPr lang="en-US" altLang="ko-KR" dirty="0">
                <a:solidFill>
                  <a:srgbClr val="000000"/>
                </a:solidFill>
                <a:latin typeface="Tahoma"/>
              </a:rPr>
              <a:t>[</a:t>
            </a:r>
            <a:r>
              <a:rPr lang="ko-KR" altLang="en-US" dirty="0" err="1">
                <a:solidFill>
                  <a:srgbClr val="000000"/>
                </a:solidFill>
                <a:latin typeface="Tahoma"/>
              </a:rPr>
              <a:t>눅</a:t>
            </a:r>
            <a:r>
              <a:rPr lang="en-US" altLang="ko-KR" dirty="0">
                <a:solidFill>
                  <a:srgbClr val="000000"/>
                </a:solidFill>
                <a:latin typeface="Tahoma"/>
              </a:rPr>
              <a:t>6:13]</a:t>
            </a:r>
            <a:r>
              <a:rPr lang="ko-KR" altLang="en-US" dirty="0">
                <a:solidFill>
                  <a:srgbClr val="000000"/>
                </a:solidFill>
                <a:latin typeface="Tahoma"/>
              </a:rPr>
              <a:t>밝으매 그 제자들을 부르사 그 중에서 열 둘을 택하여 </a:t>
            </a:r>
            <a:r>
              <a:rPr lang="ko-KR" altLang="en-US" b="1" dirty="0">
                <a:solidFill>
                  <a:srgbClr val="FF0000"/>
                </a:solidFill>
                <a:latin typeface="Tahoma"/>
              </a:rPr>
              <a:t>사도</a:t>
            </a:r>
            <a:r>
              <a:rPr lang="ko-KR" altLang="en-US" dirty="0">
                <a:solidFill>
                  <a:srgbClr val="000000"/>
                </a:solidFill>
                <a:latin typeface="Tahoma"/>
              </a:rPr>
              <a:t>라 칭하셨으니  </a:t>
            </a:r>
            <a:r>
              <a:rPr lang="el-GR" altLang="ko-KR" b="1" dirty="0"/>
              <a:t>ἀποστέλλω</a:t>
            </a:r>
            <a:r>
              <a:rPr lang="el-GR" altLang="ko-KR" dirty="0"/>
              <a:t> </a:t>
            </a:r>
            <a:r>
              <a:rPr lang="en-US" altLang="ko-KR" b="1" dirty="0" err="1"/>
              <a:t>apostello</a:t>
            </a:r>
            <a:r>
              <a:rPr lang="en-US" altLang="ko-KR" dirty="0"/>
              <a:t> (</a:t>
            </a:r>
            <a:r>
              <a:rPr lang="en-US" altLang="ko-KR" dirty="0" err="1"/>
              <a:t>ap</a:t>
            </a:r>
            <a:r>
              <a:rPr lang="en-US" altLang="ko-KR" dirty="0"/>
              <a:t>-</a:t>
            </a:r>
            <a:r>
              <a:rPr lang="en-US" altLang="ko-KR" dirty="0" err="1"/>
              <a:t>os</a:t>
            </a:r>
            <a:r>
              <a:rPr lang="en-US" altLang="ko-KR" dirty="0"/>
              <a:t>-</a:t>
            </a:r>
            <a:r>
              <a:rPr lang="en-US" altLang="ko-KR" dirty="0" err="1"/>
              <a:t>tel</a:t>
            </a:r>
            <a:r>
              <a:rPr lang="en-US" altLang="ko-KR" dirty="0"/>
              <a:t>'-lo) v.</a:t>
            </a:r>
          </a:p>
          <a:p>
            <a:r>
              <a:rPr lang="en-US" altLang="ko-KR" b="1" dirty="0"/>
              <a:t>1. set apart</a:t>
            </a:r>
          </a:p>
          <a:p>
            <a:r>
              <a:rPr lang="en-US" altLang="ko-KR" b="1" dirty="0"/>
              <a:t>2. </a:t>
            </a:r>
            <a:r>
              <a:rPr lang="en-US" altLang="ko-KR" b="1" i="1" dirty="0"/>
              <a:t>(by implication)</a:t>
            </a:r>
            <a:r>
              <a:rPr lang="en-US" altLang="ko-KR" b="1" dirty="0"/>
              <a:t> to send out </a:t>
            </a:r>
            <a:endParaRPr lang="en-US" altLang="ko-KR" dirty="0">
              <a:solidFill>
                <a:srgbClr val="000000"/>
              </a:solidFill>
              <a:latin typeface="Tahoma"/>
            </a:endParaRPr>
          </a:p>
          <a:p>
            <a:pPr defTabSz="914383">
              <a:defRPr/>
            </a:pPr>
            <a:r>
              <a:rPr lang="en-US" altLang="ko-KR" dirty="0">
                <a:solidFill>
                  <a:srgbClr val="000000"/>
                </a:solidFill>
                <a:latin typeface="Tahoma"/>
              </a:rPr>
              <a:t>,</a:t>
            </a:r>
          </a:p>
          <a:p>
            <a:pPr defTabSz="914383">
              <a:defRPr/>
            </a:pPr>
            <a:r>
              <a:rPr lang="en-US" altLang="ko-KR" dirty="0">
                <a:solidFill>
                  <a:srgbClr val="000000"/>
                </a:solidFill>
                <a:latin typeface="Tahoma"/>
              </a:rPr>
              <a:t>3:14 </a:t>
            </a:r>
            <a:r>
              <a:rPr lang="ko-KR" altLang="en-US" dirty="0">
                <a:solidFill>
                  <a:srgbClr val="000000"/>
                </a:solidFill>
                <a:latin typeface="Tahoma"/>
              </a:rPr>
              <a:t>이에 열둘을 세우셨으니 이는 자기와 함께 있게 하시고 또 보내사 전도도 하며</a:t>
            </a:r>
          </a:p>
          <a:p>
            <a:pPr defTabSz="914383">
              <a:defRPr/>
            </a:pPr>
            <a:r>
              <a:rPr lang="en-US" altLang="ko-KR" dirty="0">
                <a:solidFill>
                  <a:srgbClr val="000000"/>
                </a:solidFill>
                <a:latin typeface="Tahoma"/>
              </a:rPr>
              <a:t>3:15 </a:t>
            </a:r>
            <a:r>
              <a:rPr lang="ko-KR" altLang="en-US" dirty="0">
                <a:solidFill>
                  <a:srgbClr val="000000"/>
                </a:solidFill>
                <a:latin typeface="Tahoma"/>
              </a:rPr>
              <a:t>귀신을 내쫓는 권능도 가지게 하려 </a:t>
            </a:r>
            <a:r>
              <a:rPr lang="ko-KR" altLang="en-US" dirty="0" err="1">
                <a:solidFill>
                  <a:srgbClr val="000000"/>
                </a:solidFill>
                <a:latin typeface="Tahoma"/>
              </a:rPr>
              <a:t>하심이러라</a:t>
            </a:r>
            <a:endParaRPr lang="en-US" altLang="ko-KR" dirty="0">
              <a:solidFill>
                <a:srgbClr val="000000"/>
              </a:solidFill>
              <a:latin typeface="Tahoma"/>
            </a:endParaRPr>
          </a:p>
          <a:p>
            <a:endParaRPr lang="en-US" altLang="ko-KR" b="1" dirty="0"/>
          </a:p>
          <a:p>
            <a:r>
              <a:rPr lang="en-US" altLang="ko-KR" b="1" dirty="0"/>
              <a:t>[</a:t>
            </a:r>
            <a:r>
              <a:rPr lang="ko-KR" altLang="en-US" b="1" dirty="0"/>
              <a:t>고전</a:t>
            </a:r>
            <a:r>
              <a:rPr lang="en-US" altLang="ko-KR" b="1" dirty="0"/>
              <a:t>3:9] </a:t>
            </a:r>
            <a:r>
              <a:rPr lang="ko-KR" altLang="en-US" dirty="0"/>
              <a:t>우리는 하나님의 </a:t>
            </a:r>
            <a:r>
              <a:rPr lang="ko-KR" altLang="en-US" dirty="0" err="1"/>
              <a:t>동역자들이요</a:t>
            </a:r>
            <a:r>
              <a:rPr lang="ko-KR" altLang="en-US" dirty="0"/>
              <a:t> 너희는 하나님의 밭이요 </a:t>
            </a:r>
            <a:r>
              <a:rPr lang="ko-KR" altLang="en-US" b="1" dirty="0"/>
              <a:t>하나님의 집</a:t>
            </a:r>
            <a:r>
              <a:rPr lang="ko-KR" altLang="en-US" dirty="0"/>
              <a:t>이니라</a:t>
            </a:r>
          </a:p>
          <a:p>
            <a:r>
              <a:rPr lang="en-US" altLang="ko-KR" b="1" dirty="0"/>
              <a:t>[</a:t>
            </a:r>
            <a:r>
              <a:rPr lang="ko-KR" altLang="en-US" b="1" dirty="0" err="1"/>
              <a:t>딤전</a:t>
            </a:r>
            <a:r>
              <a:rPr lang="en-US" altLang="ko-KR" b="1" dirty="0"/>
              <a:t>3:15]</a:t>
            </a:r>
            <a:r>
              <a:rPr lang="ko-KR" altLang="en-US" dirty="0"/>
              <a:t>만일 내가 지체하면 너로 하여금 </a:t>
            </a:r>
            <a:r>
              <a:rPr lang="ko-KR" altLang="en-US" b="1" dirty="0"/>
              <a:t>하나님의 집</a:t>
            </a:r>
            <a:r>
              <a:rPr lang="ko-KR" altLang="en-US" dirty="0"/>
              <a:t>에서 어떻게 행하여야 할지를 알게 하려 함이니 이 집은 살아 계신 하나님의 교회요 진리의 기둥과 터니라 </a:t>
            </a:r>
            <a:endParaRPr lang="en-US" altLang="ko-KR" dirty="0"/>
          </a:p>
          <a:p>
            <a:r>
              <a:rPr lang="en-US" altLang="ko-KR" dirty="0"/>
              <a:t>[</a:t>
            </a:r>
            <a:r>
              <a:rPr lang="ko-KR" altLang="en-US" dirty="0"/>
              <a:t>대상</a:t>
            </a:r>
            <a:r>
              <a:rPr lang="en-US" altLang="ko-KR" dirty="0"/>
              <a:t>6:48]</a:t>
            </a:r>
            <a:r>
              <a:rPr lang="ko-KR" altLang="en-US" dirty="0"/>
              <a:t>그들의 형제 </a:t>
            </a:r>
            <a:r>
              <a:rPr lang="ko-KR" altLang="en-US" dirty="0" err="1"/>
              <a:t>레위</a:t>
            </a:r>
            <a:r>
              <a:rPr lang="ko-KR" altLang="en-US" dirty="0"/>
              <a:t> 사람들은 </a:t>
            </a:r>
            <a:r>
              <a:rPr lang="ko-KR" altLang="en-US" b="1" dirty="0"/>
              <a:t>하나님의 집</a:t>
            </a:r>
            <a:r>
              <a:rPr lang="ko-KR" altLang="en-US" dirty="0"/>
              <a:t> 장막의 모든 일을 맡았더라</a:t>
            </a:r>
          </a:p>
          <a:p>
            <a:pPr defTabSz="914383">
              <a:defRPr/>
            </a:pPr>
            <a:r>
              <a:rPr lang="en-US" altLang="ko-KR" b="1" dirty="0"/>
              <a:t>[</a:t>
            </a:r>
            <a:r>
              <a:rPr lang="ko-KR" altLang="en-US" b="1" dirty="0"/>
              <a:t>고전</a:t>
            </a:r>
            <a:r>
              <a:rPr lang="en-US" altLang="ko-KR" b="1" dirty="0"/>
              <a:t>6:19]</a:t>
            </a:r>
            <a:r>
              <a:rPr lang="ko-KR" altLang="en-US" dirty="0"/>
              <a:t>너희 몸은 너희가 하나님께로부터 받은 바 너희 가운데 계신 </a:t>
            </a:r>
            <a:r>
              <a:rPr lang="ko-KR" altLang="en-US" b="1" dirty="0"/>
              <a:t>성령의 전</a:t>
            </a:r>
            <a:r>
              <a:rPr lang="ko-KR" altLang="en-US" dirty="0"/>
              <a:t>인 줄을 알지 못하느냐 너희는 너희 자신의 것이 아니라</a:t>
            </a:r>
            <a:endParaRPr lang="ko-KR" altLang="en-US" dirty="0">
              <a:solidFill>
                <a:srgbClr val="000000"/>
              </a:solidFill>
              <a:latin typeface="Tahoma"/>
            </a:endParaRPr>
          </a:p>
          <a:p>
            <a:pPr defTabSz="914383">
              <a:defRPr/>
            </a:pPr>
            <a:endParaRPr lang="en-US" altLang="ko-KR" dirty="0">
              <a:solidFill>
                <a:srgbClr val="000000"/>
              </a:solidFill>
              <a:latin typeface="Tahoma"/>
            </a:endParaRPr>
          </a:p>
          <a:p>
            <a:pPr defTabSz="914383">
              <a:defRPr/>
            </a:pPr>
            <a:r>
              <a:rPr lang="en-US" altLang="ko-KR" dirty="0">
                <a:solidFill>
                  <a:srgbClr val="000000"/>
                </a:solidFill>
                <a:latin typeface="Tahoma"/>
              </a:rPr>
              <a:t>[</a:t>
            </a:r>
            <a:r>
              <a:rPr lang="ko-KR" altLang="en-US" dirty="0" err="1">
                <a:solidFill>
                  <a:srgbClr val="000000"/>
                </a:solidFill>
                <a:latin typeface="Tahoma"/>
              </a:rPr>
              <a:t>딤전</a:t>
            </a:r>
            <a:r>
              <a:rPr lang="en-US" altLang="ko-KR" dirty="0">
                <a:solidFill>
                  <a:srgbClr val="000000"/>
                </a:solidFill>
                <a:latin typeface="Tahoma"/>
              </a:rPr>
              <a:t>2:5]</a:t>
            </a:r>
            <a:r>
              <a:rPr lang="ko-KR" altLang="en-US" dirty="0">
                <a:solidFill>
                  <a:srgbClr val="000000"/>
                </a:solidFill>
                <a:latin typeface="Tahoma"/>
              </a:rPr>
              <a:t>하나님은  한 분이시오 또 하나님과 사람 사이에 </a:t>
            </a:r>
            <a:r>
              <a:rPr lang="ko-KR" altLang="en-US" dirty="0" err="1">
                <a:solidFill>
                  <a:srgbClr val="000000"/>
                </a:solidFill>
                <a:latin typeface="Tahoma"/>
              </a:rPr>
              <a:t>중보자도</a:t>
            </a:r>
            <a:r>
              <a:rPr lang="ko-KR" altLang="en-US" dirty="0">
                <a:solidFill>
                  <a:srgbClr val="000000"/>
                </a:solidFill>
                <a:latin typeface="Tahoma"/>
              </a:rPr>
              <a:t> 한 분이시니 곧 사람이신 그리스도 예수라 </a:t>
            </a:r>
          </a:p>
          <a:p>
            <a:pPr defTabSz="914383">
              <a:defRPr/>
            </a:pPr>
            <a:r>
              <a:rPr lang="en-US" altLang="ko-KR" dirty="0">
                <a:solidFill>
                  <a:srgbClr val="000000"/>
                </a:solidFill>
                <a:latin typeface="Tahoma"/>
              </a:rPr>
              <a:t>[</a:t>
            </a:r>
            <a:r>
              <a:rPr lang="ko-KR" altLang="en-US" dirty="0">
                <a:solidFill>
                  <a:srgbClr val="000000"/>
                </a:solidFill>
                <a:latin typeface="Tahoma"/>
              </a:rPr>
              <a:t>히</a:t>
            </a:r>
            <a:r>
              <a:rPr lang="en-US" altLang="ko-KR" dirty="0">
                <a:solidFill>
                  <a:srgbClr val="000000"/>
                </a:solidFill>
                <a:latin typeface="Tahoma"/>
              </a:rPr>
              <a:t>8:6]</a:t>
            </a:r>
            <a:r>
              <a:rPr lang="ko-KR" altLang="en-US" dirty="0">
                <a:solidFill>
                  <a:srgbClr val="000000"/>
                </a:solidFill>
                <a:latin typeface="Tahoma"/>
              </a:rPr>
              <a:t>그러나 이제 그는 더 아름다운 직분을 얻으셨으니 그는 더 좋은 약속으로 세우신 더 좋은 언약의 중보자시라</a:t>
            </a:r>
          </a:p>
          <a:p>
            <a:pPr defTabSz="914383">
              <a:defRPr/>
            </a:pPr>
            <a:r>
              <a:rPr lang="en-US" altLang="ko-KR" dirty="0">
                <a:solidFill>
                  <a:srgbClr val="000000"/>
                </a:solidFill>
                <a:latin typeface="Tahoma"/>
              </a:rPr>
              <a:t>[</a:t>
            </a:r>
            <a:r>
              <a:rPr lang="ko-KR" altLang="en-US" dirty="0">
                <a:solidFill>
                  <a:srgbClr val="000000"/>
                </a:solidFill>
                <a:latin typeface="Tahoma"/>
              </a:rPr>
              <a:t>히</a:t>
            </a:r>
            <a:r>
              <a:rPr lang="en-US" altLang="ko-KR" dirty="0">
                <a:solidFill>
                  <a:srgbClr val="000000"/>
                </a:solidFill>
                <a:latin typeface="Tahoma"/>
              </a:rPr>
              <a:t>9:15]</a:t>
            </a:r>
            <a:r>
              <a:rPr lang="ko-KR" altLang="en-US" dirty="0">
                <a:solidFill>
                  <a:srgbClr val="000000"/>
                </a:solidFill>
                <a:latin typeface="Tahoma"/>
              </a:rPr>
              <a:t>이로 말미암아 그는 새 언약의 중보자시니 이는 첫 언약 때에 범한 죄에서 속량하려고 죽으사 부르심을 입은 자로 하여금 영원한 기업의 약속을 얻게 하려 하심이라</a:t>
            </a:r>
          </a:p>
          <a:p>
            <a:pPr defTabSz="914383">
              <a:defRPr/>
            </a:pPr>
            <a:r>
              <a:rPr lang="en-US" altLang="ko-KR" dirty="0">
                <a:solidFill>
                  <a:srgbClr val="000000"/>
                </a:solidFill>
                <a:latin typeface="Tahoma"/>
              </a:rPr>
              <a:t>[</a:t>
            </a:r>
            <a:r>
              <a:rPr lang="ko-KR" altLang="en-US" dirty="0">
                <a:solidFill>
                  <a:srgbClr val="000000"/>
                </a:solidFill>
                <a:latin typeface="Tahoma"/>
              </a:rPr>
              <a:t>히</a:t>
            </a:r>
            <a:r>
              <a:rPr lang="en-US" altLang="ko-KR" dirty="0">
                <a:solidFill>
                  <a:srgbClr val="000000"/>
                </a:solidFill>
                <a:latin typeface="Tahoma"/>
              </a:rPr>
              <a:t>12:24]</a:t>
            </a:r>
            <a:r>
              <a:rPr lang="ko-KR" altLang="en-US" dirty="0">
                <a:solidFill>
                  <a:srgbClr val="000000"/>
                </a:solidFill>
                <a:latin typeface="Tahoma"/>
              </a:rPr>
              <a:t>새 언약의 </a:t>
            </a:r>
            <a:r>
              <a:rPr lang="ko-KR" altLang="en-US" dirty="0" err="1">
                <a:solidFill>
                  <a:srgbClr val="000000"/>
                </a:solidFill>
                <a:latin typeface="Tahoma"/>
              </a:rPr>
              <a:t>중보자이신</a:t>
            </a:r>
            <a:r>
              <a:rPr lang="ko-KR" altLang="en-US" dirty="0">
                <a:solidFill>
                  <a:srgbClr val="000000"/>
                </a:solidFill>
                <a:latin typeface="Tahoma"/>
              </a:rPr>
              <a:t> 예수와 및 </a:t>
            </a:r>
            <a:r>
              <a:rPr lang="ko-KR" altLang="en-US" dirty="0" err="1">
                <a:solidFill>
                  <a:srgbClr val="000000"/>
                </a:solidFill>
                <a:latin typeface="Tahoma"/>
              </a:rPr>
              <a:t>아벨의</a:t>
            </a:r>
            <a:r>
              <a:rPr lang="ko-KR" altLang="en-US" dirty="0">
                <a:solidFill>
                  <a:srgbClr val="000000"/>
                </a:solidFill>
                <a:latin typeface="Tahoma"/>
              </a:rPr>
              <a:t> 피보다 더 나은 것을 말하는 뿌린 피니라</a:t>
            </a:r>
            <a:endParaRPr lang="en-US" altLang="ko-KR" dirty="0">
              <a:solidFill>
                <a:srgbClr val="000000"/>
              </a:solidFill>
              <a:latin typeface="Tahoma"/>
            </a:endParaRPr>
          </a:p>
          <a:p>
            <a:endParaRPr lang="en-US" altLang="ko-KR" dirty="0" smtClean="0"/>
          </a:p>
          <a:p>
            <a:r>
              <a:rPr lang="en-US" altLang="ko-KR" dirty="0" smtClean="0"/>
              <a:t>[</a:t>
            </a:r>
            <a:r>
              <a:rPr lang="ko-KR" altLang="en-US" dirty="0" smtClean="0"/>
              <a:t>행</a:t>
            </a:r>
            <a:r>
              <a:rPr lang="en-US" altLang="ko-KR" dirty="0" smtClean="0"/>
              <a:t>24:15]</a:t>
            </a:r>
            <a:r>
              <a:rPr lang="ko-KR" altLang="en-US" dirty="0" smtClean="0"/>
              <a:t>그들의 기다리는 바 하나님께 향한 소망을 나도 가졌으니 곧 의인과 악인의 부활이 있으리라 </a:t>
            </a:r>
            <a:r>
              <a:rPr lang="ko-KR" altLang="en-US" dirty="0" err="1" smtClean="0"/>
              <a:t>함이니이다</a:t>
            </a:r>
            <a:endParaRPr lang="en-US" altLang="ko-KR" dirty="0" smtClean="0"/>
          </a:p>
          <a:p>
            <a:r>
              <a:rPr lang="en-US" altLang="ko-KR" b="1" dirty="0"/>
              <a:t>[</a:t>
            </a:r>
            <a:r>
              <a:rPr lang="ko-KR" altLang="en-US" b="1" dirty="0"/>
              <a:t>롬</a:t>
            </a:r>
            <a:r>
              <a:rPr lang="en-US" altLang="ko-KR" b="1" dirty="0"/>
              <a:t>15:12]</a:t>
            </a:r>
            <a:r>
              <a:rPr lang="ko-KR" altLang="en-US" dirty="0"/>
              <a:t>또 </a:t>
            </a:r>
            <a:r>
              <a:rPr lang="ko-KR" altLang="en-US" dirty="0" err="1"/>
              <a:t>이사야가</a:t>
            </a:r>
            <a:r>
              <a:rPr lang="ko-KR" altLang="en-US" dirty="0"/>
              <a:t> 이르되 </a:t>
            </a:r>
            <a:r>
              <a:rPr lang="ko-KR" altLang="en-US" dirty="0" err="1"/>
              <a:t>이새의</a:t>
            </a:r>
            <a:r>
              <a:rPr lang="ko-KR" altLang="en-US" dirty="0"/>
              <a:t> 뿌리 곧 </a:t>
            </a:r>
            <a:r>
              <a:rPr lang="ko-KR" altLang="en-US" dirty="0" err="1"/>
              <a:t>열방을</a:t>
            </a:r>
            <a:r>
              <a:rPr lang="ko-KR" altLang="en-US" dirty="0"/>
              <a:t> 다스리기 위하여 일어나시는 이가 있으리니 </a:t>
            </a:r>
            <a:r>
              <a:rPr lang="ko-KR" altLang="en-US" dirty="0" err="1"/>
              <a:t>열방이</a:t>
            </a:r>
            <a:r>
              <a:rPr lang="ko-KR" altLang="en-US" dirty="0"/>
              <a:t> 그에게 </a:t>
            </a:r>
            <a:r>
              <a:rPr lang="ko-KR" altLang="en-US" b="1" dirty="0"/>
              <a:t>소망</a:t>
            </a:r>
            <a:r>
              <a:rPr lang="ko-KR" altLang="en-US" dirty="0"/>
              <a:t>을 두리라 하였느니라</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17</a:t>
            </a:fld>
            <a:endParaRPr lang="ko-KR" altLang="en-US"/>
          </a:p>
        </p:txBody>
      </p:sp>
    </p:spTree>
    <p:extLst>
      <p:ext uri="{BB962C8B-B14F-4D97-AF65-F5344CB8AC3E}">
        <p14:creationId xmlns:p14="http://schemas.microsoft.com/office/powerpoint/2010/main" val="291690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smtClean="0"/>
              <a:t>신</a:t>
            </a:r>
            <a:r>
              <a:rPr lang="en-US" altLang="ko-KR" dirty="0" smtClean="0"/>
              <a:t>9:23]</a:t>
            </a:r>
            <a:r>
              <a:rPr lang="ko-KR" altLang="en-US" dirty="0" smtClean="0"/>
              <a:t>여호와께서 너희를 </a:t>
            </a:r>
            <a:r>
              <a:rPr lang="ko-KR" altLang="en-US" dirty="0" err="1" smtClean="0"/>
              <a:t>가데스</a:t>
            </a:r>
            <a:r>
              <a:rPr lang="ko-KR" altLang="en-US" dirty="0" smtClean="0"/>
              <a:t> </a:t>
            </a:r>
            <a:r>
              <a:rPr lang="ko-KR" altLang="en-US" dirty="0" err="1" smtClean="0"/>
              <a:t>바네아에서</a:t>
            </a:r>
            <a:r>
              <a:rPr lang="ko-KR" altLang="en-US" dirty="0" smtClean="0"/>
              <a:t> 떠나게 하실 때에 이르시기를 너희는 올라가서 내가 너희에게 준 땅을 차지하라 하시되 너희가 너희의 하나님 여호와의 명령을 거역하여 믿지 아니하고 그 말씀을 듣지 아니하였나니</a:t>
            </a:r>
            <a:endParaRPr lang="en-US" altLang="ko-KR" dirty="0" smtClean="0"/>
          </a:p>
          <a:p>
            <a:r>
              <a:rPr lang="en-US" altLang="ko-KR" dirty="0" smtClean="0"/>
              <a:t>[</a:t>
            </a:r>
            <a:r>
              <a:rPr lang="ko-KR" altLang="en-US" dirty="0" smtClean="0"/>
              <a:t>삼상</a:t>
            </a:r>
            <a:r>
              <a:rPr lang="en-US" altLang="ko-KR" dirty="0" smtClean="0"/>
              <a:t>15:23]</a:t>
            </a:r>
            <a:r>
              <a:rPr lang="ko-KR" altLang="en-US" dirty="0" smtClean="0"/>
              <a:t>이는 거역하는 것은 점치는 죄와 같고 완고한 것은 사신 우상에게 절하는 죄와 같음이라 왕이 여호와의 말씀을 버렸으므로 여호와께서도 왕을 버려 왕이 되지 못하게 </a:t>
            </a:r>
            <a:r>
              <a:rPr lang="ko-KR" altLang="en-US" dirty="0" err="1" smtClean="0"/>
              <a:t>하셨나이다</a:t>
            </a:r>
            <a:r>
              <a:rPr lang="ko-KR" altLang="en-US" dirty="0" smtClean="0"/>
              <a:t> 하니</a:t>
            </a:r>
            <a:endParaRPr lang="en-US" altLang="ko-KR" dirty="0" smtClean="0"/>
          </a:p>
          <a:p>
            <a:endParaRPr lang="en-US" altLang="ko-KR" dirty="0" smtClean="0"/>
          </a:p>
          <a:p>
            <a:r>
              <a:rPr lang="ko-KR" altLang="en-US" dirty="0" smtClean="0"/>
              <a:t>미혹</a:t>
            </a:r>
            <a:endParaRPr lang="en-US" altLang="ko-KR" dirty="0" smtClean="0"/>
          </a:p>
          <a:p>
            <a:pPr defTabSz="914383">
              <a:defRPr/>
            </a:pPr>
            <a:r>
              <a:rPr lang="en-US" altLang="ko-KR" b="1" dirty="0"/>
              <a:t>[</a:t>
            </a:r>
            <a:r>
              <a:rPr lang="ko-KR" altLang="en-US" b="1" dirty="0"/>
              <a:t>신</a:t>
            </a:r>
            <a:r>
              <a:rPr lang="en-US" altLang="ko-KR" b="1" dirty="0"/>
              <a:t>4:19]</a:t>
            </a:r>
            <a:r>
              <a:rPr lang="ko-KR" altLang="en-US" dirty="0"/>
              <a:t>또 그리하여 네가 하늘을 향하여 눈을 들어 해와 달과 별들 하늘 위의 모든 천체 곧 너희의 하나님 여호와께서 천하 만민을 위하여 배정하신 것을 보고 </a:t>
            </a:r>
            <a:r>
              <a:rPr lang="ko-KR" altLang="en-US" b="1" dirty="0"/>
              <a:t>미혹</a:t>
            </a:r>
            <a:r>
              <a:rPr lang="ko-KR" altLang="en-US" dirty="0"/>
              <a:t>하여 그것에 경배하며 섬기지 말라 </a:t>
            </a:r>
            <a:endParaRPr lang="en-US" altLang="ko-KR" dirty="0"/>
          </a:p>
          <a:p>
            <a:endParaRPr lang="en-US" altLang="ko-KR" b="1" dirty="0"/>
          </a:p>
          <a:p>
            <a:r>
              <a:rPr lang="en-US" altLang="ko-KR" b="1" dirty="0"/>
              <a:t>[</a:t>
            </a:r>
            <a:r>
              <a:rPr lang="ko-KR" altLang="en-US" b="1" dirty="0" err="1"/>
              <a:t>렘</a:t>
            </a:r>
            <a:r>
              <a:rPr lang="en-US" altLang="ko-KR" b="1" dirty="0"/>
              <a:t>23:32]</a:t>
            </a:r>
            <a:r>
              <a:rPr lang="ko-KR" altLang="en-US" dirty="0"/>
              <a:t>여호와의 말씀이니라 보라 거짓 꿈을 예언하여 이르며 거짓과 헛된 자만으로 내 백성을 </a:t>
            </a:r>
            <a:r>
              <a:rPr lang="ko-KR" altLang="en-US" b="1" dirty="0"/>
              <a:t>미혹</a:t>
            </a:r>
            <a:r>
              <a:rPr lang="ko-KR" altLang="en-US" dirty="0"/>
              <a:t>하게 하는 자를 내가 치리라 내가 그들을 보내지 아니하였으며 명령하지 아니하였나니 그들은 이 백성에게 아무 유익이 </a:t>
            </a:r>
            <a:r>
              <a:rPr lang="ko-KR" altLang="en-US" dirty="0" err="1"/>
              <a:t>없느니라</a:t>
            </a:r>
            <a:r>
              <a:rPr lang="ko-KR" altLang="en-US" dirty="0"/>
              <a:t> 여호와의 말씀이니라 </a:t>
            </a:r>
          </a:p>
          <a:p>
            <a:endParaRPr lang="en-US" altLang="ko-KR" b="1" dirty="0"/>
          </a:p>
          <a:p>
            <a:r>
              <a:rPr lang="en-US" altLang="ko-KR" b="1" dirty="0"/>
              <a:t>[</a:t>
            </a:r>
            <a:r>
              <a:rPr lang="ko-KR" altLang="en-US" b="1" dirty="0"/>
              <a:t>마</a:t>
            </a:r>
            <a:r>
              <a:rPr lang="en-US" altLang="ko-KR" b="1" dirty="0"/>
              <a:t>24:5]</a:t>
            </a:r>
            <a:r>
              <a:rPr lang="ko-KR" altLang="en-US" dirty="0"/>
              <a:t>많은 사람이 내 이름으로 와서 이르되 나는 그리스도라 하여 많은 사람을 </a:t>
            </a:r>
            <a:r>
              <a:rPr lang="ko-KR" altLang="en-US" b="1" dirty="0"/>
              <a:t>미혹</a:t>
            </a:r>
            <a:r>
              <a:rPr lang="ko-KR" altLang="en-US" dirty="0"/>
              <a:t>하리라</a:t>
            </a:r>
            <a:endParaRPr lang="en-US" altLang="ko-KR" dirty="0"/>
          </a:p>
          <a:p>
            <a:endParaRPr lang="en-US" altLang="ko-KR" b="1" dirty="0"/>
          </a:p>
          <a:p>
            <a:r>
              <a:rPr lang="en-US" altLang="ko-KR" b="1" dirty="0"/>
              <a:t>[</a:t>
            </a:r>
            <a:r>
              <a:rPr lang="ko-KR" altLang="en-US" b="1" dirty="0" err="1"/>
              <a:t>딤전</a:t>
            </a:r>
            <a:r>
              <a:rPr lang="en-US" altLang="ko-KR" b="1" dirty="0"/>
              <a:t>6:10]</a:t>
            </a:r>
            <a:r>
              <a:rPr lang="ko-KR" altLang="en-US" dirty="0"/>
              <a:t>돈을 사랑함이 일만 악의 뿌리가 되나니 이것을 탐내는 자들은 </a:t>
            </a:r>
            <a:r>
              <a:rPr lang="ko-KR" altLang="en-US" b="1" dirty="0"/>
              <a:t>미혹</a:t>
            </a:r>
            <a:r>
              <a:rPr lang="ko-KR" altLang="en-US" dirty="0"/>
              <a:t>을 받아 믿음에서 떠나 많은 근심으로써 자기를 찔렀도다</a:t>
            </a:r>
            <a:endParaRPr lang="en-US" altLang="ko-KR" dirty="0"/>
          </a:p>
          <a:p>
            <a:endParaRPr lang="en-US" altLang="ko-KR" dirty="0" smtClean="0"/>
          </a:p>
          <a:p>
            <a:r>
              <a:rPr lang="en-US" altLang="ko-KR" b="1" dirty="0" smtClean="0"/>
              <a:t>[</a:t>
            </a:r>
            <a:r>
              <a:rPr lang="ko-KR" altLang="en-US" b="1" dirty="0" smtClean="0"/>
              <a:t>계</a:t>
            </a:r>
            <a:r>
              <a:rPr lang="en-US" altLang="ko-KR" b="1" dirty="0" smtClean="0"/>
              <a:t>19:20]</a:t>
            </a:r>
            <a:r>
              <a:rPr lang="ko-KR" altLang="en-US" dirty="0" smtClean="0"/>
              <a:t>짐승이 잡히고 그 앞에서 표적을 행하던 거짓 선지자도 함께 잡혔으니 이는 짐승의 표를 받고 그의 우상에게 경배하던 자들을 표적으로 미혹하던 자라 이 둘이 산 채로 유황불 붙는 못에 던져지고</a:t>
            </a:r>
            <a:endParaRPr lang="en-US" altLang="ko-KR" dirty="0" smtClean="0"/>
          </a:p>
          <a:p>
            <a:endParaRPr lang="en-US" altLang="ko-KR" dirty="0" smtClean="0"/>
          </a:p>
          <a:p>
            <a:r>
              <a:rPr lang="ko-KR" altLang="en-US" dirty="0" smtClean="0"/>
              <a:t>출</a:t>
            </a:r>
            <a:r>
              <a:rPr lang="en-US" altLang="ko-KR" dirty="0" smtClean="0"/>
              <a:t>7:7</a:t>
            </a:r>
            <a:r>
              <a:rPr lang="en-US" altLang="ko-KR" b="1" baseline="30000" dirty="0"/>
              <a:t>7</a:t>
            </a:r>
            <a:r>
              <a:rPr lang="ko-KR" altLang="en-US" dirty="0"/>
              <a:t>그가 그곳 이름을 </a:t>
            </a:r>
            <a:r>
              <a:rPr lang="ko-KR" altLang="en-US" dirty="0" err="1"/>
              <a:t>맛사라</a:t>
            </a:r>
            <a:r>
              <a:rPr lang="ko-KR" altLang="en-US" dirty="0"/>
              <a:t> 또는 </a:t>
            </a:r>
            <a:r>
              <a:rPr lang="ko-KR" altLang="en-US" dirty="0" err="1"/>
              <a:t>므리바라</a:t>
            </a:r>
            <a:r>
              <a:rPr lang="ko-KR" altLang="en-US" dirty="0"/>
              <a:t> 불렀으니 이는 이스라엘 자손이 다투었음이요 또는 그들이 여호와를 시험하여 이르기를 여호와께서 우리 중에 계신가 아닌가 하였음이더라</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18</a:t>
            </a:fld>
            <a:endParaRPr lang="ko-KR" altLang="en-US"/>
          </a:p>
        </p:txBody>
      </p:sp>
    </p:spTree>
    <p:extLst>
      <p:ext uri="{BB962C8B-B14F-4D97-AF65-F5344CB8AC3E}">
        <p14:creationId xmlns:p14="http://schemas.microsoft.com/office/powerpoint/2010/main" val="1691077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14383">
              <a:defRPr/>
            </a:pPr>
            <a:r>
              <a:rPr lang="ko-KR" altLang="en-US" b="1" dirty="0" smtClean="0">
                <a:solidFill>
                  <a:srgbClr val="FF0000"/>
                </a:solidFill>
              </a:rPr>
              <a:t>창</a:t>
            </a:r>
            <a:r>
              <a:rPr lang="en-US" altLang="ko-KR" b="1" dirty="0" smtClean="0">
                <a:solidFill>
                  <a:srgbClr val="FF0000"/>
                </a:solidFill>
              </a:rPr>
              <a:t>2:1,2</a:t>
            </a:r>
            <a:r>
              <a:rPr lang="en-US" altLang="ko-KR" dirty="0">
                <a:solidFill>
                  <a:srgbClr val="800000"/>
                </a:solidFill>
                <a:latin typeface="Tahoma"/>
              </a:rPr>
              <a:t> (2:1) </a:t>
            </a:r>
            <a:r>
              <a:rPr lang="ko-KR" altLang="en-US" dirty="0">
                <a:solidFill>
                  <a:srgbClr val="000000"/>
                </a:solidFill>
                <a:latin typeface="굴림"/>
                <a:ea typeface="굴림"/>
              </a:rPr>
              <a:t>천지와 만물이 다 이루니라</a:t>
            </a:r>
          </a:p>
          <a:p>
            <a:pPr rtl="0"/>
            <a:r>
              <a:rPr lang="ko-KR" altLang="en-US" b="1" dirty="0"/>
              <a:t>신명기 </a:t>
            </a:r>
            <a:r>
              <a:rPr lang="en-US" altLang="ko-KR" b="1" dirty="0"/>
              <a:t>5:15 </a:t>
            </a:r>
            <a:r>
              <a:rPr lang="en-US" altLang="ko-KR" dirty="0"/>
              <a:t>(5:15) </a:t>
            </a:r>
            <a:r>
              <a:rPr lang="ko-KR" altLang="en-US" dirty="0"/>
              <a:t>너는 기억하라 네가 </a:t>
            </a:r>
            <a:r>
              <a:rPr lang="ko-KR" altLang="en-US" dirty="0" err="1"/>
              <a:t>애굽</a:t>
            </a:r>
            <a:r>
              <a:rPr lang="ko-KR" altLang="en-US" dirty="0"/>
              <a:t> 땅에서 종이 되었더니 너의 하나님 여호와가 강한 손과 편 팔로 너를 거기서 인도하여 내었나니 그러므로 너의 하나님 여호와가 너를 명하여 안식일을 지키라 하느니라</a:t>
            </a:r>
          </a:p>
          <a:p>
            <a:endParaRPr lang="en-US" altLang="ko-KR" b="1" dirty="0"/>
          </a:p>
          <a:p>
            <a:endParaRPr lang="en-US" altLang="ko-KR" b="1" dirty="0"/>
          </a:p>
          <a:p>
            <a:r>
              <a:rPr lang="en-US" altLang="ko-KR" b="1" dirty="0"/>
              <a:t>[</a:t>
            </a:r>
            <a:r>
              <a:rPr lang="ko-KR" altLang="en-US" b="1" dirty="0"/>
              <a:t>마</a:t>
            </a:r>
            <a:r>
              <a:rPr lang="en-US" altLang="ko-KR" b="1" dirty="0"/>
              <a:t>11:28]</a:t>
            </a:r>
            <a:r>
              <a:rPr lang="ko-KR" altLang="en-US" b="1" dirty="0"/>
              <a:t>수고하고 무거운 </a:t>
            </a:r>
            <a:r>
              <a:rPr lang="ko-KR" altLang="en-US" b="1" dirty="0" err="1"/>
              <a:t>짐</a:t>
            </a:r>
            <a:r>
              <a:rPr lang="ko-KR" altLang="en-US" dirty="0" err="1"/>
              <a:t>진</a:t>
            </a:r>
            <a:r>
              <a:rPr lang="ko-KR" altLang="en-US" dirty="0"/>
              <a:t> 자들아 다 내게로 오라 내가 너희를 </a:t>
            </a:r>
            <a:r>
              <a:rPr lang="ko-KR" altLang="en-US" b="1" dirty="0"/>
              <a:t>쉬게 하리라</a:t>
            </a:r>
            <a:endParaRPr lang="en-US" altLang="ko-KR" b="1" dirty="0" smtClean="0">
              <a:solidFill>
                <a:srgbClr val="FF0000"/>
              </a:solidFill>
            </a:endParaRPr>
          </a:p>
          <a:p>
            <a:r>
              <a:rPr lang="en-US" altLang="ko-KR" b="1" dirty="0" smtClean="0">
                <a:solidFill>
                  <a:srgbClr val="FF0000"/>
                </a:solidFill>
              </a:rPr>
              <a:t>[</a:t>
            </a:r>
            <a:r>
              <a:rPr lang="ko-KR" altLang="en-US" b="1" dirty="0" smtClean="0">
                <a:solidFill>
                  <a:srgbClr val="FF0000"/>
                </a:solidFill>
              </a:rPr>
              <a:t>롬</a:t>
            </a:r>
            <a:r>
              <a:rPr lang="en-US" altLang="ko-KR" b="1" dirty="0" smtClean="0">
                <a:solidFill>
                  <a:srgbClr val="FF0000"/>
                </a:solidFill>
              </a:rPr>
              <a:t>2:29]</a:t>
            </a:r>
            <a:r>
              <a:rPr lang="ko-KR" altLang="en-US" b="1" dirty="0" smtClean="0">
                <a:solidFill>
                  <a:srgbClr val="FF0000"/>
                </a:solidFill>
              </a:rPr>
              <a:t>오직 이면적 유대인이 유대인이며 할례는 마음에 할지니 신령에 있고 의문에 있지 아니한 것이라 그 칭찬이 </a:t>
            </a:r>
            <a:r>
              <a:rPr lang="ko-KR" altLang="en-US" b="1" dirty="0" err="1" smtClean="0">
                <a:solidFill>
                  <a:srgbClr val="FF0000"/>
                </a:solidFill>
              </a:rPr>
              <a:t>사람에게서가</a:t>
            </a:r>
            <a:r>
              <a:rPr lang="ko-KR" altLang="en-US" b="1" dirty="0" smtClean="0">
                <a:solidFill>
                  <a:srgbClr val="FF0000"/>
                </a:solidFill>
              </a:rPr>
              <a:t> 아니요 다만 </a:t>
            </a:r>
            <a:r>
              <a:rPr lang="ko-KR" altLang="en-US" b="1" dirty="0" err="1" smtClean="0">
                <a:solidFill>
                  <a:srgbClr val="FF0000"/>
                </a:solidFill>
              </a:rPr>
              <a:t>하나님에게서니라</a:t>
            </a:r>
            <a:endParaRPr lang="ko-KR" altLang="en-US" b="1" dirty="0" smtClean="0">
              <a:solidFill>
                <a:srgbClr val="FF0000"/>
              </a:solidFill>
            </a:endParaRPr>
          </a:p>
          <a:p>
            <a:pPr marR="450"/>
            <a:endParaRPr lang="en-US" altLang="ko-KR" b="1" dirty="0" smtClean="0">
              <a:solidFill>
                <a:srgbClr val="FF0000"/>
              </a:solidFill>
            </a:endParaRPr>
          </a:p>
          <a:p>
            <a:pPr marR="450"/>
            <a:r>
              <a:rPr lang="ko-KR" altLang="en-US" b="1" dirty="0" smtClean="0">
                <a:solidFill>
                  <a:srgbClr val="FF0000"/>
                </a:solidFill>
              </a:rPr>
              <a:t>인간의 죄로 인하여 하나님의 땅의 안식은 깨짐</a:t>
            </a:r>
            <a:endParaRPr lang="en-US" altLang="ko-KR" b="1" dirty="0" smtClean="0">
              <a:solidFill>
                <a:srgbClr val="FF0000"/>
              </a:solidFill>
            </a:endParaRPr>
          </a:p>
          <a:p>
            <a:pPr marR="450"/>
            <a:r>
              <a:rPr lang="en-US" altLang="ko-KR" b="1" dirty="0" smtClean="0">
                <a:solidFill>
                  <a:srgbClr val="FF0000"/>
                </a:solidFill>
              </a:rPr>
              <a:t>[</a:t>
            </a:r>
            <a:r>
              <a:rPr lang="ko-KR" altLang="en-US" b="1" dirty="0" smtClean="0">
                <a:solidFill>
                  <a:srgbClr val="FF0000"/>
                </a:solidFill>
              </a:rPr>
              <a:t>창</a:t>
            </a:r>
            <a:r>
              <a:rPr lang="en-US" altLang="ko-KR" b="1" dirty="0" smtClean="0">
                <a:solidFill>
                  <a:srgbClr val="FF0000"/>
                </a:solidFill>
              </a:rPr>
              <a:t>8:22]</a:t>
            </a:r>
            <a:r>
              <a:rPr lang="ko-KR" altLang="en-US" b="1" dirty="0" smtClean="0">
                <a:solidFill>
                  <a:srgbClr val="FF0000"/>
                </a:solidFill>
              </a:rPr>
              <a:t>땅이 있을 동안에는 심음과 거둠과 추위와 더위와 여름과 겨울과 낮과 밤이 쉬지 아니하리라</a:t>
            </a:r>
            <a:endParaRPr lang="en-US" altLang="ko-KR" b="1" dirty="0" smtClean="0">
              <a:solidFill>
                <a:srgbClr val="FF0000"/>
              </a:solidFill>
            </a:endParaRPr>
          </a:p>
          <a:p>
            <a:endParaRPr lang="en-US" altLang="ko-KR" b="1" dirty="0" smtClean="0">
              <a:solidFill>
                <a:srgbClr val="FF0000"/>
              </a:solidFill>
            </a:endParaRPr>
          </a:p>
          <a:p>
            <a:r>
              <a:rPr lang="ko-KR" altLang="en-US" b="1" dirty="0" smtClean="0">
                <a:solidFill>
                  <a:srgbClr val="FF0000"/>
                </a:solidFill>
              </a:rPr>
              <a:t>히 </a:t>
            </a:r>
            <a:r>
              <a:rPr lang="en-US" altLang="ko-KR" b="1" dirty="0" smtClean="0">
                <a:solidFill>
                  <a:srgbClr val="FF0000"/>
                </a:solidFill>
              </a:rPr>
              <a:t>4:3 </a:t>
            </a:r>
            <a:r>
              <a:rPr lang="ko-KR" altLang="en-US" b="1" dirty="0" smtClean="0">
                <a:solidFill>
                  <a:srgbClr val="FF0000"/>
                </a:solidFill>
              </a:rPr>
              <a:t>이는 그가 말씀하시기를 </a:t>
            </a:r>
            <a:r>
              <a:rPr lang="en-US" altLang="ko-KR" b="1" dirty="0" smtClean="0">
                <a:solidFill>
                  <a:srgbClr val="FF0000"/>
                </a:solidFill>
              </a:rPr>
              <a:t>"</a:t>
            </a:r>
            <a:r>
              <a:rPr lang="ko-KR" altLang="en-US" b="1" dirty="0" smtClean="0">
                <a:solidFill>
                  <a:srgbClr val="FF0000"/>
                </a:solidFill>
              </a:rPr>
              <a:t>그 일이 세상의 기초가 놓인 때부터 완성되었을지라도</a:t>
            </a:r>
            <a:r>
              <a:rPr lang="en-US" altLang="ko-KR" b="1" dirty="0" smtClean="0">
                <a:solidFill>
                  <a:srgbClr val="FF0000"/>
                </a:solidFill>
              </a:rPr>
              <a:t>, </a:t>
            </a:r>
            <a:r>
              <a:rPr lang="ko-KR" altLang="en-US" b="1" dirty="0" smtClean="0">
                <a:solidFill>
                  <a:srgbClr val="FF0000"/>
                </a:solidFill>
              </a:rPr>
              <a:t>내가 내 </a:t>
            </a:r>
            <a:r>
              <a:rPr lang="ko-KR" altLang="en-US" b="1" dirty="0" err="1" smtClean="0">
                <a:solidFill>
                  <a:srgbClr val="FF0000"/>
                </a:solidFill>
              </a:rPr>
              <a:t>진노중에</a:t>
            </a:r>
            <a:r>
              <a:rPr lang="ko-KR" altLang="en-US" b="1" dirty="0" smtClean="0">
                <a:solidFill>
                  <a:srgbClr val="FF0000"/>
                </a:solidFill>
              </a:rPr>
              <a:t> 맹세하였거니와 </a:t>
            </a:r>
            <a:r>
              <a:rPr lang="en-US" altLang="ko-KR" b="1" dirty="0" smtClean="0">
                <a:solidFill>
                  <a:srgbClr val="FF0000"/>
                </a:solidFill>
              </a:rPr>
              <a:t>'</a:t>
            </a:r>
            <a:r>
              <a:rPr lang="ko-KR" altLang="en-US" b="1" dirty="0" smtClean="0">
                <a:solidFill>
                  <a:srgbClr val="FF0000"/>
                </a:solidFill>
              </a:rPr>
              <a:t>그들이 내 안식에 들어오려면</a:t>
            </a:r>
            <a:r>
              <a:rPr lang="en-US" altLang="ko-KR" b="1" dirty="0" smtClean="0">
                <a:solidFill>
                  <a:srgbClr val="FF0000"/>
                </a:solidFill>
              </a:rPr>
              <a:t>'</a:t>
            </a:r>
            <a:r>
              <a:rPr lang="ko-KR" altLang="en-US" b="1" dirty="0" smtClean="0">
                <a:solidFill>
                  <a:srgbClr val="FF0000"/>
                </a:solidFill>
              </a:rPr>
              <a:t>이라 하였도다</a:t>
            </a:r>
            <a:r>
              <a:rPr lang="en-US" altLang="ko-KR" b="1" dirty="0" smtClean="0">
                <a:solidFill>
                  <a:srgbClr val="FF0000"/>
                </a:solidFill>
              </a:rPr>
              <a:t>."</a:t>
            </a:r>
            <a:r>
              <a:rPr lang="ko-KR" altLang="en-US" b="1" dirty="0" smtClean="0">
                <a:solidFill>
                  <a:srgbClr val="FF0000"/>
                </a:solidFill>
              </a:rPr>
              <a:t>라고 하신 대로 믿은 우리는 안식에 들어감이라</a:t>
            </a:r>
            <a:r>
              <a:rPr lang="en-US" altLang="ko-KR" b="1" dirty="0" smtClean="0">
                <a:solidFill>
                  <a:srgbClr val="FF0000"/>
                </a:solidFill>
              </a:rPr>
              <a:t>.</a:t>
            </a:r>
          </a:p>
          <a:p>
            <a:pPr marR="450" defTabSz="914383">
              <a:defRPr/>
            </a:pPr>
            <a:r>
              <a:rPr lang="ko-KR" altLang="en-US" dirty="0">
                <a:solidFill>
                  <a:srgbClr val="800000"/>
                </a:solidFill>
                <a:latin typeface="Tahoma"/>
              </a:rPr>
              <a:t>신 </a:t>
            </a:r>
            <a:r>
              <a:rPr lang="en-US" altLang="ko-KR" dirty="0">
                <a:solidFill>
                  <a:srgbClr val="800000"/>
                </a:solidFill>
                <a:latin typeface="Tahoma"/>
              </a:rPr>
              <a:t>5:15 </a:t>
            </a:r>
            <a:r>
              <a:rPr lang="ko-KR" altLang="en-US" dirty="0">
                <a:solidFill>
                  <a:srgbClr val="000000"/>
                </a:solidFill>
                <a:latin typeface="굴림"/>
                <a:ea typeface="굴림"/>
              </a:rPr>
              <a:t>너는 기억하라 네가 </a:t>
            </a:r>
            <a:r>
              <a:rPr lang="ko-KR" altLang="en-US" dirty="0" err="1">
                <a:solidFill>
                  <a:srgbClr val="000000"/>
                </a:solidFill>
                <a:latin typeface="굴림"/>
                <a:ea typeface="굴림"/>
              </a:rPr>
              <a:t>애굽</a:t>
            </a:r>
            <a:r>
              <a:rPr lang="ko-KR" altLang="en-US" dirty="0">
                <a:solidFill>
                  <a:srgbClr val="000000"/>
                </a:solidFill>
                <a:latin typeface="굴림"/>
                <a:ea typeface="굴림"/>
              </a:rPr>
              <a:t> 땅에서 종이 되었더니 너의 하나님 여호와가 강한 손과 편 팔로 너를 거기서 인도하여 내었나니 그러므로 너의 하나님 여호와가 너를 명하여 안식일을 지키라 하느니라</a:t>
            </a:r>
          </a:p>
          <a:p>
            <a:pPr marR="450"/>
            <a:endParaRPr lang="en-US" altLang="ko-KR" b="1" dirty="0" smtClean="0">
              <a:solidFill>
                <a:srgbClr val="FF0000"/>
              </a:solidFill>
            </a:endParaRPr>
          </a:p>
          <a:p>
            <a:pPr marR="450"/>
            <a:r>
              <a:rPr lang="ko-KR" altLang="en-US" b="1" dirty="0" smtClean="0">
                <a:solidFill>
                  <a:srgbClr val="FF0000"/>
                </a:solidFill>
              </a:rPr>
              <a:t>창</a:t>
            </a:r>
            <a:r>
              <a:rPr lang="en-US" altLang="ko-KR" b="1" dirty="0" smtClean="0">
                <a:solidFill>
                  <a:srgbClr val="FF0000"/>
                </a:solidFill>
              </a:rPr>
              <a:t>2:1,2</a:t>
            </a:r>
            <a:r>
              <a:rPr lang="en-US" altLang="ko-KR" dirty="0">
                <a:solidFill>
                  <a:srgbClr val="800000"/>
                </a:solidFill>
                <a:latin typeface="Tahoma"/>
              </a:rPr>
              <a:t> (2:1) </a:t>
            </a:r>
            <a:r>
              <a:rPr lang="ko-KR" altLang="en-US" dirty="0">
                <a:solidFill>
                  <a:srgbClr val="000000"/>
                </a:solidFill>
                <a:latin typeface="굴림"/>
                <a:ea typeface="굴림"/>
              </a:rPr>
              <a:t>천지와 만물이 다 이루니라</a:t>
            </a:r>
          </a:p>
          <a:p>
            <a:pPr marR="450"/>
            <a:r>
              <a:rPr lang="en-US" altLang="ko-KR" dirty="0">
                <a:solidFill>
                  <a:srgbClr val="800000"/>
                </a:solidFill>
                <a:latin typeface="Tahoma"/>
                <a:ea typeface="굴림"/>
              </a:rPr>
              <a:t>           (2:2) </a:t>
            </a:r>
            <a:r>
              <a:rPr lang="ko-KR" altLang="en-US" dirty="0">
                <a:solidFill>
                  <a:srgbClr val="000000"/>
                </a:solidFill>
                <a:latin typeface="굴림"/>
                <a:ea typeface="굴림"/>
              </a:rPr>
              <a:t>하나님의 지으시던 일이 일곱째 날이 이를 때에 마치니 그 지으시던 일이 다하므로 일곱째 날에 안식하시니라</a:t>
            </a:r>
          </a:p>
          <a:p>
            <a:r>
              <a:rPr lang="ko-KR" altLang="en-US" dirty="0">
                <a:solidFill>
                  <a:srgbClr val="808080"/>
                </a:solidFill>
                <a:latin typeface="Tahoma"/>
              </a:rPr>
              <a:t>요 </a:t>
            </a:r>
            <a:r>
              <a:rPr lang="en-US" altLang="ko-KR" dirty="0">
                <a:solidFill>
                  <a:srgbClr val="808080"/>
                </a:solidFill>
                <a:latin typeface="Tahoma"/>
              </a:rPr>
              <a:t>19:30 </a:t>
            </a:r>
            <a:r>
              <a:rPr lang="ko-KR" altLang="en-US" dirty="0">
                <a:solidFill>
                  <a:srgbClr val="000000"/>
                </a:solidFill>
                <a:latin typeface="굴림"/>
                <a:ea typeface="굴림"/>
              </a:rPr>
              <a:t>예수께서 신 포도주를 받으신 후 가라사대 </a:t>
            </a:r>
            <a:r>
              <a:rPr lang="ko-KR" altLang="en-US" b="1" u="sng" dirty="0">
                <a:solidFill>
                  <a:srgbClr val="FF0000"/>
                </a:solidFill>
                <a:latin typeface="굴림"/>
                <a:ea typeface="굴림"/>
              </a:rPr>
              <a:t>다 이루었다 </a:t>
            </a:r>
            <a:r>
              <a:rPr lang="ko-KR" altLang="en-US" dirty="0">
                <a:solidFill>
                  <a:srgbClr val="000000"/>
                </a:solidFill>
                <a:latin typeface="굴림"/>
                <a:ea typeface="굴림"/>
              </a:rPr>
              <a:t>하시고 머리를 숙이시고 영혼이 돌아가시니라</a:t>
            </a:r>
            <a:endParaRPr lang="en-US" altLang="ko-KR" dirty="0">
              <a:solidFill>
                <a:srgbClr val="000000"/>
              </a:solidFill>
              <a:latin typeface="굴림"/>
              <a:ea typeface="굴림"/>
            </a:endParaRPr>
          </a:p>
          <a:p>
            <a:r>
              <a:rPr lang="en-US" altLang="ko-KR" dirty="0">
                <a:solidFill>
                  <a:srgbClr val="000000"/>
                </a:solidFill>
                <a:latin typeface="굴림"/>
                <a:ea typeface="굴림"/>
              </a:rPr>
              <a:t>  </a:t>
            </a:r>
            <a:r>
              <a:rPr lang="ko-KR" altLang="en-US" dirty="0">
                <a:solidFill>
                  <a:srgbClr val="000000"/>
                </a:solidFill>
                <a:latin typeface="굴림"/>
                <a:ea typeface="굴림"/>
              </a:rPr>
              <a:t>토요일 안식일에 주님은 </a:t>
            </a:r>
            <a:r>
              <a:rPr lang="ko-KR" altLang="en-US" dirty="0" err="1">
                <a:solidFill>
                  <a:srgbClr val="000000"/>
                </a:solidFill>
                <a:latin typeface="굴림"/>
                <a:ea typeface="굴림"/>
              </a:rPr>
              <a:t>육적으로</a:t>
            </a:r>
            <a:r>
              <a:rPr lang="ko-KR" altLang="en-US" dirty="0">
                <a:solidFill>
                  <a:srgbClr val="000000"/>
                </a:solidFill>
                <a:latin typeface="굴림"/>
                <a:ea typeface="굴림"/>
              </a:rPr>
              <a:t> 안식하심 </a:t>
            </a:r>
            <a:r>
              <a:rPr lang="en-US" altLang="ko-KR" dirty="0">
                <a:solidFill>
                  <a:srgbClr val="000000"/>
                </a:solidFill>
                <a:latin typeface="굴림"/>
                <a:ea typeface="굴림"/>
              </a:rPr>
              <a:t>– </a:t>
            </a:r>
            <a:r>
              <a:rPr lang="ko-KR" altLang="en-US" dirty="0" err="1">
                <a:solidFill>
                  <a:srgbClr val="000000"/>
                </a:solidFill>
                <a:latin typeface="굴림"/>
                <a:ea typeface="굴림"/>
              </a:rPr>
              <a:t>아무일도</a:t>
            </a:r>
            <a:r>
              <a:rPr lang="ko-KR" altLang="en-US" dirty="0">
                <a:solidFill>
                  <a:srgbClr val="000000"/>
                </a:solidFill>
                <a:latin typeface="굴림"/>
                <a:ea typeface="굴림"/>
              </a:rPr>
              <a:t> </a:t>
            </a:r>
            <a:r>
              <a:rPr lang="ko-KR" altLang="en-US" dirty="0" err="1">
                <a:solidFill>
                  <a:srgbClr val="000000"/>
                </a:solidFill>
                <a:latin typeface="굴림"/>
                <a:ea typeface="굴림"/>
              </a:rPr>
              <a:t>안하심</a:t>
            </a:r>
            <a:r>
              <a:rPr lang="ko-KR" altLang="en-US" dirty="0">
                <a:solidFill>
                  <a:srgbClr val="000000"/>
                </a:solidFill>
                <a:latin typeface="굴림"/>
                <a:ea typeface="굴림"/>
              </a:rPr>
              <a:t> </a:t>
            </a:r>
            <a:r>
              <a:rPr lang="en-US" altLang="ko-KR" dirty="0">
                <a:solidFill>
                  <a:srgbClr val="000000"/>
                </a:solidFill>
                <a:latin typeface="굴림"/>
                <a:ea typeface="굴림"/>
              </a:rPr>
              <a:t>( </a:t>
            </a:r>
            <a:r>
              <a:rPr lang="ko-KR" altLang="en-US" dirty="0" err="1">
                <a:solidFill>
                  <a:srgbClr val="000000"/>
                </a:solidFill>
                <a:latin typeface="굴림"/>
                <a:ea typeface="굴림"/>
              </a:rPr>
              <a:t>죽음속</a:t>
            </a:r>
            <a:r>
              <a:rPr lang="ko-KR" altLang="en-US" dirty="0">
                <a:solidFill>
                  <a:srgbClr val="000000"/>
                </a:solidFill>
                <a:latin typeface="굴림"/>
                <a:ea typeface="굴림"/>
              </a:rPr>
              <a:t> </a:t>
            </a:r>
            <a:r>
              <a:rPr lang="en-US" altLang="ko-KR" dirty="0">
                <a:solidFill>
                  <a:srgbClr val="000000"/>
                </a:solidFill>
                <a:latin typeface="굴림"/>
                <a:ea typeface="굴림"/>
              </a:rPr>
              <a:t>)</a:t>
            </a:r>
          </a:p>
          <a:p>
            <a:r>
              <a:rPr lang="en-US" altLang="ko-KR" dirty="0">
                <a:solidFill>
                  <a:srgbClr val="000000"/>
                </a:solidFill>
                <a:latin typeface="굴림"/>
                <a:ea typeface="굴림"/>
              </a:rPr>
              <a:t>  </a:t>
            </a:r>
            <a:r>
              <a:rPr lang="ko-KR" altLang="en-US" dirty="0">
                <a:solidFill>
                  <a:srgbClr val="000000"/>
                </a:solidFill>
                <a:latin typeface="굴림"/>
                <a:ea typeface="굴림"/>
              </a:rPr>
              <a:t>영적으로는 </a:t>
            </a:r>
            <a:r>
              <a:rPr lang="en-US" altLang="ko-KR" dirty="0">
                <a:solidFill>
                  <a:srgbClr val="000000"/>
                </a:solidFill>
                <a:latin typeface="굴림"/>
                <a:ea typeface="굴림"/>
              </a:rPr>
              <a:t>? </a:t>
            </a:r>
            <a:r>
              <a:rPr lang="ko-KR" altLang="en-US" dirty="0">
                <a:solidFill>
                  <a:srgbClr val="000000"/>
                </a:solidFill>
                <a:latin typeface="굴림"/>
                <a:ea typeface="굴림"/>
              </a:rPr>
              <a:t>마귀를 이기심 </a:t>
            </a:r>
            <a:r>
              <a:rPr lang="en-US" altLang="ko-KR" dirty="0">
                <a:solidFill>
                  <a:srgbClr val="000000"/>
                </a:solidFill>
                <a:latin typeface="굴림"/>
                <a:ea typeface="굴림"/>
              </a:rPr>
              <a:t>( </a:t>
            </a:r>
            <a:r>
              <a:rPr lang="ko-KR" altLang="en-US" dirty="0">
                <a:solidFill>
                  <a:srgbClr val="000000"/>
                </a:solidFill>
                <a:latin typeface="굴림"/>
                <a:ea typeface="굴림"/>
              </a:rPr>
              <a:t>영적 승리 </a:t>
            </a:r>
            <a:r>
              <a:rPr lang="en-US" altLang="ko-KR" dirty="0">
                <a:solidFill>
                  <a:srgbClr val="000000"/>
                </a:solidFill>
                <a:latin typeface="굴림"/>
                <a:ea typeface="굴림"/>
              </a:rPr>
              <a:t>) - </a:t>
            </a:r>
            <a:r>
              <a:rPr lang="ko-KR" altLang="en-US" dirty="0" err="1">
                <a:solidFill>
                  <a:srgbClr val="000000"/>
                </a:solidFill>
                <a:latin typeface="굴림"/>
                <a:ea typeface="굴림"/>
              </a:rPr>
              <a:t>무교절</a:t>
            </a:r>
            <a:endParaRPr lang="ko-KR" altLang="en-US" dirty="0">
              <a:solidFill>
                <a:srgbClr val="000000"/>
              </a:solidFill>
              <a:latin typeface="굴림"/>
              <a:ea typeface="굴림"/>
            </a:endParaRPr>
          </a:p>
          <a:p>
            <a:r>
              <a:rPr lang="en-US" altLang="ko-KR" b="1" dirty="0" smtClean="0">
                <a:solidFill>
                  <a:srgbClr val="FF0000"/>
                </a:solidFill>
              </a:rPr>
              <a:t>  </a:t>
            </a:r>
            <a:r>
              <a:rPr lang="ko-KR" altLang="en-US" b="1" dirty="0" smtClean="0">
                <a:solidFill>
                  <a:srgbClr val="FF0000"/>
                </a:solidFill>
              </a:rPr>
              <a:t>구원은 싸움을 전재로 하며 그로 인하여 승리했을 때 구원이 이루어 진다</a:t>
            </a:r>
            <a:r>
              <a:rPr lang="en-US" altLang="ko-KR" b="1" dirty="0" smtClean="0">
                <a:solidFill>
                  <a:srgbClr val="FF0000"/>
                </a:solidFill>
              </a:rPr>
              <a:t>.</a:t>
            </a:r>
          </a:p>
          <a:p>
            <a:r>
              <a:rPr lang="ko-KR" altLang="en-US" b="1" dirty="0" smtClean="0">
                <a:solidFill>
                  <a:srgbClr val="FF0000"/>
                </a:solidFill>
              </a:rPr>
              <a:t>믿음의 싸움은 우리에게 안식을 위한 필수이다</a:t>
            </a:r>
            <a:r>
              <a:rPr lang="en-US" altLang="ko-KR" b="1" dirty="0" smtClean="0">
                <a:solidFill>
                  <a:srgbClr val="FF0000"/>
                </a:solidFill>
              </a:rPr>
              <a:t>.</a:t>
            </a:r>
          </a:p>
          <a:p>
            <a:r>
              <a:rPr lang="en-US" altLang="ko-KR" b="1" dirty="0"/>
              <a:t>[</a:t>
            </a:r>
            <a:r>
              <a:rPr lang="ko-KR" altLang="en-US" b="1" dirty="0" err="1"/>
              <a:t>딤전</a:t>
            </a:r>
            <a:r>
              <a:rPr lang="en-US" altLang="ko-KR" b="1" dirty="0"/>
              <a:t>6:12]</a:t>
            </a:r>
            <a:r>
              <a:rPr lang="ko-KR" altLang="en-US" b="1" dirty="0"/>
              <a:t>믿음의 선한</a:t>
            </a:r>
            <a:r>
              <a:rPr lang="ko-KR" altLang="en-US" dirty="0"/>
              <a:t> 싸움을 싸우라 영생을 취하라 이를 위하여 네가 부르심을 입었고 많은 증인 앞에서 선한 증거를 증거하였도다</a:t>
            </a:r>
            <a:endParaRPr lang="en-US" altLang="ko-KR" b="1" dirty="0" smtClean="0">
              <a:solidFill>
                <a:srgbClr val="FF0000"/>
              </a:solidFill>
            </a:endParaRPr>
          </a:p>
          <a:p>
            <a:pPr marR="450"/>
            <a:r>
              <a:rPr lang="ko-KR" altLang="en-US" b="1" dirty="0" smtClean="0">
                <a:solidFill>
                  <a:srgbClr val="FF0000"/>
                </a:solidFill>
              </a:rPr>
              <a:t>약속이란 </a:t>
            </a:r>
            <a:r>
              <a:rPr lang="en-US" altLang="ko-KR" b="1" dirty="0" smtClean="0">
                <a:solidFill>
                  <a:srgbClr val="FF0000"/>
                </a:solidFill>
              </a:rPr>
              <a:t>?</a:t>
            </a:r>
          </a:p>
          <a:p>
            <a:r>
              <a:rPr lang="en-US" altLang="ko-KR" b="0" dirty="0" smtClean="0">
                <a:solidFill>
                  <a:srgbClr val="FF0000"/>
                </a:solidFill>
              </a:rPr>
              <a:t>   </a:t>
            </a:r>
            <a:r>
              <a:rPr lang="ko-KR" altLang="en-US" b="0" dirty="0" err="1" smtClean="0">
                <a:solidFill>
                  <a:srgbClr val="FF0000"/>
                </a:solidFill>
              </a:rPr>
              <a:t>육적</a:t>
            </a:r>
            <a:r>
              <a:rPr lang="ko-KR" altLang="en-US" b="0" dirty="0" smtClean="0">
                <a:solidFill>
                  <a:srgbClr val="FF0000"/>
                </a:solidFill>
              </a:rPr>
              <a:t> 약속이 아니라 영적 약속이다</a:t>
            </a:r>
            <a:r>
              <a:rPr lang="en-US" altLang="ko-KR" b="0" dirty="0" smtClean="0">
                <a:solidFill>
                  <a:srgbClr val="FF0000"/>
                </a:solidFill>
              </a:rPr>
              <a:t>.</a:t>
            </a:r>
          </a:p>
          <a:p>
            <a:r>
              <a:rPr lang="en-US" altLang="ko-KR" b="1" dirty="0" smtClean="0">
                <a:solidFill>
                  <a:srgbClr val="FF0000"/>
                </a:solidFill>
              </a:rPr>
              <a:t>   </a:t>
            </a:r>
            <a:r>
              <a:rPr lang="ko-KR" altLang="en-US" b="0" dirty="0" smtClean="0">
                <a:solidFill>
                  <a:srgbClr val="FF0000"/>
                </a:solidFill>
              </a:rPr>
              <a:t>육이 쉬는 것</a:t>
            </a:r>
            <a:endParaRPr lang="en-US" altLang="ko-KR" b="0" dirty="0" smtClean="0">
              <a:solidFill>
                <a:srgbClr val="FF0000"/>
              </a:solidFill>
            </a:endParaRPr>
          </a:p>
          <a:p>
            <a:r>
              <a:rPr lang="en-US" altLang="ko-KR" b="1" dirty="0" smtClean="0">
                <a:solidFill>
                  <a:srgbClr val="FF0000"/>
                </a:solidFill>
              </a:rPr>
              <a:t>   </a:t>
            </a:r>
            <a:r>
              <a:rPr lang="ko-KR" altLang="en-US" b="0" dirty="0" smtClean="0">
                <a:solidFill>
                  <a:srgbClr val="FF0000"/>
                </a:solidFill>
              </a:rPr>
              <a:t>영이 쉬는 것 </a:t>
            </a:r>
            <a:r>
              <a:rPr lang="en-US" altLang="ko-KR" b="0" dirty="0" smtClean="0">
                <a:solidFill>
                  <a:srgbClr val="FF0000"/>
                </a:solidFill>
              </a:rPr>
              <a:t>– </a:t>
            </a:r>
            <a:r>
              <a:rPr lang="ko-KR" altLang="en-US" b="0" dirty="0" smtClean="0">
                <a:solidFill>
                  <a:srgbClr val="FF0000"/>
                </a:solidFill>
              </a:rPr>
              <a:t>다 이루었다</a:t>
            </a:r>
            <a:r>
              <a:rPr lang="en-US" altLang="ko-KR" b="0" dirty="0" smtClean="0">
                <a:solidFill>
                  <a:srgbClr val="FF0000"/>
                </a:solidFill>
              </a:rPr>
              <a:t>.</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19</a:t>
            </a:fld>
            <a:endParaRPr lang="ko-KR" altLang="en-US"/>
          </a:p>
        </p:txBody>
      </p:sp>
    </p:spTree>
    <p:extLst>
      <p:ext uri="{BB962C8B-B14F-4D97-AF65-F5344CB8AC3E}">
        <p14:creationId xmlns:p14="http://schemas.microsoft.com/office/powerpoint/2010/main" val="2448077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ko-KR" altLang="en-US" dirty="0" smtClean="0"/>
              <a:t>양 </a:t>
            </a:r>
            <a:r>
              <a:rPr lang="ko-KR" altLang="en-US" dirty="0" err="1" smtClean="0"/>
              <a:t>어께</a:t>
            </a:r>
            <a:r>
              <a:rPr lang="ko-KR" altLang="en-US" dirty="0" smtClean="0"/>
              <a:t> 보석</a:t>
            </a:r>
            <a:r>
              <a:rPr lang="en-US" altLang="ko-KR" dirty="0" smtClean="0"/>
              <a:t>, 12</a:t>
            </a:r>
            <a:r>
              <a:rPr lang="ko-KR" altLang="en-US" dirty="0" smtClean="0"/>
              <a:t>보석</a:t>
            </a:r>
            <a:r>
              <a:rPr lang="en-US" altLang="ko-KR" dirty="0" smtClean="0"/>
              <a:t>, </a:t>
            </a:r>
            <a:r>
              <a:rPr lang="ko-KR" altLang="en-US" dirty="0" smtClean="0"/>
              <a:t>우림 </a:t>
            </a:r>
            <a:r>
              <a:rPr lang="ko-KR" altLang="en-US" dirty="0" err="1" smtClean="0"/>
              <a:t>둠밈</a:t>
            </a:r>
            <a:r>
              <a:rPr lang="ko-KR" altLang="en-US" dirty="0" smtClean="0"/>
              <a:t> 보석</a:t>
            </a:r>
            <a:r>
              <a:rPr lang="en-US" altLang="ko-KR" dirty="0" smtClean="0"/>
              <a:t>, </a:t>
            </a:r>
            <a:r>
              <a:rPr lang="ko-KR" altLang="en-US" dirty="0" err="1" smtClean="0"/>
              <a:t>금방울</a:t>
            </a:r>
            <a:endParaRPr lang="en-US" altLang="ko-KR" dirty="0" smtClean="0"/>
          </a:p>
          <a:p>
            <a:r>
              <a:rPr lang="ko-KR" altLang="en-US" dirty="0" smtClean="0"/>
              <a:t>총 </a:t>
            </a:r>
            <a:r>
              <a:rPr lang="en-US" altLang="ko-KR" dirty="0" smtClean="0"/>
              <a:t>30</a:t>
            </a:r>
            <a:r>
              <a:rPr lang="ko-KR" altLang="en-US" dirty="0" err="1" smtClean="0"/>
              <a:t>억원정도</a:t>
            </a:r>
            <a:r>
              <a:rPr lang="ko-KR" altLang="en-US" dirty="0" smtClean="0"/>
              <a:t> 가치</a:t>
            </a:r>
            <a:endParaRPr lang="en-US" altLang="ko-KR" dirty="0" smtClean="0"/>
          </a:p>
          <a:p>
            <a:r>
              <a:rPr lang="ko-KR" altLang="en-US" dirty="0" smtClean="0"/>
              <a:t>대 제사장은 이 옷을 입고 이스라엘의 영적 상태를 파악하고 그들을 하나님께 데려가는 역할을 함</a:t>
            </a:r>
            <a:endParaRPr lang="en-US" altLang="ko-KR" dirty="0" smtClean="0"/>
          </a:p>
          <a:p>
            <a:r>
              <a:rPr lang="ko-KR" altLang="en-US" dirty="0" smtClean="0"/>
              <a:t>대제사장은 방울을 달고 </a:t>
            </a:r>
            <a:r>
              <a:rPr lang="ko-KR" altLang="en-US" dirty="0" err="1" smtClean="0"/>
              <a:t>다닐때마다</a:t>
            </a:r>
            <a:r>
              <a:rPr lang="ko-KR" altLang="en-US" dirty="0" smtClean="0"/>
              <a:t> 방울 소리가 나게 함</a:t>
            </a:r>
            <a:endParaRPr lang="en-US" altLang="ko-KR" dirty="0" smtClean="0"/>
          </a:p>
          <a:p>
            <a:r>
              <a:rPr lang="ko-KR" altLang="en-US" dirty="0" smtClean="0"/>
              <a:t>하나님은 대제사장과 제사장을 구별하여 </a:t>
            </a:r>
            <a:r>
              <a:rPr lang="ko-KR" altLang="en-US" dirty="0" err="1" smtClean="0"/>
              <a:t>회막안에</a:t>
            </a:r>
            <a:r>
              <a:rPr lang="ko-KR" altLang="en-US" dirty="0" smtClean="0"/>
              <a:t> </a:t>
            </a:r>
            <a:r>
              <a:rPr lang="en-US" altLang="ko-KR" dirty="0" smtClean="0"/>
              <a:t>1</a:t>
            </a:r>
            <a:r>
              <a:rPr lang="ko-KR" altLang="en-US" dirty="0" smtClean="0"/>
              <a:t>주일을 떠나지 말고 하나님의 성소에 있게 함</a:t>
            </a:r>
            <a:endParaRPr lang="en-US" altLang="ko-KR" dirty="0" smtClean="0"/>
          </a:p>
          <a:p>
            <a:endParaRPr lang="en-US" altLang="ko-KR" dirty="0" smtClean="0"/>
          </a:p>
          <a:p>
            <a:r>
              <a:rPr lang="ko-KR" altLang="en-US" dirty="0" smtClean="0"/>
              <a:t>주의 종</a:t>
            </a:r>
            <a:endParaRPr lang="en-US" altLang="ko-KR" dirty="0" smtClean="0"/>
          </a:p>
          <a:p>
            <a:r>
              <a:rPr lang="en-US" altLang="ko-KR" dirty="0" smtClean="0"/>
              <a:t>    </a:t>
            </a:r>
            <a:r>
              <a:rPr lang="ko-KR" altLang="en-US" dirty="0" smtClean="0"/>
              <a:t>성결</a:t>
            </a:r>
            <a:r>
              <a:rPr lang="en-US" altLang="ko-KR" dirty="0" smtClean="0"/>
              <a:t>(</a:t>
            </a:r>
            <a:r>
              <a:rPr lang="ko-KR" altLang="en-US" dirty="0" smtClean="0"/>
              <a:t>흰옷</a:t>
            </a:r>
            <a:r>
              <a:rPr lang="en-US" altLang="ko-KR" dirty="0" smtClean="0"/>
              <a:t>)</a:t>
            </a:r>
          </a:p>
          <a:p>
            <a:r>
              <a:rPr lang="en-US" altLang="ko-KR" dirty="0" smtClean="0"/>
              <a:t>    </a:t>
            </a:r>
            <a:r>
              <a:rPr lang="ko-KR" altLang="en-US" dirty="0" smtClean="0"/>
              <a:t>하나님의 </a:t>
            </a:r>
            <a:endParaRPr lang="en-US" altLang="ko-KR" dirty="0" smtClean="0"/>
          </a:p>
          <a:p>
            <a:endParaRPr lang="en-US" altLang="ko-KR" dirty="0" smtClean="0"/>
          </a:p>
          <a:p>
            <a:r>
              <a:rPr lang="en-US" altLang="ko-KR" dirty="0" smtClean="0"/>
              <a:t>1</a:t>
            </a:r>
            <a:r>
              <a:rPr lang="ko-KR" altLang="en-US" dirty="0" smtClean="0"/>
              <a:t>대 대제사장은 </a:t>
            </a:r>
            <a:r>
              <a:rPr lang="ko-KR" altLang="en-US" dirty="0" err="1" smtClean="0"/>
              <a:t>아론</a:t>
            </a:r>
            <a:endParaRPr lang="en-US" altLang="ko-KR" dirty="0" smtClean="0"/>
          </a:p>
          <a:p>
            <a:r>
              <a:rPr lang="en-US" altLang="ko-KR" dirty="0" smtClean="0"/>
              <a:t>2</a:t>
            </a:r>
            <a:r>
              <a:rPr lang="ko-KR" altLang="en-US" dirty="0" smtClean="0"/>
              <a:t>대 대제사장은 </a:t>
            </a:r>
            <a:r>
              <a:rPr lang="ko-KR" altLang="en-US" dirty="0" err="1" smtClean="0"/>
              <a:t>엘르아살</a:t>
            </a:r>
            <a:endParaRPr lang="en-US" altLang="ko-KR" dirty="0" smtClean="0"/>
          </a:p>
          <a:p>
            <a:endParaRPr lang="en-US" altLang="ko-KR" dirty="0" smtClean="0"/>
          </a:p>
          <a:p>
            <a:r>
              <a:rPr lang="ko-KR" altLang="en-US" dirty="0" smtClean="0"/>
              <a:t>예수님은 </a:t>
            </a:r>
            <a:r>
              <a:rPr lang="en-US" altLang="ko-KR" dirty="0" smtClean="0"/>
              <a:t>80</a:t>
            </a:r>
            <a:r>
              <a:rPr lang="ko-KR" altLang="en-US" dirty="0" smtClean="0"/>
              <a:t>대 대제사장</a:t>
            </a:r>
            <a:endParaRPr lang="en-US" altLang="ko-KR" dirty="0" smtClean="0"/>
          </a:p>
          <a:p>
            <a:r>
              <a:rPr lang="en-US" altLang="ko-KR" dirty="0" smtClean="0"/>
              <a:t>   </a:t>
            </a:r>
            <a:r>
              <a:rPr lang="ko-KR" altLang="en-US" dirty="0" smtClean="0"/>
              <a:t>별명 </a:t>
            </a:r>
            <a:r>
              <a:rPr lang="en-US" altLang="ko-KR" dirty="0" smtClean="0"/>
              <a:t>– </a:t>
            </a:r>
            <a:r>
              <a:rPr lang="ko-KR" altLang="en-US" dirty="0" smtClean="0"/>
              <a:t>마지막 대제사장</a:t>
            </a:r>
            <a:r>
              <a:rPr lang="en-US" altLang="ko-KR" dirty="0" smtClean="0"/>
              <a:t>, </a:t>
            </a:r>
            <a:r>
              <a:rPr lang="ko-KR" altLang="en-US" dirty="0" smtClean="0"/>
              <a:t>영원한 대제사장</a:t>
            </a:r>
            <a:r>
              <a:rPr lang="en-US" altLang="ko-KR" dirty="0" smtClean="0"/>
              <a:t>, </a:t>
            </a:r>
            <a:r>
              <a:rPr lang="ko-KR" altLang="en-US" dirty="0" smtClean="0"/>
              <a:t>큰 대제사장</a:t>
            </a:r>
            <a:endParaRPr lang="en-US" altLang="ko-KR" dirty="0" smtClean="0"/>
          </a:p>
          <a:p>
            <a:r>
              <a:rPr lang="en-US" altLang="ko-KR" dirty="0" smtClean="0"/>
              <a:t>   </a:t>
            </a:r>
            <a:r>
              <a:rPr lang="ko-KR" altLang="en-US" dirty="0" smtClean="0"/>
              <a:t>주님은 대제사장으로 승천하면서 우리에게 위임시키셨다</a:t>
            </a:r>
            <a:r>
              <a:rPr lang="en-US" altLang="ko-KR" dirty="0" smtClean="0"/>
              <a:t>.</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pPr/>
              <a:t>21</a:t>
            </a:fld>
            <a:endParaRPr lang="ko-KR" altLang="en-US"/>
          </a:p>
        </p:txBody>
      </p:sp>
    </p:spTree>
    <p:extLst>
      <p:ext uri="{BB962C8B-B14F-4D97-AF65-F5344CB8AC3E}">
        <p14:creationId xmlns:p14="http://schemas.microsoft.com/office/powerpoint/2010/main" val="159662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http://www.jnyouth.kr/bbs/board.php?bo_table=bible&amp;wr_id=267&amp;page=0</a:t>
            </a:r>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2</a:t>
            </a:fld>
            <a:endParaRPr lang="ko-KR" altLang="en-US"/>
          </a:p>
        </p:txBody>
      </p:sp>
    </p:spTree>
    <p:extLst>
      <p:ext uri="{BB962C8B-B14F-4D97-AF65-F5344CB8AC3E}">
        <p14:creationId xmlns:p14="http://schemas.microsoft.com/office/powerpoint/2010/main" val="2900765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ko-KR" altLang="en-US" dirty="0" smtClean="0"/>
              <a:t>우리의 축복은</a:t>
            </a:r>
            <a:endParaRPr lang="en-US" altLang="ko-KR" dirty="0" smtClean="0"/>
          </a:p>
          <a:p>
            <a:r>
              <a:rPr lang="en-US" altLang="ko-KR" dirty="0" smtClean="0"/>
              <a:t>   </a:t>
            </a:r>
            <a:r>
              <a:rPr lang="ko-KR" altLang="en-US" dirty="0" err="1" smtClean="0"/>
              <a:t>아론과</a:t>
            </a:r>
            <a:r>
              <a:rPr lang="ko-KR" altLang="en-US" dirty="0" smtClean="0"/>
              <a:t> </a:t>
            </a:r>
            <a:r>
              <a:rPr lang="ko-KR" altLang="en-US" dirty="0" err="1" smtClean="0"/>
              <a:t>훌과</a:t>
            </a:r>
            <a:r>
              <a:rPr lang="ko-KR" altLang="en-US" dirty="0" smtClean="0"/>
              <a:t> 같이 되라고 한다</a:t>
            </a:r>
            <a:r>
              <a:rPr lang="en-US" altLang="ko-KR" dirty="0" smtClean="0"/>
              <a:t>.</a:t>
            </a:r>
          </a:p>
          <a:p>
            <a:endParaRPr lang="en-US" altLang="ko-KR" dirty="0" smtClean="0"/>
          </a:p>
          <a:p>
            <a:r>
              <a:rPr lang="ko-KR" altLang="en-US" dirty="0" smtClean="0"/>
              <a:t>하지만 금송아지 사건 이후에 </a:t>
            </a:r>
            <a:r>
              <a:rPr lang="ko-KR" altLang="en-US" dirty="0" err="1" smtClean="0"/>
              <a:t>훌은</a:t>
            </a:r>
            <a:r>
              <a:rPr lang="ko-KR" altLang="en-US" dirty="0" smtClean="0"/>
              <a:t> 단 한번도 </a:t>
            </a:r>
            <a:r>
              <a:rPr lang="ko-KR" altLang="en-US" dirty="0" err="1" smtClean="0"/>
              <a:t>안나온다</a:t>
            </a:r>
            <a:r>
              <a:rPr lang="en-US" altLang="ko-KR" dirty="0" smtClean="0"/>
              <a:t>.</a:t>
            </a:r>
          </a:p>
          <a:p>
            <a:r>
              <a:rPr lang="ko-KR" altLang="en-US" dirty="0" err="1" smtClean="0"/>
              <a:t>아론은</a:t>
            </a:r>
            <a:r>
              <a:rPr lang="ko-KR" altLang="en-US" dirty="0" smtClean="0"/>
              <a:t> </a:t>
            </a:r>
            <a:r>
              <a:rPr lang="en-US" altLang="ko-KR" dirty="0" smtClean="0"/>
              <a:t>40</a:t>
            </a:r>
            <a:r>
              <a:rPr lang="ko-KR" altLang="en-US" dirty="0" smtClean="0"/>
              <a:t>년간 모세를 </a:t>
            </a:r>
            <a:r>
              <a:rPr lang="ko-KR" altLang="en-US" dirty="0" err="1" smtClean="0"/>
              <a:t>뒷바침하지만</a:t>
            </a:r>
            <a:r>
              <a:rPr lang="ko-KR" altLang="en-US" dirty="0" smtClean="0"/>
              <a:t> </a:t>
            </a:r>
            <a:r>
              <a:rPr lang="ko-KR" altLang="en-US" dirty="0" err="1" smtClean="0"/>
              <a:t>훌은</a:t>
            </a:r>
            <a:r>
              <a:rPr lang="ko-KR" altLang="en-US" dirty="0" smtClean="0"/>
              <a:t> 금송아지 </a:t>
            </a:r>
            <a:r>
              <a:rPr lang="ko-KR" altLang="en-US" dirty="0" err="1" smtClean="0"/>
              <a:t>사건이후</a:t>
            </a:r>
            <a:r>
              <a:rPr lang="ko-KR" altLang="en-US" dirty="0" smtClean="0"/>
              <a:t> 가나안까지 기록이 없음</a:t>
            </a:r>
            <a:endParaRPr lang="en-US" altLang="ko-KR" dirty="0" smtClean="0"/>
          </a:p>
          <a:p>
            <a:r>
              <a:rPr lang="ko-KR" altLang="en-US" dirty="0" err="1" smtClean="0"/>
              <a:t>훌은</a:t>
            </a:r>
            <a:r>
              <a:rPr lang="ko-KR" altLang="en-US" dirty="0" smtClean="0"/>
              <a:t> </a:t>
            </a:r>
            <a:r>
              <a:rPr lang="en-US" altLang="ko-KR" dirty="0" smtClean="0"/>
              <a:t>1</a:t>
            </a:r>
            <a:r>
              <a:rPr lang="ko-KR" altLang="en-US" dirty="0" smtClean="0"/>
              <a:t>년만 모세를 </a:t>
            </a:r>
            <a:r>
              <a:rPr lang="ko-KR" altLang="en-US" dirty="0" err="1" smtClean="0"/>
              <a:t>뒷바침하지</a:t>
            </a:r>
            <a:r>
              <a:rPr lang="ko-KR" altLang="en-US" dirty="0" smtClean="0"/>
              <a:t> 못함</a:t>
            </a:r>
            <a:endParaRPr lang="en-US" altLang="ko-KR" dirty="0" smtClean="0"/>
          </a:p>
          <a:p>
            <a:endParaRPr lang="en-US" altLang="ko-KR" dirty="0" smtClean="0"/>
          </a:p>
          <a:p>
            <a:r>
              <a:rPr lang="en-US" altLang="ko-KR" dirty="0" smtClean="0"/>
              <a:t>  </a:t>
            </a:r>
            <a:r>
              <a:rPr lang="ko-KR" altLang="en-US" dirty="0" err="1" smtClean="0"/>
              <a:t>미드라쉬에</a:t>
            </a:r>
            <a:r>
              <a:rPr lang="ko-KR" altLang="en-US" dirty="0" smtClean="0"/>
              <a:t> 보면 </a:t>
            </a:r>
            <a:endParaRPr lang="en-US" altLang="ko-KR" dirty="0" smtClean="0"/>
          </a:p>
          <a:p>
            <a:r>
              <a:rPr lang="en-US" altLang="ko-KR" dirty="0" smtClean="0"/>
              <a:t>        - </a:t>
            </a:r>
            <a:r>
              <a:rPr lang="ko-KR" altLang="en-US" dirty="0" smtClean="0"/>
              <a:t>모세가 </a:t>
            </a:r>
            <a:r>
              <a:rPr lang="en-US" altLang="ko-KR" dirty="0" smtClean="0"/>
              <a:t>40</a:t>
            </a:r>
            <a:r>
              <a:rPr lang="ko-KR" altLang="en-US" dirty="0" err="1" smtClean="0"/>
              <a:t>일동안</a:t>
            </a:r>
            <a:r>
              <a:rPr lang="ko-KR" altLang="en-US" dirty="0" smtClean="0"/>
              <a:t> </a:t>
            </a:r>
            <a:r>
              <a:rPr lang="ko-KR" altLang="en-US" dirty="0" err="1" smtClean="0"/>
              <a:t>시내산에</a:t>
            </a:r>
            <a:r>
              <a:rPr lang="ko-KR" altLang="en-US" dirty="0" smtClean="0"/>
              <a:t> 있을 때</a:t>
            </a:r>
            <a:endParaRPr lang="en-US" altLang="ko-KR" dirty="0" smtClean="0"/>
          </a:p>
          <a:p>
            <a:r>
              <a:rPr lang="en-US" altLang="ko-KR" dirty="0" smtClean="0"/>
              <a:t>        –</a:t>
            </a:r>
            <a:r>
              <a:rPr lang="en-US" altLang="ko-KR" baseline="0" dirty="0" smtClean="0"/>
              <a:t> </a:t>
            </a:r>
            <a:r>
              <a:rPr lang="ko-KR" altLang="en-US" baseline="0" dirty="0" smtClean="0"/>
              <a:t>아래에서는 백성들이 충동하여 </a:t>
            </a:r>
            <a:r>
              <a:rPr lang="ko-KR" altLang="en-US" baseline="0" dirty="0" err="1" smtClean="0"/>
              <a:t>아론이</a:t>
            </a:r>
            <a:r>
              <a:rPr lang="ko-KR" altLang="en-US" baseline="0" dirty="0" smtClean="0"/>
              <a:t> 금송아지 만듦</a:t>
            </a:r>
            <a:endParaRPr lang="en-US" altLang="ko-KR" baseline="0" dirty="0" smtClean="0"/>
          </a:p>
          <a:p>
            <a:r>
              <a:rPr lang="en-US" altLang="ko-KR" baseline="0" dirty="0" smtClean="0"/>
              <a:t>        - </a:t>
            </a:r>
            <a:r>
              <a:rPr lang="ko-KR" altLang="en-US" baseline="0" dirty="0" smtClean="0"/>
              <a:t>이때 가장 반대한 사람이 훌</a:t>
            </a:r>
            <a:endParaRPr lang="en-US" altLang="ko-KR" baseline="0" dirty="0" smtClean="0"/>
          </a:p>
          <a:p>
            <a:r>
              <a:rPr lang="en-US" altLang="ko-KR" baseline="0" dirty="0" smtClean="0"/>
              <a:t>        - </a:t>
            </a:r>
            <a:r>
              <a:rPr lang="ko-KR" altLang="en-US" baseline="0" dirty="0" smtClean="0"/>
              <a:t>그러자 백성들이 </a:t>
            </a:r>
            <a:r>
              <a:rPr lang="ko-KR" altLang="en-US" baseline="0" dirty="0" err="1" smtClean="0"/>
              <a:t>훌을</a:t>
            </a:r>
            <a:r>
              <a:rPr lang="ko-KR" altLang="en-US" baseline="0" dirty="0" smtClean="0"/>
              <a:t> 죽임</a:t>
            </a:r>
            <a:endParaRPr lang="en-US" altLang="ko-KR" baseline="0" dirty="0" smtClean="0"/>
          </a:p>
          <a:p>
            <a:r>
              <a:rPr lang="en-US" altLang="ko-KR" baseline="0" dirty="0" smtClean="0"/>
              <a:t>        - </a:t>
            </a:r>
            <a:r>
              <a:rPr lang="ko-KR" altLang="en-US" baseline="0" dirty="0" smtClean="0"/>
              <a:t>죽을 때 </a:t>
            </a:r>
            <a:r>
              <a:rPr lang="ko-KR" altLang="en-US" baseline="0" dirty="0" err="1" smtClean="0"/>
              <a:t>훌에게</a:t>
            </a:r>
            <a:r>
              <a:rPr lang="ko-KR" altLang="en-US" baseline="0" dirty="0" smtClean="0"/>
              <a:t> 네게 장렬하게 순교한즉</a:t>
            </a:r>
            <a:endParaRPr lang="en-US" altLang="ko-KR" baseline="0" dirty="0" smtClean="0"/>
          </a:p>
          <a:p>
            <a:r>
              <a:rPr lang="en-US" altLang="ko-KR" baseline="0" dirty="0" smtClean="0"/>
              <a:t>        - </a:t>
            </a:r>
            <a:r>
              <a:rPr lang="ko-KR" altLang="en-US" baseline="0" dirty="0" smtClean="0"/>
              <a:t>이후 </a:t>
            </a:r>
            <a:r>
              <a:rPr lang="ko-KR" altLang="en-US" baseline="0" dirty="0" err="1" smtClean="0"/>
              <a:t>성막을</a:t>
            </a:r>
            <a:r>
              <a:rPr lang="ko-KR" altLang="en-US" baseline="0" dirty="0" smtClean="0"/>
              <a:t> 누가 만드는가 </a:t>
            </a:r>
            <a:r>
              <a:rPr lang="en-US" altLang="ko-KR" baseline="0" dirty="0" smtClean="0"/>
              <a:t>? </a:t>
            </a:r>
            <a:r>
              <a:rPr lang="ko-KR" altLang="en-US" baseline="0" dirty="0" err="1" smtClean="0"/>
              <a:t>훌의</a:t>
            </a:r>
            <a:r>
              <a:rPr lang="ko-KR" altLang="en-US" baseline="0" dirty="0" smtClean="0"/>
              <a:t> 손자 </a:t>
            </a:r>
            <a:r>
              <a:rPr lang="ko-KR" altLang="en-US" baseline="0" dirty="0" err="1" smtClean="0"/>
              <a:t>브살렐이</a:t>
            </a:r>
            <a:r>
              <a:rPr lang="ko-KR" altLang="en-US" baseline="0" dirty="0" smtClean="0"/>
              <a:t> 만듦</a:t>
            </a:r>
            <a:endParaRPr lang="en-US" altLang="ko-KR" baseline="0" dirty="0" smtClean="0"/>
          </a:p>
          <a:p>
            <a:r>
              <a:rPr lang="en-US" altLang="ko-KR" baseline="0" dirty="0" smtClean="0"/>
              <a:t>   </a:t>
            </a:r>
            <a:r>
              <a:rPr lang="ko-KR" altLang="en-US" baseline="0" dirty="0" smtClean="0"/>
              <a:t>그리하여 모세를 보필한 사람은 </a:t>
            </a:r>
            <a:r>
              <a:rPr lang="ko-KR" altLang="en-US" baseline="0" dirty="0" err="1" smtClean="0"/>
              <a:t>아론과</a:t>
            </a:r>
            <a:r>
              <a:rPr lang="ko-KR" altLang="en-US" baseline="0" dirty="0" smtClean="0"/>
              <a:t> </a:t>
            </a:r>
            <a:r>
              <a:rPr lang="ko-KR" altLang="en-US" baseline="0" dirty="0" err="1" smtClean="0"/>
              <a:t>브살렐이다</a:t>
            </a:r>
            <a:r>
              <a:rPr lang="en-US" altLang="ko-KR" baseline="0" dirty="0" smtClean="0"/>
              <a:t>.</a:t>
            </a:r>
          </a:p>
          <a:p>
            <a:r>
              <a:rPr lang="en-US" altLang="ko-KR" baseline="0" dirty="0" smtClean="0"/>
              <a:t>(</a:t>
            </a:r>
            <a:r>
              <a:rPr lang="ko-KR" altLang="en-US" baseline="0" dirty="0" smtClean="0"/>
              <a:t>출 </a:t>
            </a:r>
            <a:r>
              <a:rPr lang="en-US" altLang="ko-KR" baseline="0" dirty="0" smtClean="0"/>
              <a:t>31:2, </a:t>
            </a:r>
            <a:r>
              <a:rPr lang="ko-KR" altLang="en-US" baseline="0" dirty="0" smtClean="0"/>
              <a:t>개역</a:t>
            </a:r>
            <a:r>
              <a:rPr lang="en-US" altLang="ko-KR" baseline="0" dirty="0" smtClean="0"/>
              <a:t>) 『</a:t>
            </a:r>
            <a:r>
              <a:rPr lang="ko-KR" altLang="en-US" baseline="0" dirty="0" smtClean="0"/>
              <a:t>내가 유다 지파 </a:t>
            </a:r>
            <a:r>
              <a:rPr lang="ko-KR" altLang="en-US" baseline="0" dirty="0" err="1" smtClean="0"/>
              <a:t>훌의</a:t>
            </a:r>
            <a:r>
              <a:rPr lang="ko-KR" altLang="en-US" baseline="0" dirty="0" smtClean="0"/>
              <a:t> 손자요 우리의 아들인 </a:t>
            </a:r>
            <a:r>
              <a:rPr lang="ko-KR" altLang="en-US" baseline="0" dirty="0" err="1" smtClean="0"/>
              <a:t>브사렐을</a:t>
            </a:r>
            <a:r>
              <a:rPr lang="ko-KR" altLang="en-US" baseline="0" dirty="0" smtClean="0"/>
              <a:t> 지명하여 부르고</a:t>
            </a:r>
            <a:r>
              <a:rPr lang="en-US" altLang="ko-KR" baseline="0" dirty="0" smtClean="0"/>
              <a:t>』</a:t>
            </a:r>
          </a:p>
          <a:p>
            <a:r>
              <a:rPr lang="en-US" altLang="ko-KR" baseline="0" dirty="0" smtClean="0"/>
              <a:t>(</a:t>
            </a:r>
            <a:r>
              <a:rPr lang="ko-KR" altLang="en-US" baseline="0" dirty="0" smtClean="0"/>
              <a:t>출 </a:t>
            </a:r>
            <a:r>
              <a:rPr lang="en-US" altLang="ko-KR" baseline="0" dirty="0" smtClean="0"/>
              <a:t>35:30, </a:t>
            </a:r>
            <a:r>
              <a:rPr lang="ko-KR" altLang="en-US" baseline="0" dirty="0" smtClean="0"/>
              <a:t>개역</a:t>
            </a:r>
            <a:r>
              <a:rPr lang="en-US" altLang="ko-KR" baseline="0" dirty="0" smtClean="0"/>
              <a:t>) 『</a:t>
            </a:r>
            <a:r>
              <a:rPr lang="ko-KR" altLang="en-US" baseline="0" dirty="0" smtClean="0"/>
              <a:t>모세가 이스라엘 자손에게 이르되 볼지어다 여호와께서 유다 지파 </a:t>
            </a:r>
            <a:r>
              <a:rPr lang="ko-KR" altLang="en-US" baseline="0" dirty="0" err="1" smtClean="0"/>
              <a:t>훌의</a:t>
            </a:r>
            <a:r>
              <a:rPr lang="ko-KR" altLang="en-US" baseline="0" dirty="0" smtClean="0"/>
              <a:t> 손자요 우리의 아들인 </a:t>
            </a:r>
            <a:r>
              <a:rPr lang="ko-KR" altLang="en-US" baseline="0" dirty="0" err="1" smtClean="0"/>
              <a:t>브사렐을</a:t>
            </a:r>
            <a:r>
              <a:rPr lang="ko-KR" altLang="en-US" baseline="0" dirty="0" smtClean="0"/>
              <a:t> 지명하여 부르시고</a:t>
            </a:r>
            <a:r>
              <a:rPr lang="en-US" altLang="ko-KR" baseline="0" dirty="0" smtClean="0"/>
              <a:t>』</a:t>
            </a:r>
          </a:p>
          <a:p>
            <a:r>
              <a:rPr lang="en-US" altLang="ko-KR" baseline="0" dirty="0" smtClean="0"/>
              <a:t>(</a:t>
            </a:r>
            <a:r>
              <a:rPr lang="ko-KR" altLang="en-US" baseline="0" dirty="0" smtClean="0"/>
              <a:t>출 </a:t>
            </a:r>
            <a:r>
              <a:rPr lang="en-US" altLang="ko-KR" baseline="0" dirty="0" smtClean="0"/>
              <a:t>38:22, </a:t>
            </a:r>
            <a:r>
              <a:rPr lang="ko-KR" altLang="en-US" baseline="0" dirty="0" smtClean="0"/>
              <a:t>개역</a:t>
            </a:r>
            <a:r>
              <a:rPr lang="en-US" altLang="ko-KR" baseline="0" dirty="0" smtClean="0"/>
              <a:t>) 『</a:t>
            </a:r>
            <a:r>
              <a:rPr lang="ko-KR" altLang="en-US" baseline="0" dirty="0" smtClean="0"/>
              <a:t>유다 지파 </a:t>
            </a:r>
            <a:r>
              <a:rPr lang="ko-KR" altLang="en-US" baseline="0" dirty="0" err="1" smtClean="0"/>
              <a:t>훌의</a:t>
            </a:r>
            <a:r>
              <a:rPr lang="ko-KR" altLang="en-US" baseline="0" dirty="0" smtClean="0"/>
              <a:t> 손자요 우리의 아들인 </a:t>
            </a:r>
            <a:r>
              <a:rPr lang="ko-KR" altLang="en-US" baseline="0" dirty="0" err="1" smtClean="0"/>
              <a:t>브사렐은</a:t>
            </a:r>
            <a:r>
              <a:rPr lang="ko-KR" altLang="en-US" baseline="0" dirty="0" smtClean="0"/>
              <a:t> 여호와께서 모세에게 명하신 모든 것을 만들었고</a:t>
            </a:r>
            <a:r>
              <a:rPr lang="en-US" altLang="ko-KR" baseline="0" dirty="0" smtClean="0"/>
              <a:t>』</a:t>
            </a:r>
          </a:p>
          <a:p>
            <a:endParaRPr lang="en-US" altLang="ko-KR" b="1" baseline="0" dirty="0" smtClean="0"/>
          </a:p>
          <a:p>
            <a:r>
              <a:rPr lang="en-US" altLang="ko-KR" b="1" baseline="0" dirty="0" smtClean="0"/>
              <a:t>  </a:t>
            </a:r>
            <a:r>
              <a:rPr lang="ko-KR" altLang="en-US" b="1" baseline="0" dirty="0" smtClean="0"/>
              <a:t>민수기 </a:t>
            </a:r>
            <a:r>
              <a:rPr lang="en-US" altLang="ko-KR" b="1" baseline="0" dirty="0" smtClean="0"/>
              <a:t>2</a:t>
            </a:r>
            <a:r>
              <a:rPr lang="ko-KR" altLang="en-US" b="1" baseline="0" dirty="0" smtClean="0"/>
              <a:t>장에서 출애굽하자 인구를 셈 </a:t>
            </a:r>
            <a:r>
              <a:rPr lang="en-US" altLang="ko-KR" b="1" baseline="0" dirty="0" smtClean="0"/>
              <a:t>( </a:t>
            </a:r>
            <a:r>
              <a:rPr lang="ko-KR" altLang="en-US" b="1" baseline="0" dirty="0" smtClean="0"/>
              <a:t>출애굽 이후 </a:t>
            </a:r>
            <a:r>
              <a:rPr lang="en-US" altLang="ko-KR" b="1" baseline="0" dirty="0" smtClean="0"/>
              <a:t>)</a:t>
            </a:r>
          </a:p>
          <a:p>
            <a:r>
              <a:rPr lang="en-US" altLang="ko-KR" baseline="0" dirty="0" smtClean="0"/>
              <a:t>           </a:t>
            </a:r>
            <a:r>
              <a:rPr lang="ko-KR" altLang="en-US" baseline="0" dirty="0" smtClean="0"/>
              <a:t>총 </a:t>
            </a:r>
            <a:r>
              <a:rPr lang="en-US" altLang="ko-KR" baseline="0" dirty="0" smtClean="0"/>
              <a:t>60</a:t>
            </a:r>
            <a:r>
              <a:rPr lang="ko-KR" altLang="en-US" baseline="0" dirty="0" smtClean="0"/>
              <a:t>만 </a:t>
            </a:r>
            <a:r>
              <a:rPr lang="en-US" altLang="ko-KR" baseline="0" dirty="0" smtClean="0"/>
              <a:t>3</a:t>
            </a:r>
            <a:r>
              <a:rPr lang="ko-KR" altLang="en-US" baseline="0" dirty="0" smtClean="0"/>
              <a:t>천 </a:t>
            </a:r>
            <a:r>
              <a:rPr lang="en-US" altLang="ko-KR" baseline="0" dirty="0" smtClean="0"/>
              <a:t>500</a:t>
            </a:r>
            <a:r>
              <a:rPr lang="ko-KR" altLang="en-US" baseline="0" dirty="0" smtClean="0"/>
              <a:t>여명</a:t>
            </a:r>
            <a:endParaRPr lang="en-US" altLang="ko-KR" baseline="0" dirty="0" smtClean="0"/>
          </a:p>
          <a:p>
            <a:r>
              <a:rPr lang="en-US" altLang="ko-KR" baseline="0" dirty="0" smtClean="0"/>
              <a:t>           </a:t>
            </a:r>
            <a:r>
              <a:rPr lang="ko-KR" altLang="en-US" baseline="0" dirty="0" err="1" smtClean="0"/>
              <a:t>레위지파는</a:t>
            </a:r>
            <a:r>
              <a:rPr lang="ko-KR" altLang="en-US" baseline="0" dirty="0" smtClean="0"/>
              <a:t> </a:t>
            </a:r>
            <a:r>
              <a:rPr lang="en-US" altLang="ko-KR" baseline="0" dirty="0" smtClean="0"/>
              <a:t>2</a:t>
            </a:r>
            <a:r>
              <a:rPr lang="ko-KR" altLang="en-US" baseline="0" dirty="0" err="1" smtClean="0"/>
              <a:t>만명이</a:t>
            </a:r>
            <a:r>
              <a:rPr lang="ko-KR" altLang="en-US" baseline="0" dirty="0" smtClean="0"/>
              <a:t> 안됨</a:t>
            </a:r>
            <a:endParaRPr lang="en-US" altLang="ko-KR" baseline="0" dirty="0" smtClean="0"/>
          </a:p>
          <a:p>
            <a:r>
              <a:rPr lang="en-US" altLang="ko-KR" baseline="0" dirty="0" smtClean="0"/>
              <a:t>            </a:t>
            </a:r>
            <a:r>
              <a:rPr lang="ko-KR" altLang="en-US" baseline="0" dirty="0" smtClean="0"/>
              <a:t>다른 지파는 평균 </a:t>
            </a:r>
            <a:r>
              <a:rPr lang="en-US" altLang="ko-KR" baseline="0" dirty="0" smtClean="0"/>
              <a:t>5</a:t>
            </a:r>
            <a:r>
              <a:rPr lang="ko-KR" altLang="en-US" baseline="0" dirty="0" err="1" smtClean="0"/>
              <a:t>만명</a:t>
            </a:r>
            <a:endParaRPr lang="en-US" altLang="ko-KR" baseline="0" dirty="0" smtClean="0"/>
          </a:p>
          <a:p>
            <a:r>
              <a:rPr lang="en-US" altLang="ko-KR" baseline="0" dirty="0" smtClean="0"/>
              <a:t>      </a:t>
            </a:r>
            <a:r>
              <a:rPr lang="ko-KR" altLang="en-US" baseline="0" dirty="0" smtClean="0"/>
              <a:t>왜 </a:t>
            </a:r>
            <a:r>
              <a:rPr lang="ko-KR" altLang="en-US" baseline="0" dirty="0" err="1" smtClean="0"/>
              <a:t>레위지파는</a:t>
            </a:r>
            <a:r>
              <a:rPr lang="ko-KR" altLang="en-US" baseline="0" dirty="0" smtClean="0"/>
              <a:t> 숫자가 적은가 </a:t>
            </a:r>
            <a:r>
              <a:rPr lang="en-US" altLang="ko-KR" baseline="0" dirty="0" smtClean="0"/>
              <a:t>?</a:t>
            </a:r>
          </a:p>
          <a:p>
            <a:r>
              <a:rPr lang="en-US" altLang="ko-KR" baseline="0" dirty="0" smtClean="0"/>
              <a:t>           </a:t>
            </a:r>
            <a:r>
              <a:rPr lang="ko-KR" altLang="en-US" baseline="0" dirty="0" err="1" smtClean="0"/>
              <a:t>애굽에서</a:t>
            </a:r>
            <a:r>
              <a:rPr lang="ko-KR" altLang="en-US" baseline="0" dirty="0" smtClean="0"/>
              <a:t> 이스라엘 백성들이 살 때 하나님의 명령과 왕의 명령이 어긋날 때 다른 지파사람들은 그냥 따라갔지만 </a:t>
            </a:r>
            <a:r>
              <a:rPr lang="ko-KR" altLang="en-US" baseline="0" dirty="0" err="1" smtClean="0"/>
              <a:t>레위지파는</a:t>
            </a:r>
            <a:r>
              <a:rPr lang="ko-KR" altLang="en-US" baseline="0" dirty="0" smtClean="0"/>
              <a:t> 하나님의 말씀을 따르느라 많은 순교자가 나왔다</a:t>
            </a:r>
            <a:r>
              <a:rPr lang="en-US" altLang="ko-KR" baseline="0" dirty="0" smtClean="0"/>
              <a:t>. </a:t>
            </a:r>
            <a:r>
              <a:rPr lang="ko-KR" altLang="en-US" baseline="0" dirty="0" smtClean="0"/>
              <a:t>그래서 많이 순교한 지파</a:t>
            </a:r>
            <a:endParaRPr lang="en-US" altLang="ko-KR" baseline="0" dirty="0" smtClean="0"/>
          </a:p>
          <a:p>
            <a:r>
              <a:rPr lang="en-US" altLang="ko-KR" baseline="0" dirty="0" smtClean="0"/>
              <a:t>      </a:t>
            </a:r>
            <a:r>
              <a:rPr lang="ko-KR" altLang="en-US" baseline="0" dirty="0" smtClean="0"/>
              <a:t>모세의 부모 </a:t>
            </a:r>
            <a:r>
              <a:rPr lang="en-US" altLang="ko-KR" baseline="0" dirty="0" smtClean="0"/>
              <a:t>- </a:t>
            </a:r>
            <a:r>
              <a:rPr lang="ko-KR" altLang="en-US" baseline="0" dirty="0" err="1" smtClean="0"/>
              <a:t>아므람과</a:t>
            </a:r>
            <a:r>
              <a:rPr lang="ko-KR" altLang="en-US" baseline="0" dirty="0" smtClean="0"/>
              <a:t> </a:t>
            </a:r>
            <a:r>
              <a:rPr lang="ko-KR" altLang="en-US" baseline="0" dirty="0" err="1" smtClean="0"/>
              <a:t>요게벳</a:t>
            </a:r>
            <a:r>
              <a:rPr lang="ko-KR" altLang="en-US" baseline="0" dirty="0" smtClean="0"/>
              <a:t> 모두 </a:t>
            </a:r>
            <a:r>
              <a:rPr lang="ko-KR" altLang="en-US" baseline="0" dirty="0" err="1" smtClean="0"/>
              <a:t>레위지파</a:t>
            </a:r>
            <a:endParaRPr lang="en-US" altLang="ko-KR" baseline="0" dirty="0" smtClean="0"/>
          </a:p>
          <a:p>
            <a:endParaRPr lang="en-US" altLang="ko-KR" baseline="0" dirty="0" smtClean="0"/>
          </a:p>
          <a:p>
            <a:r>
              <a:rPr lang="ko-KR" altLang="en-US" baseline="0" dirty="0" err="1" smtClean="0"/>
              <a:t>레위지파가</a:t>
            </a:r>
            <a:r>
              <a:rPr lang="ko-KR" altLang="en-US" baseline="0" dirty="0" smtClean="0"/>
              <a:t> 제사장이 된 동기가 바로 금송아지</a:t>
            </a:r>
            <a:endParaRPr lang="en-US" altLang="ko-KR" baseline="0" dirty="0" smtClean="0"/>
          </a:p>
          <a:p>
            <a:endParaRPr lang="en-US" altLang="ko-KR" baseline="0" dirty="0" smtClean="0"/>
          </a:p>
          <a:p>
            <a:r>
              <a:rPr lang="ko-KR" altLang="en-US" baseline="0" dirty="0" smtClean="0"/>
              <a:t>제사장 수가 총 </a:t>
            </a:r>
            <a:r>
              <a:rPr lang="en-US" altLang="ko-KR" baseline="0" dirty="0" smtClean="0"/>
              <a:t>24,000</a:t>
            </a:r>
            <a:r>
              <a:rPr lang="ko-KR" altLang="en-US" baseline="0" dirty="0" smtClean="0"/>
              <a:t>명이 되어야 한다</a:t>
            </a:r>
            <a:r>
              <a:rPr lang="en-US" altLang="ko-KR" baseline="0" dirty="0" smtClean="0"/>
              <a:t>.</a:t>
            </a:r>
          </a:p>
          <a:p>
            <a:r>
              <a:rPr lang="en-US" altLang="ko-KR" baseline="0" dirty="0" smtClean="0"/>
              <a:t>1000</a:t>
            </a:r>
            <a:r>
              <a:rPr lang="ko-KR" altLang="en-US" baseline="0" dirty="0" smtClean="0"/>
              <a:t>명씩 </a:t>
            </a:r>
            <a:r>
              <a:rPr lang="en-US" altLang="ko-KR" baseline="0" dirty="0" smtClean="0"/>
              <a:t>24</a:t>
            </a:r>
            <a:r>
              <a:rPr lang="ko-KR" altLang="en-US" baseline="0" dirty="0" smtClean="0"/>
              <a:t>팀으로 나누어서 안식일마다 </a:t>
            </a:r>
            <a:r>
              <a:rPr lang="en-US" altLang="ko-KR" baseline="0" dirty="0" smtClean="0"/>
              <a:t>1000</a:t>
            </a:r>
            <a:r>
              <a:rPr lang="ko-KR" altLang="en-US" baseline="0" dirty="0" smtClean="0"/>
              <a:t>명씩 교대함 </a:t>
            </a:r>
            <a:r>
              <a:rPr lang="en-US" altLang="ko-KR" baseline="0" dirty="0" smtClean="0"/>
              <a:t>( </a:t>
            </a:r>
            <a:r>
              <a:rPr lang="ko-KR" altLang="en-US" baseline="0" dirty="0" smtClean="0"/>
              <a:t>대하 </a:t>
            </a:r>
            <a:r>
              <a:rPr lang="en-US" altLang="ko-KR" baseline="0" dirty="0" smtClean="0"/>
              <a:t>23:4)</a:t>
            </a:r>
          </a:p>
          <a:p>
            <a:r>
              <a:rPr lang="en-US" altLang="ko-KR" baseline="0" dirty="0" smtClean="0"/>
              <a:t>(</a:t>
            </a:r>
            <a:r>
              <a:rPr lang="ko-KR" altLang="en-US" baseline="0" dirty="0" smtClean="0"/>
              <a:t>대하 </a:t>
            </a:r>
            <a:r>
              <a:rPr lang="en-US" altLang="ko-KR" baseline="0" dirty="0" smtClean="0"/>
              <a:t>23:4) </a:t>
            </a:r>
            <a:r>
              <a:rPr lang="ko-KR" altLang="en-US" baseline="0" dirty="0" smtClean="0"/>
              <a:t>이제 너희는 이와 같이 행하라 너희 제사장들과 </a:t>
            </a:r>
            <a:r>
              <a:rPr lang="ko-KR" altLang="en-US" baseline="0" dirty="0" err="1" smtClean="0"/>
              <a:t>레위</a:t>
            </a:r>
            <a:r>
              <a:rPr lang="ko-KR" altLang="en-US" baseline="0" dirty="0" smtClean="0"/>
              <a:t> 사람들 곧 안식일에 당번인 자들의 삼분의 일은 문을 지키고</a:t>
            </a:r>
            <a:endParaRPr lang="en-US" altLang="ko-KR" baseline="0" dirty="0" smtClean="0"/>
          </a:p>
          <a:p>
            <a:r>
              <a:rPr lang="ko-KR" altLang="en-US" baseline="0" dirty="0" smtClean="0"/>
              <a:t>유월절</a:t>
            </a:r>
            <a:r>
              <a:rPr lang="en-US" altLang="ko-KR" baseline="0" dirty="0" smtClean="0"/>
              <a:t>, </a:t>
            </a:r>
            <a:r>
              <a:rPr lang="ko-KR" altLang="en-US" baseline="0" dirty="0" err="1" smtClean="0"/>
              <a:t>칠칠절</a:t>
            </a:r>
            <a:r>
              <a:rPr lang="en-US" altLang="ko-KR" baseline="0" dirty="0" smtClean="0"/>
              <a:t>, </a:t>
            </a:r>
            <a:r>
              <a:rPr lang="ko-KR" altLang="en-US" baseline="0" dirty="0" err="1" smtClean="0"/>
              <a:t>대속죄일</a:t>
            </a:r>
            <a:r>
              <a:rPr lang="en-US" altLang="ko-KR" baseline="0" dirty="0" smtClean="0"/>
              <a:t>,</a:t>
            </a:r>
            <a:r>
              <a:rPr lang="ko-KR" altLang="en-US" baseline="0" dirty="0" smtClean="0"/>
              <a:t> </a:t>
            </a:r>
            <a:r>
              <a:rPr lang="ko-KR" altLang="en-US" baseline="0" dirty="0" err="1" smtClean="0"/>
              <a:t>초막절</a:t>
            </a:r>
            <a:r>
              <a:rPr lang="ko-KR" altLang="en-US" baseline="0" dirty="0" smtClean="0"/>
              <a:t> 주간은 </a:t>
            </a:r>
            <a:r>
              <a:rPr lang="en-US" altLang="ko-KR" baseline="0" dirty="0" smtClean="0"/>
              <a:t>24,000</a:t>
            </a:r>
            <a:r>
              <a:rPr lang="ko-KR" altLang="en-US" baseline="0" dirty="0" smtClean="0"/>
              <a:t>명이 함께 일함</a:t>
            </a:r>
            <a:endParaRPr lang="en-US" altLang="ko-KR" baseline="0" dirty="0" smtClean="0"/>
          </a:p>
          <a:p>
            <a:r>
              <a:rPr lang="ko-KR" altLang="en-US" baseline="0" dirty="0" smtClean="0"/>
              <a:t>제사장 </a:t>
            </a:r>
            <a:r>
              <a:rPr lang="en-US" altLang="ko-KR" baseline="0" dirty="0" smtClean="0"/>
              <a:t>1</a:t>
            </a:r>
            <a:r>
              <a:rPr lang="ko-KR" altLang="en-US" baseline="0" dirty="0" smtClean="0"/>
              <a:t>명은 </a:t>
            </a:r>
            <a:r>
              <a:rPr lang="en-US" altLang="ko-KR" baseline="0" dirty="0" smtClean="0"/>
              <a:t>1</a:t>
            </a:r>
            <a:r>
              <a:rPr lang="ko-KR" altLang="en-US" baseline="0" dirty="0" smtClean="0"/>
              <a:t>년에 </a:t>
            </a:r>
            <a:r>
              <a:rPr lang="ko-KR" altLang="en-US" baseline="0" dirty="0" err="1" smtClean="0"/>
              <a:t>몇주</a:t>
            </a:r>
            <a:r>
              <a:rPr lang="ko-KR" altLang="en-US" baseline="0" dirty="0" smtClean="0"/>
              <a:t> 근무하는가 </a:t>
            </a:r>
            <a:r>
              <a:rPr lang="en-US" altLang="ko-KR" baseline="0" dirty="0" smtClean="0"/>
              <a:t>? 6</a:t>
            </a:r>
            <a:r>
              <a:rPr lang="ko-KR" altLang="en-US" baseline="0" dirty="0" smtClean="0"/>
              <a:t>주</a:t>
            </a:r>
            <a:endParaRPr lang="en-US" altLang="ko-KR" baseline="0" dirty="0" smtClean="0"/>
          </a:p>
          <a:p>
            <a:r>
              <a:rPr lang="ko-KR" altLang="en-US" baseline="0" dirty="0" smtClean="0"/>
              <a:t>    </a:t>
            </a:r>
            <a:r>
              <a:rPr lang="ko-KR" altLang="en-US" baseline="0" dirty="0" err="1" smtClean="0"/>
              <a:t>반차대로</a:t>
            </a:r>
            <a:r>
              <a:rPr lang="ko-KR" altLang="en-US" baseline="0" dirty="0" smtClean="0"/>
              <a:t> </a:t>
            </a:r>
            <a:r>
              <a:rPr lang="en-US" altLang="ko-KR" baseline="0" dirty="0" smtClean="0"/>
              <a:t>2</a:t>
            </a:r>
            <a:r>
              <a:rPr lang="ko-KR" altLang="en-US" baseline="0" dirty="0" smtClean="0"/>
              <a:t>주</a:t>
            </a:r>
            <a:endParaRPr lang="en-US" altLang="ko-KR" baseline="0" dirty="0" smtClean="0"/>
          </a:p>
          <a:p>
            <a:r>
              <a:rPr lang="ko-KR" altLang="en-US" baseline="0" dirty="0" smtClean="0"/>
              <a:t>    </a:t>
            </a:r>
            <a:r>
              <a:rPr lang="ko-KR" altLang="en-US" baseline="0" dirty="0" err="1" smtClean="0"/>
              <a:t>전체한꺼번에</a:t>
            </a:r>
            <a:r>
              <a:rPr lang="ko-KR" altLang="en-US" baseline="0" dirty="0" smtClean="0"/>
              <a:t> </a:t>
            </a:r>
            <a:r>
              <a:rPr lang="en-US" altLang="ko-KR" baseline="0" dirty="0" smtClean="0"/>
              <a:t>4</a:t>
            </a:r>
            <a:r>
              <a:rPr lang="ko-KR" altLang="en-US" baseline="0" dirty="0" smtClean="0"/>
              <a:t>주 </a:t>
            </a:r>
            <a:r>
              <a:rPr lang="en-US" altLang="ko-KR" baseline="0" dirty="0" smtClean="0"/>
              <a:t>– </a:t>
            </a:r>
            <a:r>
              <a:rPr lang="ko-KR" altLang="en-US" baseline="0" dirty="0" smtClean="0"/>
              <a:t>총 </a:t>
            </a:r>
            <a:r>
              <a:rPr lang="en-US" altLang="ko-KR" baseline="0" dirty="0" smtClean="0"/>
              <a:t>6</a:t>
            </a:r>
            <a:r>
              <a:rPr lang="ko-KR" altLang="en-US" baseline="0" dirty="0" smtClean="0"/>
              <a:t>주</a:t>
            </a:r>
            <a:endParaRPr lang="en-US" altLang="ko-KR" baseline="0" dirty="0" smtClean="0"/>
          </a:p>
          <a:p>
            <a:r>
              <a:rPr lang="ko-KR" altLang="en-US" baseline="0" dirty="0" smtClean="0"/>
              <a:t>    나머지 </a:t>
            </a:r>
            <a:r>
              <a:rPr lang="ko-KR" altLang="en-US" baseline="0" dirty="0" err="1" smtClean="0"/>
              <a:t>근무안할</a:t>
            </a:r>
            <a:r>
              <a:rPr lang="ko-KR" altLang="en-US" baseline="0" dirty="0" smtClean="0"/>
              <a:t> 때는 </a:t>
            </a:r>
            <a:r>
              <a:rPr lang="ko-KR" altLang="en-US" b="1" baseline="0" dirty="0" err="1" smtClean="0"/>
              <a:t>지파속으로</a:t>
            </a:r>
            <a:r>
              <a:rPr lang="ko-KR" altLang="en-US" b="1" baseline="0" dirty="0" smtClean="0"/>
              <a:t> 들어가서 지파에서 율법공부를 시키면서 지냄</a:t>
            </a:r>
            <a:endParaRPr lang="en-US" altLang="ko-KR" b="1" baseline="0" dirty="0" smtClean="0"/>
          </a:p>
          <a:p>
            <a:endParaRPr lang="en-US" altLang="ko-KR" b="0" baseline="0" dirty="0" smtClean="0"/>
          </a:p>
          <a:p>
            <a:endParaRPr lang="en-US" altLang="ko-KR" b="0" baseline="0" dirty="0" smtClean="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23</a:t>
            </a:fld>
            <a:endParaRPr lang="ko-KR" altLang="en-US">
              <a:solidFill>
                <a:prstClr val="black"/>
              </a:solidFill>
            </a:endParaRPr>
          </a:p>
        </p:txBody>
      </p:sp>
    </p:spTree>
    <p:extLst>
      <p:ext uri="{BB962C8B-B14F-4D97-AF65-F5344CB8AC3E}">
        <p14:creationId xmlns:p14="http://schemas.microsoft.com/office/powerpoint/2010/main" val="394531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altLang="ko-KR" b="1" baseline="0" dirty="0" smtClean="0"/>
              <a:t> </a:t>
            </a:r>
            <a:r>
              <a:rPr lang="ko-KR" altLang="en-US" b="1" baseline="0" dirty="0" smtClean="0"/>
              <a:t>민수기 </a:t>
            </a:r>
            <a:r>
              <a:rPr lang="en-US" altLang="ko-KR" b="1" baseline="0" dirty="0" smtClean="0"/>
              <a:t>26</a:t>
            </a:r>
            <a:r>
              <a:rPr lang="ko-KR" altLang="en-US" b="1" baseline="0" dirty="0" smtClean="0"/>
              <a:t>장 인구조사</a:t>
            </a:r>
            <a:endParaRPr lang="en-US" altLang="ko-KR" b="1" baseline="0" dirty="0" smtClean="0"/>
          </a:p>
          <a:p>
            <a:r>
              <a:rPr lang="en-US" altLang="ko-KR" b="0" baseline="0" dirty="0" smtClean="0"/>
              <a:t>      </a:t>
            </a:r>
            <a:r>
              <a:rPr lang="ko-KR" altLang="en-US" b="0" baseline="0" dirty="0" smtClean="0"/>
              <a:t>출애굽 뒤 </a:t>
            </a:r>
            <a:r>
              <a:rPr lang="en-US" altLang="ko-KR" b="0" baseline="0" dirty="0" smtClean="0"/>
              <a:t>40</a:t>
            </a:r>
            <a:r>
              <a:rPr lang="ko-KR" altLang="en-US" b="0" baseline="0" dirty="0" smtClean="0"/>
              <a:t>년</a:t>
            </a:r>
            <a:endParaRPr lang="en-US" altLang="ko-KR" b="0" baseline="0" dirty="0" smtClean="0"/>
          </a:p>
          <a:p>
            <a:r>
              <a:rPr lang="en-US" altLang="ko-KR" b="0" baseline="0" dirty="0" smtClean="0"/>
              <a:t>      </a:t>
            </a:r>
            <a:r>
              <a:rPr lang="ko-KR" altLang="en-US" b="0" baseline="0" dirty="0" err="1" smtClean="0"/>
              <a:t>인구가출애굽</a:t>
            </a:r>
            <a:r>
              <a:rPr lang="ko-KR" altLang="en-US" b="0" baseline="0" dirty="0" smtClean="0"/>
              <a:t> 직후보다 늘었을까 줄었을까요 </a:t>
            </a:r>
            <a:r>
              <a:rPr lang="en-US" altLang="ko-KR" b="0" baseline="0" dirty="0" smtClean="0"/>
              <a:t>?</a:t>
            </a:r>
          </a:p>
          <a:p>
            <a:r>
              <a:rPr lang="en-US" altLang="ko-KR" b="0" baseline="0" dirty="0" smtClean="0"/>
              <a:t>            </a:t>
            </a:r>
            <a:r>
              <a:rPr lang="ko-KR" altLang="en-US" b="0" baseline="0" dirty="0" smtClean="0"/>
              <a:t>인구가 </a:t>
            </a:r>
            <a:r>
              <a:rPr lang="ko-KR" altLang="en-US" b="0" baseline="0" dirty="0" err="1" smtClean="0"/>
              <a:t>줄어듬</a:t>
            </a:r>
            <a:r>
              <a:rPr lang="ko-KR" altLang="en-US" b="0" baseline="0" dirty="0" smtClean="0"/>
              <a:t> </a:t>
            </a:r>
            <a:r>
              <a:rPr lang="en-US" altLang="ko-KR" b="0" baseline="0" dirty="0" smtClean="0"/>
              <a:t>( </a:t>
            </a:r>
            <a:r>
              <a:rPr lang="ko-KR" altLang="en-US" b="0" baseline="0" dirty="0" err="1" smtClean="0"/>
              <a:t>여호수아와</a:t>
            </a:r>
            <a:r>
              <a:rPr lang="ko-KR" altLang="en-US" b="0" baseline="0" dirty="0" smtClean="0"/>
              <a:t> </a:t>
            </a:r>
            <a:r>
              <a:rPr lang="ko-KR" altLang="en-US" b="0" baseline="0" dirty="0" err="1" smtClean="0"/>
              <a:t>갈렙을</a:t>
            </a:r>
            <a:r>
              <a:rPr lang="ko-KR" altLang="en-US" b="0" baseline="0" dirty="0" smtClean="0"/>
              <a:t> 제외하고 </a:t>
            </a:r>
            <a:r>
              <a:rPr lang="ko-KR" altLang="en-US" b="0" baseline="0" dirty="0" err="1" smtClean="0"/>
              <a:t>못들어간다</a:t>
            </a:r>
            <a:r>
              <a:rPr lang="ko-KR" altLang="en-US" b="0" baseline="0" dirty="0" smtClean="0"/>
              <a:t> </a:t>
            </a:r>
            <a:r>
              <a:rPr lang="en-US" altLang="ko-KR" b="0" baseline="0" dirty="0" smtClean="0"/>
              <a:t>)</a:t>
            </a:r>
          </a:p>
          <a:p>
            <a:r>
              <a:rPr lang="ko-KR" altLang="en-US" b="0" baseline="0" dirty="0" smtClean="0"/>
              <a:t> </a:t>
            </a:r>
            <a:endParaRPr lang="en-US" altLang="ko-KR" b="0" baseline="0" dirty="0" smtClean="0"/>
          </a:p>
          <a:p>
            <a:r>
              <a:rPr lang="ko-KR" altLang="en-US" b="1" baseline="0" dirty="0" smtClean="0"/>
              <a:t>제사장 숫자가 적어졌기에 </a:t>
            </a:r>
            <a:r>
              <a:rPr lang="ko-KR" altLang="en-US" b="1" baseline="0" dirty="0" err="1" smtClean="0"/>
              <a:t>나실인</a:t>
            </a:r>
            <a:r>
              <a:rPr lang="ko-KR" altLang="en-US" b="1" baseline="0" dirty="0" smtClean="0"/>
              <a:t> 제사장</a:t>
            </a:r>
            <a:r>
              <a:rPr lang="ko-KR" altLang="en-US" b="0" baseline="0" dirty="0" smtClean="0"/>
              <a:t>이 나옴</a:t>
            </a:r>
            <a:endParaRPr lang="en-US" altLang="ko-KR" b="0" baseline="0" dirty="0" smtClean="0"/>
          </a:p>
          <a:p>
            <a:endParaRPr lang="en-US" altLang="ko-KR" b="0" baseline="0" dirty="0" smtClean="0"/>
          </a:p>
          <a:p>
            <a:r>
              <a:rPr lang="en-US" altLang="ko-KR" b="0" baseline="0" dirty="0" smtClean="0"/>
              <a:t>    </a:t>
            </a:r>
            <a:r>
              <a:rPr lang="ko-KR" altLang="en-US" b="0" baseline="0" dirty="0" smtClean="0"/>
              <a:t>제사장 나이가 처음에는 </a:t>
            </a:r>
            <a:r>
              <a:rPr lang="en-US" altLang="ko-KR" b="0" baseline="0" dirty="0" smtClean="0"/>
              <a:t>30</a:t>
            </a:r>
            <a:r>
              <a:rPr lang="ko-KR" altLang="en-US" b="0" baseline="0" dirty="0" smtClean="0"/>
              <a:t>세였는데  그 뒤에는 </a:t>
            </a:r>
            <a:r>
              <a:rPr lang="en-US" altLang="ko-KR" b="0" baseline="0" dirty="0" smtClean="0"/>
              <a:t>25</a:t>
            </a:r>
            <a:r>
              <a:rPr lang="ko-KR" altLang="en-US" b="0" baseline="0" dirty="0" smtClean="0"/>
              <a:t>세</a:t>
            </a:r>
            <a:r>
              <a:rPr lang="en-US" altLang="ko-KR" b="0" baseline="0" dirty="0" smtClean="0"/>
              <a:t>, </a:t>
            </a:r>
            <a:r>
              <a:rPr lang="ko-KR" altLang="en-US" b="0" baseline="0" dirty="0" smtClean="0"/>
              <a:t>그 뒤 </a:t>
            </a:r>
            <a:r>
              <a:rPr lang="en-US" altLang="ko-KR" b="0" baseline="0" dirty="0" smtClean="0"/>
              <a:t>20</a:t>
            </a:r>
            <a:r>
              <a:rPr lang="ko-KR" altLang="en-US" b="0" baseline="0" dirty="0" smtClean="0"/>
              <a:t>세까지 </a:t>
            </a:r>
            <a:endParaRPr lang="en-US" altLang="ko-KR" b="0" baseline="0" dirty="0" smtClean="0"/>
          </a:p>
          <a:p>
            <a:r>
              <a:rPr lang="en-US" altLang="ko-KR" b="0" baseline="0" dirty="0" smtClean="0"/>
              <a:t>   </a:t>
            </a:r>
            <a:r>
              <a:rPr lang="ko-KR" altLang="en-US" b="0" baseline="0" dirty="0" smtClean="0"/>
              <a:t>더 이상 나이를 줄일 수 없어서 </a:t>
            </a:r>
            <a:r>
              <a:rPr lang="ko-KR" altLang="en-US" b="1" baseline="0" dirty="0" err="1" smtClean="0"/>
              <a:t>나실인</a:t>
            </a:r>
            <a:r>
              <a:rPr lang="ko-KR" altLang="en-US" b="1" baseline="0" dirty="0" smtClean="0"/>
              <a:t> 제사장</a:t>
            </a:r>
            <a:r>
              <a:rPr lang="ko-KR" altLang="en-US" b="0" baseline="0" dirty="0" smtClean="0"/>
              <a:t>을 사용함</a:t>
            </a:r>
            <a:endParaRPr lang="en-US" altLang="ko-KR" b="0" baseline="0" dirty="0" smtClean="0"/>
          </a:p>
          <a:p>
            <a:r>
              <a:rPr lang="ko-KR" altLang="en-US" b="0" baseline="0" dirty="0" smtClean="0"/>
              <a:t>목회자는 누구일까 </a:t>
            </a:r>
            <a:r>
              <a:rPr lang="en-US" altLang="ko-KR" b="0" baseline="0" dirty="0" smtClean="0"/>
              <a:t>? </a:t>
            </a:r>
          </a:p>
          <a:p>
            <a:r>
              <a:rPr lang="en-US" altLang="ko-KR" b="0" baseline="0" dirty="0" smtClean="0"/>
              <a:t> </a:t>
            </a:r>
            <a:r>
              <a:rPr lang="ko-KR" altLang="en-US" b="0" baseline="0" dirty="0" smtClean="0"/>
              <a:t>   </a:t>
            </a:r>
            <a:r>
              <a:rPr lang="ko-KR" altLang="en-US" b="0" baseline="0" dirty="0" err="1" smtClean="0"/>
              <a:t>레위지파</a:t>
            </a:r>
            <a:r>
              <a:rPr lang="ko-KR" altLang="en-US" b="0" baseline="0" dirty="0" smtClean="0"/>
              <a:t> 아니다</a:t>
            </a:r>
            <a:r>
              <a:rPr lang="en-US" altLang="ko-KR" b="0" baseline="0" dirty="0" smtClean="0"/>
              <a:t>. </a:t>
            </a:r>
            <a:r>
              <a:rPr lang="ko-KR" altLang="en-US" b="0" baseline="0" dirty="0" smtClean="0"/>
              <a:t>그러니까 </a:t>
            </a:r>
            <a:r>
              <a:rPr lang="ko-KR" altLang="en-US" b="1" baseline="0" dirty="0" err="1" smtClean="0"/>
              <a:t>나실인</a:t>
            </a:r>
            <a:r>
              <a:rPr lang="ko-KR" altLang="en-US" b="1" baseline="0" dirty="0" smtClean="0"/>
              <a:t> 제사장</a:t>
            </a:r>
            <a:r>
              <a:rPr lang="ko-KR" altLang="en-US" b="0" baseline="0" dirty="0" smtClean="0"/>
              <a:t>이다</a:t>
            </a:r>
            <a:r>
              <a:rPr lang="en-US" altLang="ko-KR" b="0" baseline="0" dirty="0" smtClean="0"/>
              <a:t>.</a:t>
            </a:r>
          </a:p>
          <a:p>
            <a:r>
              <a:rPr lang="en-US" altLang="ko-KR" b="0" baseline="0" dirty="0" smtClean="0"/>
              <a:t> </a:t>
            </a:r>
          </a:p>
          <a:p>
            <a:r>
              <a:rPr lang="ko-KR" altLang="en-US" b="0" baseline="0" dirty="0" err="1" smtClean="0"/>
              <a:t>나실인</a:t>
            </a:r>
            <a:r>
              <a:rPr lang="ko-KR" altLang="en-US" b="0" baseline="0" dirty="0" smtClean="0"/>
              <a:t> 제사장의 별명</a:t>
            </a:r>
            <a:endParaRPr lang="en-US" altLang="ko-KR" b="0" baseline="0" dirty="0" smtClean="0"/>
          </a:p>
          <a:p>
            <a:r>
              <a:rPr lang="en-US" altLang="ko-KR" b="0" baseline="0" dirty="0" smtClean="0"/>
              <a:t>        - </a:t>
            </a:r>
            <a:r>
              <a:rPr lang="ko-KR" altLang="en-US" b="0" baseline="0" dirty="0" err="1" smtClean="0"/>
              <a:t>보충적제사장</a:t>
            </a:r>
            <a:endParaRPr lang="en-US" altLang="ko-KR" b="0" baseline="0" dirty="0" smtClean="0"/>
          </a:p>
          <a:p>
            <a:r>
              <a:rPr lang="en-US" altLang="ko-KR" b="0" baseline="0" dirty="0" smtClean="0"/>
              <a:t>        - </a:t>
            </a:r>
            <a:r>
              <a:rPr lang="ko-KR" altLang="en-US" b="0" baseline="0" dirty="0" err="1" smtClean="0"/>
              <a:t>비상적제사장</a:t>
            </a:r>
            <a:endParaRPr lang="en-US" altLang="ko-KR" b="0" baseline="0" dirty="0" smtClean="0"/>
          </a:p>
          <a:p>
            <a:endParaRPr lang="en-US" altLang="ko-KR" b="0" baseline="0" dirty="0" smtClean="0"/>
          </a:p>
          <a:p>
            <a:r>
              <a:rPr lang="ko-KR" altLang="en-US" b="0" baseline="0" dirty="0" err="1" smtClean="0"/>
              <a:t>나실인제사장의</a:t>
            </a:r>
            <a:r>
              <a:rPr lang="ko-KR" altLang="en-US" b="0" baseline="0" dirty="0" smtClean="0"/>
              <a:t> </a:t>
            </a:r>
            <a:r>
              <a:rPr lang="en-US" altLang="ko-KR" b="0" baseline="0" dirty="0" smtClean="0"/>
              <a:t>3</a:t>
            </a:r>
            <a:r>
              <a:rPr lang="ko-KR" altLang="en-US" b="0" baseline="0" dirty="0" smtClean="0"/>
              <a:t>가지 서원</a:t>
            </a:r>
            <a:endParaRPr lang="en-US" altLang="ko-KR" b="0" baseline="0" dirty="0" smtClean="0"/>
          </a:p>
          <a:p>
            <a:r>
              <a:rPr lang="en-US" altLang="ko-KR" b="0" baseline="0" dirty="0" smtClean="0"/>
              <a:t>   1) </a:t>
            </a:r>
            <a:r>
              <a:rPr lang="ko-KR" altLang="en-US" b="0" baseline="0" dirty="0" smtClean="0"/>
              <a:t>포도에서 난 것은 어떤 것도 먹으면 </a:t>
            </a:r>
            <a:r>
              <a:rPr lang="ko-KR" altLang="en-US" b="0" baseline="0" dirty="0" err="1" smtClean="0"/>
              <a:t>안된다</a:t>
            </a:r>
            <a:r>
              <a:rPr lang="en-US" altLang="ko-KR" b="0" baseline="0" dirty="0" smtClean="0"/>
              <a:t>. ( </a:t>
            </a:r>
            <a:r>
              <a:rPr lang="ko-KR" altLang="en-US" b="0" baseline="0" dirty="0" smtClean="0"/>
              <a:t>포도주 절대 </a:t>
            </a:r>
            <a:r>
              <a:rPr lang="en-US" altLang="ko-KR" b="0" baseline="0" dirty="0" smtClean="0"/>
              <a:t>NO, </a:t>
            </a:r>
            <a:r>
              <a:rPr lang="ko-KR" altLang="en-US" b="0" baseline="0" dirty="0" smtClean="0"/>
              <a:t>독주 </a:t>
            </a:r>
            <a:r>
              <a:rPr lang="en-US" altLang="ko-KR" b="0" baseline="0" dirty="0" smtClean="0"/>
              <a:t>No )</a:t>
            </a:r>
          </a:p>
          <a:p>
            <a:r>
              <a:rPr lang="en-US" altLang="ko-KR" b="0" baseline="0" dirty="0" smtClean="0"/>
              <a:t>(</a:t>
            </a:r>
            <a:r>
              <a:rPr lang="ko-KR" altLang="en-US" b="0" baseline="0" dirty="0" err="1" smtClean="0"/>
              <a:t>삿</a:t>
            </a:r>
            <a:r>
              <a:rPr lang="ko-KR" altLang="en-US" b="0" baseline="0" dirty="0" smtClean="0"/>
              <a:t> </a:t>
            </a:r>
            <a:r>
              <a:rPr lang="en-US" altLang="ko-KR" b="0" baseline="0" dirty="0" smtClean="0"/>
              <a:t>13:7, </a:t>
            </a:r>
            <a:r>
              <a:rPr lang="ko-KR" altLang="en-US" b="0" baseline="0" dirty="0" smtClean="0"/>
              <a:t>개역</a:t>
            </a:r>
            <a:r>
              <a:rPr lang="en-US" altLang="ko-KR" b="0" baseline="0" dirty="0" smtClean="0"/>
              <a:t>) 『</a:t>
            </a:r>
            <a:r>
              <a:rPr lang="ko-KR" altLang="en-US" b="0" baseline="0" dirty="0" smtClean="0"/>
              <a:t>그가 내게 이르기를 보라 네가 잉태하여 아들을 낳으리니 포도주와 독주를 마시지 말며 무릇 부정한 것을 먹지 말라 이 아이는 태에서 나옴으로부터 죽을 날까지 하나님께 </a:t>
            </a:r>
            <a:r>
              <a:rPr lang="ko-KR" altLang="en-US" b="0" baseline="0" dirty="0" err="1" smtClean="0"/>
              <a:t>바치운</a:t>
            </a:r>
            <a:r>
              <a:rPr lang="ko-KR" altLang="en-US" b="0" baseline="0" dirty="0" smtClean="0"/>
              <a:t> </a:t>
            </a:r>
            <a:r>
              <a:rPr lang="ko-KR" altLang="en-US" b="0" baseline="0" dirty="0" err="1" smtClean="0"/>
              <a:t>나실인이</a:t>
            </a:r>
            <a:r>
              <a:rPr lang="ko-KR" altLang="en-US" b="0" baseline="0" dirty="0" smtClean="0"/>
              <a:t> 됨이라 </a:t>
            </a:r>
            <a:r>
              <a:rPr lang="ko-KR" altLang="en-US" b="0" baseline="0" dirty="0" err="1" smtClean="0"/>
              <a:t>하더이다</a:t>
            </a:r>
            <a:r>
              <a:rPr lang="en-US" altLang="ko-KR" b="0" baseline="0" dirty="0" smtClean="0"/>
              <a:t>』</a:t>
            </a:r>
          </a:p>
          <a:p>
            <a:r>
              <a:rPr lang="en-US" altLang="ko-KR" b="0" baseline="0" dirty="0" smtClean="0"/>
              <a:t>             -  </a:t>
            </a:r>
            <a:r>
              <a:rPr lang="ko-KR" altLang="en-US" b="0" baseline="0" dirty="0" smtClean="0"/>
              <a:t>포도주의 의미 </a:t>
            </a:r>
            <a:r>
              <a:rPr lang="en-US" altLang="ko-KR" b="0" baseline="0" dirty="0" smtClean="0"/>
              <a:t>: </a:t>
            </a:r>
            <a:r>
              <a:rPr lang="ko-KR" altLang="en-US" b="0" baseline="0" dirty="0" smtClean="0"/>
              <a:t>세상적 기쁨을 포기하라</a:t>
            </a:r>
            <a:endParaRPr lang="en-US" altLang="ko-KR" b="0" baseline="0" dirty="0" smtClean="0"/>
          </a:p>
          <a:p>
            <a:r>
              <a:rPr lang="en-US" altLang="ko-KR" b="0" baseline="0" dirty="0" smtClean="0"/>
              <a:t>                          </a:t>
            </a:r>
            <a:r>
              <a:rPr lang="ko-KR" altLang="en-US" b="0" baseline="0" dirty="0" smtClean="0"/>
              <a:t>가나혼인의 포도주가 끊어짐은 </a:t>
            </a:r>
            <a:r>
              <a:rPr lang="ko-KR" altLang="en-US" b="0" baseline="0" dirty="0" err="1" smtClean="0"/>
              <a:t>세상즐거움이</a:t>
            </a:r>
            <a:r>
              <a:rPr lang="ko-KR" altLang="en-US" b="0" baseline="0" dirty="0" smtClean="0"/>
              <a:t> 사라짐</a:t>
            </a:r>
            <a:endParaRPr lang="en-US" altLang="ko-KR" b="0" baseline="0" dirty="0" smtClean="0"/>
          </a:p>
          <a:p>
            <a:r>
              <a:rPr lang="en-US" altLang="ko-KR" b="0" baseline="0" dirty="0" smtClean="0"/>
              <a:t>  2) </a:t>
            </a:r>
            <a:r>
              <a:rPr lang="ko-KR" altLang="en-US" b="0" baseline="0" dirty="0" smtClean="0"/>
              <a:t>머리를 </a:t>
            </a:r>
            <a:r>
              <a:rPr lang="ko-KR" altLang="en-US" b="0" baseline="0" dirty="0" err="1" smtClean="0"/>
              <a:t>깍지말라</a:t>
            </a:r>
            <a:endParaRPr lang="en-US" altLang="ko-KR" b="0" baseline="0" dirty="0" smtClean="0"/>
          </a:p>
          <a:p>
            <a:r>
              <a:rPr lang="en-US" altLang="ko-KR" b="0" baseline="0" dirty="0" smtClean="0"/>
              <a:t>(</a:t>
            </a:r>
            <a:r>
              <a:rPr lang="ko-KR" altLang="en-US" b="0" baseline="0" dirty="0" smtClean="0"/>
              <a:t>민 </a:t>
            </a:r>
            <a:r>
              <a:rPr lang="en-US" altLang="ko-KR" b="0" baseline="0" dirty="0" smtClean="0"/>
              <a:t>6:5, </a:t>
            </a:r>
            <a:r>
              <a:rPr lang="ko-KR" altLang="en-US" b="0" baseline="0" dirty="0" smtClean="0"/>
              <a:t>개역</a:t>
            </a:r>
            <a:r>
              <a:rPr lang="en-US" altLang="ko-KR" b="0" baseline="0" dirty="0" smtClean="0"/>
              <a:t>) 『</a:t>
            </a:r>
            <a:r>
              <a:rPr lang="ko-KR" altLang="en-US" b="0" baseline="0" dirty="0" smtClean="0"/>
              <a:t>그 서원을 하고 구별하는 모든 날 동안은 </a:t>
            </a:r>
            <a:r>
              <a:rPr lang="ko-KR" altLang="en-US" b="0" baseline="0" dirty="0" err="1" smtClean="0"/>
              <a:t>삭도를</a:t>
            </a:r>
            <a:r>
              <a:rPr lang="ko-KR" altLang="en-US" b="0" baseline="0" dirty="0" smtClean="0"/>
              <a:t> 도무지 그 머리에 대지 말 것이라 자기 몸을 구별하여 여호와께 드리는 날이 차기까지 그는 거룩한즉 그 머리털을 길게 자라게 할 것이며</a:t>
            </a:r>
            <a:r>
              <a:rPr lang="en-US" altLang="ko-KR" b="0" baseline="0" dirty="0" smtClean="0"/>
              <a:t>』</a:t>
            </a:r>
          </a:p>
          <a:p>
            <a:r>
              <a:rPr lang="en-US" altLang="ko-KR" b="0" baseline="0" dirty="0" smtClean="0"/>
              <a:t>             - </a:t>
            </a:r>
            <a:r>
              <a:rPr lang="ko-KR" altLang="en-US" b="0" baseline="0" dirty="0" smtClean="0"/>
              <a:t>세상사람으로부터 욕먹으면서도 성경대로 살라</a:t>
            </a:r>
            <a:endParaRPr lang="en-US" altLang="ko-KR" b="0" baseline="0" dirty="0" smtClean="0"/>
          </a:p>
          <a:p>
            <a:r>
              <a:rPr lang="en-US" altLang="ko-KR" b="0" baseline="0" dirty="0" smtClean="0"/>
              <a:t>             - </a:t>
            </a:r>
            <a:r>
              <a:rPr lang="ko-KR" altLang="en-US" b="0" baseline="0" dirty="0" smtClean="0"/>
              <a:t>남이 </a:t>
            </a:r>
            <a:r>
              <a:rPr lang="ko-KR" altLang="en-US" b="0" baseline="0" dirty="0" err="1" smtClean="0"/>
              <a:t>뭐라그러건</a:t>
            </a:r>
            <a:r>
              <a:rPr lang="ko-KR" altLang="en-US" b="0" baseline="0" dirty="0" smtClean="0"/>
              <a:t> 성경대로 산다</a:t>
            </a:r>
            <a:r>
              <a:rPr lang="en-US" altLang="ko-KR" b="0" baseline="0" dirty="0" smtClean="0"/>
              <a:t>. </a:t>
            </a:r>
            <a:r>
              <a:rPr lang="ko-KR" altLang="en-US" b="0" baseline="0" dirty="0" smtClean="0"/>
              <a:t>사람눈치 안보고 하나님 눈치만 본다</a:t>
            </a:r>
            <a:endParaRPr lang="en-US" altLang="ko-KR" b="0" baseline="0" dirty="0" smtClean="0"/>
          </a:p>
          <a:p>
            <a:r>
              <a:rPr lang="en-US" altLang="ko-KR" b="0" baseline="0" dirty="0" smtClean="0"/>
              <a:t>        </a:t>
            </a:r>
            <a:r>
              <a:rPr lang="ko-KR" altLang="en-US" b="0" baseline="0" dirty="0" err="1" smtClean="0"/>
              <a:t>찰스</a:t>
            </a:r>
            <a:r>
              <a:rPr lang="ko-KR" altLang="en-US" b="0" baseline="0" dirty="0" smtClean="0"/>
              <a:t> </a:t>
            </a:r>
            <a:r>
              <a:rPr lang="ko-KR" altLang="en-US" b="0" baseline="0" dirty="0" err="1" smtClean="0"/>
              <a:t>알렌</a:t>
            </a:r>
            <a:r>
              <a:rPr lang="ko-KR" altLang="en-US" b="0" baseline="0" dirty="0" smtClean="0"/>
              <a:t> </a:t>
            </a:r>
            <a:r>
              <a:rPr lang="en-US" altLang="ko-KR" b="0" baseline="0" dirty="0" smtClean="0"/>
              <a:t>– </a:t>
            </a:r>
            <a:r>
              <a:rPr lang="ko-KR" altLang="en-US" b="0" baseline="0" dirty="0" smtClean="0"/>
              <a:t>목사는 아이큐 높을 </a:t>
            </a:r>
            <a:r>
              <a:rPr lang="ko-KR" altLang="en-US" b="0" baseline="0" dirty="0" err="1" smtClean="0"/>
              <a:t>필요없다</a:t>
            </a:r>
            <a:r>
              <a:rPr lang="en-US" altLang="ko-KR" b="0" baseline="0" dirty="0" smtClean="0"/>
              <a:t>. </a:t>
            </a:r>
            <a:r>
              <a:rPr lang="ko-KR" altLang="en-US" b="0" baseline="0" dirty="0" smtClean="0"/>
              <a:t>그러나 </a:t>
            </a:r>
            <a:r>
              <a:rPr lang="en-US" altLang="ko-KR" b="0" baseline="0" dirty="0" smtClean="0"/>
              <a:t>DQ </a:t>
            </a:r>
            <a:r>
              <a:rPr lang="ko-KR" altLang="en-US" b="0" baseline="0" dirty="0" smtClean="0"/>
              <a:t>밀고 나아가는 지수</a:t>
            </a:r>
            <a:r>
              <a:rPr lang="en-US" altLang="ko-KR" b="0" baseline="0" dirty="0" smtClean="0"/>
              <a:t>( </a:t>
            </a:r>
            <a:r>
              <a:rPr lang="ko-KR" altLang="en-US" b="0" baseline="0" dirty="0" smtClean="0"/>
              <a:t>추진력 </a:t>
            </a:r>
            <a:r>
              <a:rPr lang="en-US" altLang="ko-KR" b="0" baseline="0" dirty="0" smtClean="0"/>
              <a:t>) </a:t>
            </a:r>
            <a:r>
              <a:rPr lang="ko-KR" altLang="en-US" b="0" baseline="0" dirty="0" smtClean="0"/>
              <a:t>가 높아야 한다</a:t>
            </a:r>
            <a:r>
              <a:rPr lang="en-US" altLang="ko-KR" b="0" baseline="0" dirty="0" smtClean="0"/>
              <a:t>.</a:t>
            </a:r>
          </a:p>
          <a:p>
            <a:r>
              <a:rPr lang="en-US" altLang="ko-KR" b="0" baseline="0" dirty="0" smtClean="0"/>
              <a:t>  3) </a:t>
            </a:r>
            <a:r>
              <a:rPr lang="ko-KR" altLang="en-US" b="0" baseline="0" dirty="0" smtClean="0"/>
              <a:t>시체를 만지지 말라</a:t>
            </a:r>
            <a:endParaRPr lang="en-US" altLang="ko-KR" b="0" baseline="0" dirty="0" smtClean="0"/>
          </a:p>
          <a:p>
            <a:r>
              <a:rPr lang="en-US" altLang="ko-KR" b="0" baseline="0" dirty="0" smtClean="0"/>
              <a:t>(</a:t>
            </a:r>
            <a:r>
              <a:rPr lang="ko-KR" altLang="en-US" b="0" baseline="0" dirty="0" smtClean="0"/>
              <a:t>민 </a:t>
            </a:r>
            <a:r>
              <a:rPr lang="en-US" altLang="ko-KR" b="0" baseline="0" dirty="0" smtClean="0"/>
              <a:t>6:6) </a:t>
            </a:r>
            <a:r>
              <a:rPr lang="ko-KR" altLang="en-US" b="0" baseline="0" dirty="0" smtClean="0"/>
              <a:t>자기의 몸을 구별하여 여호와께 드리는 모든 날 동안은 시체를 가까이 하지 말 것이요</a:t>
            </a:r>
          </a:p>
          <a:p>
            <a:r>
              <a:rPr lang="en-US" altLang="ko-KR" b="0" baseline="0" dirty="0" smtClean="0"/>
              <a:t>(</a:t>
            </a:r>
            <a:r>
              <a:rPr lang="ko-KR" altLang="en-US" b="0" baseline="0" dirty="0" smtClean="0"/>
              <a:t>민 </a:t>
            </a:r>
            <a:r>
              <a:rPr lang="en-US" altLang="ko-KR" b="0" baseline="0" dirty="0" smtClean="0"/>
              <a:t>6:7) </a:t>
            </a:r>
            <a:r>
              <a:rPr lang="ko-KR" altLang="en-US" b="0" baseline="0" dirty="0" smtClean="0"/>
              <a:t>그의 부모 형제 자매가 죽은 때에라도 그로 말미암아 몸을 더럽히지 말 것이니 이는 자기의 몸을 구별하여 하나님께 드리는 표가 그의 머리에 있음이라</a:t>
            </a:r>
            <a:endParaRPr lang="en-US" altLang="ko-KR" b="0" baseline="0" dirty="0" smtClean="0"/>
          </a:p>
          <a:p>
            <a:r>
              <a:rPr lang="en-US" altLang="ko-KR" b="0" baseline="0" dirty="0" smtClean="0"/>
              <a:t>              - </a:t>
            </a:r>
            <a:r>
              <a:rPr lang="ko-KR" altLang="en-US" b="0" baseline="0" dirty="0" smtClean="0"/>
              <a:t>천연적인 애정을 끊을 수 있는 사람</a:t>
            </a:r>
            <a:endParaRPr lang="en-US" altLang="ko-KR" b="0" baseline="0" dirty="0" smtClean="0"/>
          </a:p>
          <a:p>
            <a:endParaRPr lang="en-US" altLang="ko-KR" b="0" baseline="0" dirty="0" smtClean="0"/>
          </a:p>
          <a:p>
            <a:endParaRPr lang="en-US" altLang="ko-KR" b="0" baseline="0" dirty="0" smtClean="0"/>
          </a:p>
          <a:p>
            <a:r>
              <a:rPr lang="en-US" altLang="ko-KR" b="0" baseline="0" dirty="0" smtClean="0"/>
              <a:t>  </a:t>
            </a:r>
            <a:r>
              <a:rPr lang="ko-KR" altLang="en-US" b="0" baseline="0" dirty="0" err="1" smtClean="0"/>
              <a:t>미쉬나에</a:t>
            </a:r>
            <a:r>
              <a:rPr lang="ko-KR" altLang="en-US" b="0" baseline="0" dirty="0" smtClean="0"/>
              <a:t> 보면 서원의 기간은 최하 </a:t>
            </a:r>
            <a:r>
              <a:rPr lang="en-US" altLang="ko-KR" b="0" baseline="0" dirty="0" smtClean="0"/>
              <a:t>1</a:t>
            </a:r>
            <a:r>
              <a:rPr lang="ko-KR" altLang="en-US" b="0" baseline="0" dirty="0" smtClean="0"/>
              <a:t>달에서 최고 일생</a:t>
            </a:r>
            <a:endParaRPr lang="en-US" altLang="ko-KR" b="0" baseline="0" dirty="0" smtClean="0"/>
          </a:p>
          <a:p>
            <a:r>
              <a:rPr lang="en-US" altLang="ko-KR" b="0" baseline="0" dirty="0" smtClean="0"/>
              <a:t> </a:t>
            </a:r>
            <a:r>
              <a:rPr lang="ko-KR" altLang="en-US" b="0" baseline="0" dirty="0" smtClean="0"/>
              <a:t>반드시 이스라엘 땅에서 지내야 한다</a:t>
            </a:r>
            <a:r>
              <a:rPr lang="en-US" altLang="ko-KR" b="0" baseline="0" dirty="0" smtClean="0"/>
              <a:t>. </a:t>
            </a:r>
            <a:r>
              <a:rPr lang="ko-KR" altLang="en-US" b="0" baseline="0" dirty="0" err="1" smtClean="0"/>
              <a:t>나실인으로</a:t>
            </a:r>
            <a:r>
              <a:rPr lang="ko-KR" altLang="en-US" b="0" baseline="0" dirty="0" smtClean="0"/>
              <a:t> 살다 도중에 어기면 지금까지 했던 것 무효로 다시 시작</a:t>
            </a:r>
            <a:endParaRPr lang="en-US" altLang="ko-KR" b="0" baseline="0" dirty="0" smtClean="0"/>
          </a:p>
          <a:p>
            <a:r>
              <a:rPr lang="ko-KR" altLang="en-US" b="0" baseline="0" dirty="0" err="1" smtClean="0"/>
              <a:t>나실인은</a:t>
            </a:r>
            <a:r>
              <a:rPr lang="ko-KR" altLang="en-US" b="0" baseline="0" dirty="0" smtClean="0"/>
              <a:t> 여자도 되고 남자도 된다</a:t>
            </a:r>
            <a:r>
              <a:rPr lang="en-US" altLang="ko-KR" b="0" baseline="0" dirty="0" smtClean="0"/>
              <a:t>.</a:t>
            </a:r>
          </a:p>
          <a:p>
            <a:endParaRPr lang="en-US" altLang="ko-KR" b="0" baseline="0" dirty="0" smtClean="0"/>
          </a:p>
          <a:p>
            <a:r>
              <a:rPr lang="en-US" altLang="ko-KR" b="0" baseline="0" dirty="0" smtClean="0"/>
              <a:t>(</a:t>
            </a:r>
            <a:r>
              <a:rPr lang="ko-KR" altLang="en-US" b="0" baseline="0" dirty="0" smtClean="0"/>
              <a:t>민 </a:t>
            </a:r>
            <a:r>
              <a:rPr lang="en-US" altLang="ko-KR" b="0" baseline="0" dirty="0" smtClean="0"/>
              <a:t>6:2, </a:t>
            </a:r>
            <a:r>
              <a:rPr lang="ko-KR" altLang="en-US" b="0" baseline="0" dirty="0" smtClean="0"/>
              <a:t>개역</a:t>
            </a:r>
            <a:r>
              <a:rPr lang="en-US" altLang="ko-KR" b="0" baseline="0" dirty="0" smtClean="0"/>
              <a:t>) 『</a:t>
            </a:r>
            <a:r>
              <a:rPr lang="ko-KR" altLang="en-US" b="0" baseline="0" dirty="0" smtClean="0"/>
              <a:t>이스라엘 자손에게 고하여 그들에게 이르라 남자나 여자가 특별한 서원 곧 </a:t>
            </a:r>
            <a:r>
              <a:rPr lang="ko-KR" altLang="en-US" b="0" baseline="0" dirty="0" err="1" smtClean="0"/>
              <a:t>나실인의</a:t>
            </a:r>
            <a:r>
              <a:rPr lang="ko-KR" altLang="en-US" b="0" baseline="0" dirty="0" smtClean="0"/>
              <a:t> 서원을 하고 자기 몸을 구별하여 여호와께 드리거든</a:t>
            </a:r>
            <a:r>
              <a:rPr lang="en-US" altLang="ko-KR" b="0" baseline="0" dirty="0" smtClean="0"/>
              <a:t>』</a:t>
            </a:r>
          </a:p>
          <a:p>
            <a:endParaRPr lang="en-US" altLang="ko-KR" b="0" baseline="0" dirty="0" smtClean="0"/>
          </a:p>
          <a:p>
            <a:r>
              <a:rPr lang="ko-KR" altLang="en-US" b="0" baseline="0" dirty="0" smtClean="0"/>
              <a:t>여자가 목사가 되는가 </a:t>
            </a:r>
            <a:r>
              <a:rPr lang="en-US" altLang="ko-KR" b="0" baseline="0" dirty="0" smtClean="0"/>
              <a:t>? </a:t>
            </a:r>
            <a:r>
              <a:rPr lang="ko-KR" altLang="en-US" b="0" baseline="0" dirty="0" err="1" smtClean="0"/>
              <a:t>안되는가</a:t>
            </a:r>
            <a:r>
              <a:rPr lang="ko-KR" altLang="en-US" b="0" baseline="0" dirty="0" smtClean="0"/>
              <a:t> </a:t>
            </a:r>
            <a:r>
              <a:rPr lang="en-US" altLang="ko-KR" b="0" baseline="0" dirty="0" smtClean="0"/>
              <a:t>?</a:t>
            </a:r>
          </a:p>
          <a:p>
            <a:r>
              <a:rPr lang="en-US" altLang="ko-KR" b="0" baseline="0" dirty="0" smtClean="0"/>
              <a:t>  </a:t>
            </a:r>
            <a:r>
              <a:rPr lang="ko-KR" altLang="en-US" b="0" baseline="0" dirty="0" smtClean="0"/>
              <a:t>감리교입장 </a:t>
            </a:r>
            <a:r>
              <a:rPr lang="en-US" altLang="ko-KR" b="0" baseline="0" dirty="0" smtClean="0"/>
              <a:t>– </a:t>
            </a:r>
            <a:r>
              <a:rPr lang="ko-KR" altLang="en-US" b="0" baseline="0" dirty="0" smtClean="0"/>
              <a:t>여자도 </a:t>
            </a:r>
            <a:r>
              <a:rPr lang="ko-KR" altLang="en-US" b="0" baseline="0" dirty="0" err="1" smtClean="0"/>
              <a:t>나실인이</a:t>
            </a:r>
            <a:r>
              <a:rPr lang="ko-KR" altLang="en-US" b="0" baseline="0" dirty="0" smtClean="0"/>
              <a:t> 된다</a:t>
            </a:r>
            <a:r>
              <a:rPr lang="en-US" altLang="ko-KR" b="0" baseline="0" dirty="0" smtClean="0"/>
              <a:t>.</a:t>
            </a:r>
          </a:p>
          <a:p>
            <a:r>
              <a:rPr lang="en-US" altLang="ko-KR" b="0" baseline="0" dirty="0" smtClean="0"/>
              <a:t>  </a:t>
            </a:r>
            <a:r>
              <a:rPr lang="ko-KR" altLang="en-US" b="0" baseline="0" dirty="0" smtClean="0"/>
              <a:t>보수 장로교입장 </a:t>
            </a:r>
            <a:r>
              <a:rPr lang="en-US" altLang="ko-KR" b="0" baseline="0" dirty="0" smtClean="0"/>
              <a:t>– </a:t>
            </a:r>
            <a:r>
              <a:rPr lang="ko-KR" altLang="en-US" b="0" baseline="0" dirty="0" smtClean="0"/>
              <a:t>여자는 </a:t>
            </a:r>
            <a:r>
              <a:rPr lang="ko-KR" altLang="en-US" b="0" baseline="0" dirty="0" err="1" smtClean="0"/>
              <a:t>나실인이</a:t>
            </a:r>
            <a:r>
              <a:rPr lang="ko-KR" altLang="en-US" b="0" baseline="0" dirty="0" smtClean="0"/>
              <a:t> 되긴 했으나 제사장이 된 경우는 없다</a:t>
            </a:r>
            <a:r>
              <a:rPr lang="en-US" altLang="ko-KR" b="0" baseline="0" dirty="0" smtClean="0"/>
              <a:t>. ( </a:t>
            </a:r>
            <a:r>
              <a:rPr lang="ko-KR" altLang="en-US" b="0" baseline="0" dirty="0" smtClean="0"/>
              <a:t>여자 </a:t>
            </a:r>
            <a:r>
              <a:rPr lang="ko-KR" altLang="en-US" b="0" baseline="0" dirty="0" err="1" smtClean="0"/>
              <a:t>나실인이</a:t>
            </a:r>
            <a:r>
              <a:rPr lang="ko-KR" altLang="en-US" b="0" baseline="0" dirty="0" smtClean="0"/>
              <a:t> 된 경우는 없다</a:t>
            </a:r>
            <a:r>
              <a:rPr lang="en-US" altLang="ko-KR" b="0" baseline="0" dirty="0" smtClean="0"/>
              <a:t>. )</a:t>
            </a:r>
          </a:p>
          <a:p>
            <a:r>
              <a:rPr lang="en-US" altLang="ko-KR" b="0" baseline="0" dirty="0" smtClean="0"/>
              <a:t>  </a:t>
            </a:r>
            <a:r>
              <a:rPr lang="ko-KR" altLang="en-US" b="0" baseline="0" dirty="0" smtClean="0"/>
              <a:t>신약 </a:t>
            </a:r>
            <a:r>
              <a:rPr lang="en-US" altLang="ko-KR" b="0" baseline="0" dirty="0" smtClean="0"/>
              <a:t>– </a:t>
            </a:r>
            <a:r>
              <a:rPr lang="ko-KR" altLang="en-US" b="0" baseline="0" dirty="0" smtClean="0"/>
              <a:t>남자나 여자나 하나 </a:t>
            </a:r>
            <a:r>
              <a:rPr lang="en-US" altLang="ko-KR" b="0" baseline="0" dirty="0" smtClean="0"/>
              <a:t>(</a:t>
            </a:r>
            <a:r>
              <a:rPr lang="ko-KR" altLang="en-US" b="0" baseline="0" dirty="0" smtClean="0"/>
              <a:t>갈 </a:t>
            </a:r>
            <a:r>
              <a:rPr lang="en-US" altLang="ko-KR" b="0" baseline="0" dirty="0" smtClean="0"/>
              <a:t>3:28)</a:t>
            </a:r>
          </a:p>
          <a:p>
            <a:endParaRPr lang="en-US" altLang="ko-KR" b="0" baseline="0" dirty="0" smtClean="0"/>
          </a:p>
          <a:p>
            <a:r>
              <a:rPr lang="ko-KR" altLang="en-US" b="0" baseline="0" dirty="0" smtClean="0"/>
              <a:t>만인제사장 </a:t>
            </a:r>
            <a:r>
              <a:rPr lang="en-US" altLang="ko-KR" b="0" baseline="0" dirty="0" smtClean="0"/>
              <a:t>( </a:t>
            </a:r>
            <a:r>
              <a:rPr lang="ko-KR" altLang="en-US" b="0" baseline="0" dirty="0" err="1" smtClean="0"/>
              <a:t>마르틴</a:t>
            </a:r>
            <a:r>
              <a:rPr lang="ko-KR" altLang="en-US" b="0" baseline="0" dirty="0" smtClean="0"/>
              <a:t> 루터 </a:t>
            </a:r>
            <a:r>
              <a:rPr lang="en-US" altLang="ko-KR" b="0" baseline="0" dirty="0" smtClean="0"/>
              <a:t>)</a:t>
            </a:r>
          </a:p>
          <a:p>
            <a:r>
              <a:rPr lang="en-US" altLang="ko-KR" b="0" baseline="0" dirty="0" smtClean="0"/>
              <a:t>   </a:t>
            </a:r>
            <a:r>
              <a:rPr lang="ko-KR" altLang="en-US" b="0" baseline="0" dirty="0" err="1" smtClean="0"/>
              <a:t>벧전</a:t>
            </a:r>
            <a:r>
              <a:rPr lang="ko-KR" altLang="en-US" b="0" baseline="0" dirty="0" smtClean="0"/>
              <a:t> </a:t>
            </a:r>
            <a:r>
              <a:rPr lang="en-US" altLang="ko-KR" b="0" baseline="0" dirty="0" smtClean="0"/>
              <a:t>2:9  ~ </a:t>
            </a:r>
            <a:r>
              <a:rPr lang="ko-KR" altLang="en-US" b="0" baseline="0" dirty="0" smtClean="0"/>
              <a:t>신령한 제사를 드릴 거룩한 제사장이 </a:t>
            </a:r>
            <a:r>
              <a:rPr lang="en-US" altLang="ko-KR" b="0" baseline="0" dirty="0" smtClean="0"/>
              <a:t>/ </a:t>
            </a:r>
            <a:r>
              <a:rPr lang="ko-KR" altLang="en-US" b="0" baseline="0" dirty="0" err="1" smtClean="0"/>
              <a:t>왕같은</a:t>
            </a:r>
            <a:r>
              <a:rPr lang="ko-KR" altLang="en-US" b="0" baseline="0" dirty="0" smtClean="0"/>
              <a:t> 제사장</a:t>
            </a:r>
            <a:endParaRPr lang="en-US" altLang="ko-KR" b="0" baseline="0" dirty="0" smtClean="0"/>
          </a:p>
          <a:p>
            <a:r>
              <a:rPr lang="ko-KR" altLang="en-US" b="0" baseline="0" dirty="0" smtClean="0"/>
              <a:t>어떤 의미에서 평신도가 제사장인가 </a:t>
            </a:r>
            <a:r>
              <a:rPr lang="en-US" altLang="ko-KR" b="0" baseline="0" dirty="0" smtClean="0"/>
              <a:t>? </a:t>
            </a:r>
          </a:p>
          <a:p>
            <a:r>
              <a:rPr lang="en-US" altLang="ko-KR" b="0" baseline="0" dirty="0" smtClean="0"/>
              <a:t>   </a:t>
            </a:r>
            <a:r>
              <a:rPr lang="ko-KR" altLang="en-US" b="0" baseline="0" dirty="0" smtClean="0"/>
              <a:t>세상사람과 불신자 간의 </a:t>
            </a:r>
            <a:endParaRPr lang="en-US" altLang="ko-KR" b="0" baseline="0" dirty="0" smtClean="0"/>
          </a:p>
          <a:p>
            <a:endParaRPr lang="en-US" altLang="ko-KR" b="0" baseline="0" dirty="0" smtClean="0"/>
          </a:p>
          <a:p>
            <a:r>
              <a:rPr lang="ko-KR" altLang="en-US" b="0" baseline="0" dirty="0" smtClean="0"/>
              <a:t>목사도 제사장이고 평신도도 제사장이면 구별점은 어딘가 </a:t>
            </a:r>
            <a:r>
              <a:rPr lang="en-US" altLang="ko-KR" b="0" baseline="0" dirty="0" smtClean="0"/>
              <a:t>?</a:t>
            </a:r>
          </a:p>
          <a:p>
            <a:r>
              <a:rPr lang="en-US" altLang="ko-KR" b="0" baseline="0" dirty="0" smtClean="0"/>
              <a:t>    </a:t>
            </a:r>
            <a:r>
              <a:rPr lang="ko-KR" altLang="en-US" b="0" baseline="0" dirty="0" smtClean="0"/>
              <a:t>만인제사장은 평신도</a:t>
            </a:r>
            <a:endParaRPr lang="en-US" altLang="ko-KR" b="0" baseline="0" dirty="0" smtClean="0"/>
          </a:p>
          <a:p>
            <a:r>
              <a:rPr lang="en-US" altLang="ko-KR" b="0" baseline="0" dirty="0" smtClean="0"/>
              <a:t>    </a:t>
            </a:r>
            <a:r>
              <a:rPr lang="ko-KR" altLang="en-US" b="0" baseline="0" dirty="0" err="1" smtClean="0"/>
              <a:t>나실인제사장은</a:t>
            </a:r>
            <a:r>
              <a:rPr lang="ko-KR" altLang="en-US" b="0" baseline="0" dirty="0" smtClean="0"/>
              <a:t> 목사 </a:t>
            </a:r>
            <a:endParaRPr lang="en-US" altLang="ko-KR" b="0" baseline="0" dirty="0" smtClean="0"/>
          </a:p>
          <a:p>
            <a:r>
              <a:rPr lang="ko-KR" altLang="en-US" b="0" baseline="0" dirty="0" smtClean="0"/>
              <a:t>하나님은 차별하지 않고  구별한 것이다</a:t>
            </a:r>
            <a:r>
              <a:rPr lang="en-US" altLang="ko-KR" b="0" baseline="0" dirty="0" smtClean="0"/>
              <a:t>.</a:t>
            </a:r>
          </a:p>
          <a:p>
            <a:r>
              <a:rPr lang="en-US" altLang="ko-KR" b="0" baseline="0" dirty="0" smtClean="0"/>
              <a:t>   </a:t>
            </a:r>
            <a:r>
              <a:rPr lang="ko-KR" altLang="en-US" b="0" baseline="0" dirty="0" err="1" smtClean="0"/>
              <a:t>달란트</a:t>
            </a:r>
            <a:r>
              <a:rPr lang="ko-KR" altLang="en-US" b="0" baseline="0" dirty="0" smtClean="0"/>
              <a:t> 비유 </a:t>
            </a:r>
            <a:r>
              <a:rPr lang="en-US" altLang="ko-KR" b="0" baseline="0" dirty="0" smtClean="0"/>
              <a:t>– 1</a:t>
            </a:r>
            <a:r>
              <a:rPr lang="ko-KR" altLang="en-US" b="0" baseline="0" dirty="0" err="1" smtClean="0"/>
              <a:t>달란트</a:t>
            </a:r>
            <a:r>
              <a:rPr lang="en-US" altLang="ko-KR" b="0" baseline="0" dirty="0" smtClean="0"/>
              <a:t>, 2</a:t>
            </a:r>
            <a:r>
              <a:rPr lang="ko-KR" altLang="en-US" b="0" baseline="0" dirty="0" err="1" smtClean="0"/>
              <a:t>달란트</a:t>
            </a:r>
            <a:r>
              <a:rPr lang="en-US" altLang="ko-KR" b="0" baseline="0" dirty="0" smtClean="0"/>
              <a:t>, 5</a:t>
            </a:r>
            <a:r>
              <a:rPr lang="ko-KR" altLang="en-US" b="0" baseline="0" dirty="0" err="1" smtClean="0"/>
              <a:t>달란트는</a:t>
            </a:r>
            <a:r>
              <a:rPr lang="ko-KR" altLang="en-US" b="0" baseline="0" dirty="0" smtClean="0"/>
              <a:t> 차별한 것이 아니라 구별한다</a:t>
            </a:r>
            <a:r>
              <a:rPr lang="en-US" altLang="ko-KR" b="0" baseline="0" dirty="0" smtClean="0"/>
              <a:t>. </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25</a:t>
            </a:fld>
            <a:endParaRPr lang="ko-KR" altLang="en-US">
              <a:solidFill>
                <a:prstClr val="black"/>
              </a:solidFill>
            </a:endParaRPr>
          </a:p>
        </p:txBody>
      </p:sp>
    </p:spTree>
    <p:extLst>
      <p:ext uri="{BB962C8B-B14F-4D97-AF65-F5344CB8AC3E}">
        <p14:creationId xmlns:p14="http://schemas.microsoft.com/office/powerpoint/2010/main" val="2579406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dirty="0" smtClean="0"/>
              <a:t>          (1) </a:t>
            </a:r>
            <a:r>
              <a:rPr lang="ko-KR" altLang="en-US" dirty="0" smtClean="0"/>
              <a:t>모든 </a:t>
            </a:r>
            <a:r>
              <a:rPr lang="ko-KR" altLang="en-US" dirty="0" err="1" smtClean="0"/>
              <a:t>크리스챤은</a:t>
            </a:r>
            <a:r>
              <a:rPr lang="ko-KR" altLang="en-US" dirty="0" smtClean="0"/>
              <a:t> 사죄의 소명을 </a:t>
            </a:r>
            <a:r>
              <a:rPr lang="ko-KR" altLang="en-US" dirty="0" err="1" smtClean="0"/>
              <a:t>세례받는</a:t>
            </a:r>
            <a:r>
              <a:rPr lang="ko-KR" altLang="en-US" dirty="0" smtClean="0"/>
              <a:t> 순간 얻었다 </a:t>
            </a:r>
            <a:r>
              <a:rPr lang="en-US" altLang="ko-KR" dirty="0" smtClean="0"/>
              <a:t>(</a:t>
            </a:r>
            <a:r>
              <a:rPr lang="ko-KR" altLang="en-US" dirty="0" smtClean="0"/>
              <a:t>요</a:t>
            </a:r>
            <a:r>
              <a:rPr lang="en-US" altLang="ko-KR" dirty="0" smtClean="0"/>
              <a:t>20:23)</a:t>
            </a:r>
          </a:p>
          <a:p>
            <a:pPr defTabSz="966047">
              <a:defRPr/>
            </a:pPr>
            <a:r>
              <a:rPr lang="ko-KR" altLang="en-US" dirty="0" smtClean="0"/>
              <a:t>요 </a:t>
            </a:r>
            <a:r>
              <a:rPr lang="en-US" altLang="ko-KR" dirty="0" smtClean="0"/>
              <a:t>20:23,</a:t>
            </a:r>
            <a:r>
              <a:rPr lang="ko-KR" altLang="en-US" dirty="0" smtClean="0"/>
              <a:t>개역</a:t>
            </a:r>
            <a:r>
              <a:rPr lang="en-US" altLang="ko-KR" dirty="0" smtClean="0"/>
              <a:t>) 『</a:t>
            </a:r>
            <a:r>
              <a:rPr lang="ko-KR" altLang="en-US" dirty="0" smtClean="0"/>
              <a:t>너희가 뉘 죄든지 사하면 사하여질 것이요 뉘 죄든지 그대로 두면 그대로 있으리라 하시니라</a:t>
            </a:r>
            <a:r>
              <a:rPr lang="en-US" altLang="ko-KR" dirty="0" smtClean="0"/>
              <a:t>』</a:t>
            </a:r>
          </a:p>
          <a:p>
            <a:endParaRPr lang="en-US" altLang="ko-KR" dirty="0" smtClean="0"/>
          </a:p>
          <a:p>
            <a:r>
              <a:rPr lang="en-US" altLang="ko-KR" dirty="0" smtClean="0"/>
              <a:t>          (2) </a:t>
            </a:r>
            <a:r>
              <a:rPr lang="ko-KR" altLang="en-US" dirty="0" smtClean="0"/>
              <a:t>똑같은 </a:t>
            </a:r>
            <a:r>
              <a:rPr lang="ko-KR" altLang="en-US" dirty="0" err="1" smtClean="0"/>
              <a:t>사제직을</a:t>
            </a:r>
            <a:r>
              <a:rPr lang="ko-KR" altLang="en-US" dirty="0" smtClean="0"/>
              <a:t> 받았기에 속된 영역과 성스러운 영역의 구분이 없다</a:t>
            </a:r>
            <a:r>
              <a:rPr lang="en-US" altLang="ko-KR" dirty="0" smtClean="0"/>
              <a:t>.  (</a:t>
            </a:r>
            <a:r>
              <a:rPr lang="ko-KR" altLang="en-US" dirty="0" smtClean="0"/>
              <a:t>하나님의 일은 성직자가 하는 일만 아니라 성도들의 직업소명에 의한 일도 성직이다</a:t>
            </a:r>
            <a:r>
              <a:rPr lang="en-US" altLang="ko-KR" dirty="0" smtClean="0"/>
              <a:t>. )</a:t>
            </a:r>
            <a:r>
              <a:rPr lang="ko-KR" altLang="en-US" dirty="0" smtClean="0"/>
              <a:t> </a:t>
            </a:r>
            <a:endParaRPr lang="en-US" altLang="ko-KR" dirty="0" smtClean="0"/>
          </a:p>
          <a:p>
            <a:r>
              <a:rPr lang="en-US" altLang="ko-KR" dirty="0" smtClean="0"/>
              <a:t>                </a:t>
            </a:r>
            <a:r>
              <a:rPr lang="ko-KR" altLang="en-US" dirty="0" smtClean="0"/>
              <a:t>성도와 사제의 구분이 있을 수 없다</a:t>
            </a:r>
            <a:r>
              <a:rPr lang="en-US" altLang="ko-KR" dirty="0" smtClean="0"/>
              <a:t>.</a:t>
            </a:r>
          </a:p>
          <a:p>
            <a:r>
              <a:rPr lang="ko-KR" altLang="en-US" dirty="0" smtClean="0"/>
              <a:t>                다만 </a:t>
            </a:r>
            <a:r>
              <a:rPr lang="ko-KR" altLang="en-US" b="1" dirty="0" smtClean="0"/>
              <a:t>직능에서 구분</a:t>
            </a:r>
            <a:r>
              <a:rPr lang="ko-KR" altLang="en-US" dirty="0" smtClean="0"/>
              <a:t>이 있다</a:t>
            </a:r>
            <a:r>
              <a:rPr lang="en-US" altLang="ko-KR" dirty="0" smtClean="0"/>
              <a:t>. </a:t>
            </a:r>
            <a:r>
              <a:rPr lang="ko-KR" altLang="en-US" dirty="0" smtClean="0"/>
              <a:t>사제는 성례집행과 말씀선포에서  평신도는 세속직업에서 소명을 받았다</a:t>
            </a:r>
            <a:endParaRPr lang="en-US" altLang="ko-KR" dirty="0" smtClean="0"/>
          </a:p>
          <a:p>
            <a:r>
              <a:rPr lang="en-US" altLang="ko-KR" dirty="0" smtClean="0"/>
              <a:t>(</a:t>
            </a:r>
          </a:p>
          <a:p>
            <a:r>
              <a:rPr lang="en-US" altLang="ko-KR" dirty="0" smtClean="0"/>
              <a:t>          (3) </a:t>
            </a:r>
            <a:r>
              <a:rPr lang="ko-KR" altLang="en-US" dirty="0" smtClean="0"/>
              <a:t>신부에게 고해성사할 </a:t>
            </a:r>
            <a:r>
              <a:rPr lang="ko-KR" altLang="en-US" dirty="0" err="1" smtClean="0"/>
              <a:t>필요없이</a:t>
            </a:r>
            <a:r>
              <a:rPr lang="ko-KR" altLang="en-US" dirty="0" smtClean="0"/>
              <a:t> 은밀한 죄를 하나님께 직접 고백하면 된다</a:t>
            </a:r>
            <a:r>
              <a:rPr lang="en-US" altLang="ko-KR" dirty="0" smtClean="0"/>
              <a:t>. </a:t>
            </a:r>
          </a:p>
          <a:p>
            <a:endParaRPr lang="en-US" altLang="ko-KR" dirty="0" smtClean="0"/>
          </a:p>
          <a:p>
            <a:r>
              <a:rPr lang="en-US" altLang="ko-KR" dirty="0" smtClean="0"/>
              <a:t>(</a:t>
            </a:r>
            <a:r>
              <a:rPr lang="ko-KR" altLang="en-US" dirty="0" smtClean="0"/>
              <a:t>계 </a:t>
            </a:r>
            <a:r>
              <a:rPr lang="en-US" altLang="ko-KR" dirty="0" smtClean="0"/>
              <a:t>5:10) </a:t>
            </a:r>
            <a:r>
              <a:rPr lang="ko-KR" altLang="en-US" dirty="0" smtClean="0"/>
              <a:t>그들로 우리 하나님 앞에서 나라와 제사장들을 삼으셨으니 그들이 땅에서 왕 노릇 하리로다 하더라</a:t>
            </a:r>
          </a:p>
          <a:p>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26</a:t>
            </a:fld>
            <a:endParaRPr lang="ko-KR" altLang="en-US">
              <a:solidFill>
                <a:prstClr val="black"/>
              </a:solidFill>
            </a:endParaRPr>
          </a:p>
        </p:txBody>
      </p:sp>
    </p:spTree>
    <p:extLst>
      <p:ext uri="{BB962C8B-B14F-4D97-AF65-F5344CB8AC3E}">
        <p14:creationId xmlns:p14="http://schemas.microsoft.com/office/powerpoint/2010/main" val="143868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ko-KR" altLang="en-US" dirty="0" smtClean="0"/>
              <a:t>오늘날 목사는 모두 </a:t>
            </a:r>
            <a:r>
              <a:rPr lang="ko-KR" altLang="en-US" dirty="0" err="1" smtClean="0"/>
              <a:t>나실인</a:t>
            </a:r>
            <a:r>
              <a:rPr lang="ko-KR" altLang="en-US" dirty="0" smtClean="0"/>
              <a:t> 제사장이다</a:t>
            </a:r>
            <a:r>
              <a:rPr lang="en-US" altLang="ko-KR" dirty="0" smtClean="0"/>
              <a:t>.</a:t>
            </a:r>
          </a:p>
          <a:p>
            <a:pPr>
              <a:buFont typeface="Arial" charset="0"/>
              <a:buChar char="•"/>
            </a:pPr>
            <a:r>
              <a:rPr lang="en-US" altLang="ko-KR" dirty="0" smtClean="0"/>
              <a:t>  </a:t>
            </a:r>
            <a:r>
              <a:rPr lang="ko-KR" altLang="en-US" dirty="0" smtClean="0"/>
              <a:t>성경적인 의미에서 제사장은 </a:t>
            </a:r>
            <a:r>
              <a:rPr lang="ko-KR" altLang="en-US" dirty="0" err="1" smtClean="0"/>
              <a:t>레위족속이어야</a:t>
            </a:r>
            <a:r>
              <a:rPr lang="ko-KR" altLang="en-US" dirty="0" smtClean="0"/>
              <a:t> 한다</a:t>
            </a:r>
            <a:r>
              <a:rPr lang="en-US" altLang="ko-KR" dirty="0" smtClean="0"/>
              <a:t>. </a:t>
            </a:r>
            <a:r>
              <a:rPr lang="ko-KR" altLang="en-US" dirty="0" smtClean="0"/>
              <a:t>이 레위족속 제사장의 의무는 무엇인가 </a:t>
            </a:r>
            <a:r>
              <a:rPr lang="en-US" altLang="ko-KR" dirty="0" smtClean="0"/>
              <a:t>?</a:t>
            </a:r>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27</a:t>
            </a:fld>
            <a:endParaRPr lang="ko-KR" altLang="en-US">
              <a:solidFill>
                <a:prstClr val="black"/>
              </a:solidFill>
            </a:endParaRPr>
          </a:p>
        </p:txBody>
      </p:sp>
    </p:spTree>
    <p:extLst>
      <p:ext uri="{BB962C8B-B14F-4D97-AF65-F5344CB8AC3E}">
        <p14:creationId xmlns:p14="http://schemas.microsoft.com/office/powerpoint/2010/main" val="3501418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ko-KR" altLang="en-US" b="1" dirty="0" smtClean="0"/>
              <a:t>구약의 축도</a:t>
            </a:r>
            <a:endParaRPr lang="en-US" altLang="ko-KR" b="1" dirty="0" smtClean="0"/>
          </a:p>
          <a:p>
            <a:r>
              <a:rPr lang="en-US" altLang="ko-KR" dirty="0" smtClean="0"/>
              <a:t>(</a:t>
            </a:r>
            <a:r>
              <a:rPr lang="ko-KR" altLang="en-US" dirty="0" smtClean="0"/>
              <a:t>민 </a:t>
            </a:r>
            <a:r>
              <a:rPr lang="en-US" altLang="ko-KR" dirty="0" smtClean="0"/>
              <a:t>6:22) </a:t>
            </a:r>
            <a:r>
              <a:rPr lang="ko-KR" altLang="en-US" dirty="0" smtClean="0"/>
              <a:t>여호와께서 모세에게 말씀하여 이르시되</a:t>
            </a:r>
          </a:p>
          <a:p>
            <a:r>
              <a:rPr lang="en-US" altLang="ko-KR" dirty="0" smtClean="0"/>
              <a:t>(</a:t>
            </a:r>
            <a:r>
              <a:rPr lang="ko-KR" altLang="en-US" dirty="0" smtClean="0"/>
              <a:t>민 </a:t>
            </a:r>
            <a:r>
              <a:rPr lang="en-US" altLang="ko-KR" dirty="0" smtClean="0"/>
              <a:t>6:23) </a:t>
            </a:r>
            <a:r>
              <a:rPr lang="ko-KR" altLang="en-US" dirty="0" err="1" smtClean="0"/>
              <a:t>아론과</a:t>
            </a:r>
            <a:r>
              <a:rPr lang="ko-KR" altLang="en-US" dirty="0" smtClean="0"/>
              <a:t> 그의 아들들에게 말하여 이르기를 너희는 이스라엘 자손을 위하여 이렇게 축복하여 이르되</a:t>
            </a:r>
          </a:p>
          <a:p>
            <a:r>
              <a:rPr lang="en-US" altLang="ko-KR" dirty="0" smtClean="0"/>
              <a:t>(</a:t>
            </a:r>
            <a:r>
              <a:rPr lang="ko-KR" altLang="en-US" dirty="0" smtClean="0"/>
              <a:t>민 </a:t>
            </a:r>
            <a:r>
              <a:rPr lang="en-US" altLang="ko-KR" dirty="0" smtClean="0"/>
              <a:t>6:24) </a:t>
            </a:r>
            <a:r>
              <a:rPr lang="ko-KR" altLang="en-US" dirty="0" smtClean="0"/>
              <a:t>여호와는 네게 복을 주시고 너를 지키시기를 원하며</a:t>
            </a:r>
          </a:p>
          <a:p>
            <a:r>
              <a:rPr lang="en-US" altLang="ko-KR" dirty="0" smtClean="0"/>
              <a:t>(</a:t>
            </a:r>
            <a:r>
              <a:rPr lang="ko-KR" altLang="en-US" dirty="0" smtClean="0"/>
              <a:t>민 </a:t>
            </a:r>
            <a:r>
              <a:rPr lang="en-US" altLang="ko-KR" dirty="0" smtClean="0"/>
              <a:t>6:25) </a:t>
            </a:r>
            <a:r>
              <a:rPr lang="ko-KR" altLang="en-US" dirty="0" smtClean="0"/>
              <a:t>여호와는 그의 얼굴을 네게 비추사 은혜 베푸시기를 원하며</a:t>
            </a:r>
          </a:p>
          <a:p>
            <a:r>
              <a:rPr lang="en-US" altLang="ko-KR" dirty="0" smtClean="0"/>
              <a:t>(</a:t>
            </a:r>
            <a:r>
              <a:rPr lang="ko-KR" altLang="en-US" dirty="0" smtClean="0"/>
              <a:t>민 </a:t>
            </a:r>
            <a:r>
              <a:rPr lang="en-US" altLang="ko-KR" dirty="0" smtClean="0"/>
              <a:t>6:26) </a:t>
            </a:r>
            <a:r>
              <a:rPr lang="ko-KR" altLang="en-US" dirty="0" smtClean="0"/>
              <a:t>여호와는 그 얼굴을 네게로 향하여 드사 평강 주시기를 원하노라 할지니라 하라</a:t>
            </a:r>
          </a:p>
          <a:p>
            <a:r>
              <a:rPr lang="en-US" altLang="ko-KR" dirty="0" smtClean="0"/>
              <a:t>(</a:t>
            </a:r>
            <a:r>
              <a:rPr lang="ko-KR" altLang="en-US" dirty="0" smtClean="0"/>
              <a:t>민 </a:t>
            </a:r>
            <a:r>
              <a:rPr lang="en-US" altLang="ko-KR" dirty="0" smtClean="0"/>
              <a:t>6:27) </a:t>
            </a:r>
            <a:r>
              <a:rPr lang="ko-KR" altLang="en-US" dirty="0" smtClean="0"/>
              <a:t>그들은 이같이 내 이름으로 이스라엘 자손에게 축복할지니 내가 그들에게 복을 주리라</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28</a:t>
            </a:fld>
            <a:endParaRPr lang="ko-KR" altLang="en-US">
              <a:solidFill>
                <a:prstClr val="black"/>
              </a:solidFill>
            </a:endParaRPr>
          </a:p>
        </p:txBody>
      </p:sp>
    </p:spTree>
    <p:extLst>
      <p:ext uri="{BB962C8B-B14F-4D97-AF65-F5344CB8AC3E}">
        <p14:creationId xmlns:p14="http://schemas.microsoft.com/office/powerpoint/2010/main" val="173154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ko-KR" altLang="en-US" dirty="0" smtClean="0"/>
              <a:t>그러므로 성도와</a:t>
            </a:r>
            <a:r>
              <a:rPr lang="ko-KR" altLang="en-US" baseline="0" dirty="0" smtClean="0"/>
              <a:t> 목사는 똑같이 제사장이지만</a:t>
            </a:r>
            <a:endParaRPr lang="en-US" altLang="ko-KR" baseline="0" dirty="0" smtClean="0"/>
          </a:p>
          <a:p>
            <a:r>
              <a:rPr lang="ko-KR" altLang="en-US" baseline="0" dirty="0" smtClean="0"/>
              <a:t>성도는 만인제사장</a:t>
            </a:r>
            <a:endParaRPr lang="en-US" altLang="ko-KR" baseline="0" dirty="0" smtClean="0"/>
          </a:p>
          <a:p>
            <a:r>
              <a:rPr lang="ko-KR" altLang="en-US" baseline="0" dirty="0" smtClean="0"/>
              <a:t>목사는 </a:t>
            </a:r>
            <a:r>
              <a:rPr lang="ko-KR" altLang="en-US" baseline="0" dirty="0" err="1" smtClean="0"/>
              <a:t>나실인</a:t>
            </a:r>
            <a:r>
              <a:rPr lang="ko-KR" altLang="en-US" baseline="0" dirty="0" smtClean="0"/>
              <a:t> 제사장이다</a:t>
            </a:r>
            <a:r>
              <a:rPr lang="en-US" altLang="ko-KR" baseline="0" dirty="0" smtClean="0"/>
              <a:t>.</a:t>
            </a:r>
          </a:p>
          <a:p>
            <a:r>
              <a:rPr lang="en-US" altLang="ko-KR" baseline="0" dirty="0" smtClean="0"/>
              <a:t>  </a:t>
            </a:r>
            <a:r>
              <a:rPr lang="ko-KR" altLang="en-US" baseline="0" dirty="0" smtClean="0"/>
              <a:t>목사는 교회를 위한 직분입니다</a:t>
            </a:r>
            <a:r>
              <a:rPr lang="en-US" altLang="ko-KR" baseline="0" dirty="0" smtClean="0"/>
              <a:t>.</a:t>
            </a:r>
          </a:p>
          <a:p>
            <a:r>
              <a:rPr lang="en-US" altLang="ko-KR" baseline="0" dirty="0" smtClean="0"/>
              <a:t>  </a:t>
            </a:r>
            <a:r>
              <a:rPr lang="ko-KR" altLang="en-US" baseline="0" dirty="0" smtClean="0"/>
              <a:t>그래서 </a:t>
            </a:r>
            <a:r>
              <a:rPr lang="ko-KR" altLang="en-US" baseline="0" dirty="0" err="1" smtClean="0"/>
              <a:t>레위제사장을</a:t>
            </a:r>
            <a:r>
              <a:rPr lang="ko-KR" altLang="en-US" baseline="0" dirty="0" smtClean="0"/>
              <a:t> 보충한 </a:t>
            </a:r>
            <a:r>
              <a:rPr lang="ko-KR" altLang="en-US" baseline="0" dirty="0" err="1" smtClean="0"/>
              <a:t>나실인</a:t>
            </a:r>
            <a:r>
              <a:rPr lang="ko-KR" altLang="en-US" baseline="0" dirty="0" smtClean="0"/>
              <a:t> 제사장이므로 그 직분과 권한이 연속적입니다</a:t>
            </a:r>
            <a:r>
              <a:rPr lang="en-US" altLang="ko-KR" baseline="0" dirty="0" smtClean="0"/>
              <a:t>.</a:t>
            </a:r>
          </a:p>
          <a:p>
            <a:r>
              <a:rPr lang="en-US" altLang="ko-KR" baseline="0" dirty="0" smtClean="0"/>
              <a:t>     1) </a:t>
            </a:r>
            <a:r>
              <a:rPr lang="ko-KR" altLang="en-US" baseline="0" dirty="0" err="1" smtClean="0"/>
              <a:t>강단권</a:t>
            </a:r>
            <a:r>
              <a:rPr lang="ko-KR" altLang="en-US" baseline="0" dirty="0" smtClean="0"/>
              <a:t> </a:t>
            </a:r>
            <a:r>
              <a:rPr lang="en-US" altLang="ko-KR" baseline="0" dirty="0" smtClean="0"/>
              <a:t>( </a:t>
            </a:r>
            <a:r>
              <a:rPr lang="ko-KR" altLang="en-US" baseline="0" dirty="0" err="1" smtClean="0"/>
              <a:t>예배권</a:t>
            </a:r>
            <a:r>
              <a:rPr lang="ko-KR" altLang="en-US" baseline="0" dirty="0" smtClean="0"/>
              <a:t> </a:t>
            </a:r>
            <a:r>
              <a:rPr lang="en-US" altLang="ko-KR" baseline="0" dirty="0" smtClean="0"/>
              <a:t>)</a:t>
            </a:r>
          </a:p>
          <a:p>
            <a:r>
              <a:rPr lang="en-US" altLang="ko-KR" baseline="0" dirty="0" smtClean="0"/>
              <a:t>     2) </a:t>
            </a:r>
            <a:r>
              <a:rPr lang="ko-KR" altLang="en-US" baseline="0" dirty="0" err="1" smtClean="0"/>
              <a:t>축복권</a:t>
            </a:r>
            <a:r>
              <a:rPr lang="ko-KR" altLang="en-US" baseline="0" dirty="0" smtClean="0"/>
              <a:t> </a:t>
            </a:r>
            <a:r>
              <a:rPr lang="en-US" altLang="ko-KR" baseline="0" dirty="0" smtClean="0"/>
              <a:t>( </a:t>
            </a:r>
            <a:r>
              <a:rPr lang="ko-KR" altLang="en-US" baseline="0" dirty="0" smtClean="0"/>
              <a:t>축도 </a:t>
            </a:r>
            <a:r>
              <a:rPr lang="en-US" altLang="ko-KR" baseline="0" dirty="0" smtClean="0"/>
              <a:t>)</a:t>
            </a:r>
          </a:p>
          <a:p>
            <a:r>
              <a:rPr lang="en-US" altLang="ko-KR" baseline="0" dirty="0" smtClean="0"/>
              <a:t>     3) </a:t>
            </a:r>
            <a:r>
              <a:rPr lang="ko-KR" altLang="en-US" baseline="0" dirty="0" err="1" smtClean="0"/>
              <a:t>치리권</a:t>
            </a:r>
            <a:r>
              <a:rPr lang="ko-KR" altLang="en-US" baseline="0" dirty="0" smtClean="0"/>
              <a:t> </a:t>
            </a:r>
            <a:r>
              <a:rPr lang="en-US" altLang="ko-KR" baseline="0" dirty="0" smtClean="0"/>
              <a:t>( </a:t>
            </a:r>
            <a:r>
              <a:rPr lang="ko-KR" altLang="en-US" baseline="0" dirty="0" smtClean="0"/>
              <a:t>최종판결은 목사 </a:t>
            </a:r>
            <a:r>
              <a:rPr lang="en-US" altLang="ko-KR" baseline="0" dirty="0" smtClean="0"/>
              <a:t>)</a:t>
            </a:r>
          </a:p>
          <a:p>
            <a:r>
              <a:rPr lang="en-US" altLang="ko-KR" baseline="0" dirty="0" smtClean="0"/>
              <a:t>     4) </a:t>
            </a:r>
            <a:r>
              <a:rPr lang="ko-KR" altLang="en-US" baseline="0" dirty="0" err="1" smtClean="0"/>
              <a:t>말씀권</a:t>
            </a:r>
            <a:r>
              <a:rPr lang="ko-KR" altLang="en-US" baseline="0" dirty="0" smtClean="0"/>
              <a:t> </a:t>
            </a:r>
            <a:r>
              <a:rPr lang="en-US" altLang="ko-KR" baseline="0" dirty="0" smtClean="0"/>
              <a:t>( </a:t>
            </a:r>
            <a:r>
              <a:rPr lang="ko-KR" altLang="en-US" baseline="0" dirty="0" smtClean="0"/>
              <a:t>가르침 </a:t>
            </a:r>
            <a:r>
              <a:rPr lang="en-US" altLang="ko-KR" baseline="0" dirty="0" smtClean="0"/>
              <a:t>)</a:t>
            </a:r>
          </a:p>
          <a:p>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solidFill>
                  <a:prstClr val="black"/>
                </a:solidFill>
              </a:rPr>
              <a:pPr/>
              <a:t>29</a:t>
            </a:fld>
            <a:endParaRPr lang="ko-KR" altLang="en-US">
              <a:solidFill>
                <a:prstClr val="black"/>
              </a:solidFill>
            </a:endParaRPr>
          </a:p>
        </p:txBody>
      </p:sp>
    </p:spTree>
    <p:extLst>
      <p:ext uri="{BB962C8B-B14F-4D97-AF65-F5344CB8AC3E}">
        <p14:creationId xmlns:p14="http://schemas.microsoft.com/office/powerpoint/2010/main" val="340726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5:1 </a:t>
            </a:r>
            <a:r>
              <a:rPr lang="ko-KR" altLang="en-US" dirty="0" smtClean="0"/>
              <a:t>대제사장마다 사람 가운데서 취한 자이므로 하나님께 속한 일에 사람을 위하여 예물과 속죄하는 제사를 드리게 하나니</a:t>
            </a:r>
          </a:p>
          <a:p>
            <a:pPr defTabSz="914383">
              <a:defRPr/>
            </a:pPr>
            <a:r>
              <a:rPr lang="ko-KR" altLang="en-US" dirty="0" smtClean="0"/>
              <a:t>히 </a:t>
            </a:r>
            <a:r>
              <a:rPr lang="en-US" altLang="ko-KR" dirty="0" smtClean="0"/>
              <a:t>5:1</a:t>
            </a:r>
            <a:r>
              <a:rPr lang="en-US" altLang="ko-KR" baseline="0" dirty="0" smtClean="0"/>
              <a:t> </a:t>
            </a:r>
            <a:r>
              <a:rPr lang="en-US" altLang="ko-KR" dirty="0">
                <a:solidFill>
                  <a:srgbClr val="000000"/>
                </a:solidFill>
                <a:latin typeface="Tahoma"/>
              </a:rPr>
              <a:t>For every high priest taken from among men is ordained for men in things </a:t>
            </a:r>
            <a:r>
              <a:rPr lang="en-US" altLang="ko-KR" dirty="0">
                <a:solidFill>
                  <a:srgbClr val="808080"/>
                </a:solidFill>
                <a:latin typeface="Tahoma"/>
              </a:rPr>
              <a:t>[</a:t>
            </a:r>
            <a:r>
              <a:rPr lang="en-US" altLang="ko-KR" i="1" dirty="0">
                <a:solidFill>
                  <a:srgbClr val="808080"/>
                </a:solidFill>
                <a:latin typeface="Tahoma"/>
              </a:rPr>
              <a:t>pertaining</a:t>
            </a:r>
            <a:r>
              <a:rPr lang="en-US" altLang="ko-KR" dirty="0">
                <a:solidFill>
                  <a:srgbClr val="808080"/>
                </a:solidFill>
                <a:latin typeface="Tahoma"/>
              </a:rPr>
              <a:t>]</a:t>
            </a:r>
            <a:r>
              <a:rPr lang="en-US" altLang="ko-KR" dirty="0">
                <a:solidFill>
                  <a:srgbClr val="000000"/>
                </a:solidFill>
                <a:latin typeface="Tahoma"/>
              </a:rPr>
              <a:t> to God, that he may offer both gifts and sacrifices for sins:</a:t>
            </a:r>
          </a:p>
          <a:p>
            <a:r>
              <a:rPr lang="ko-KR" altLang="en-US" dirty="0" smtClean="0"/>
              <a:t>히</a:t>
            </a:r>
            <a:r>
              <a:rPr lang="en-US" altLang="ko-KR" dirty="0" smtClean="0"/>
              <a:t>5:2 </a:t>
            </a:r>
            <a:r>
              <a:rPr lang="ko-KR" altLang="en-US" dirty="0" smtClean="0"/>
              <a:t>저가 무식하고 미혹한 자를 능히 용납할 수 있는 것은 자기도 연약에 싸여 있음이니라</a:t>
            </a:r>
          </a:p>
          <a:p>
            <a:pPr defTabSz="914383">
              <a:defRPr/>
            </a:pPr>
            <a:r>
              <a:rPr lang="ko-KR" altLang="en-US" dirty="0">
                <a:solidFill>
                  <a:srgbClr val="800000"/>
                </a:solidFill>
                <a:latin typeface="Tahoma"/>
              </a:rPr>
              <a:t>히</a:t>
            </a:r>
            <a:r>
              <a:rPr lang="en-US" altLang="ko-KR" dirty="0">
                <a:solidFill>
                  <a:srgbClr val="800000"/>
                </a:solidFill>
                <a:latin typeface="Tahoma"/>
              </a:rPr>
              <a:t>5:2 </a:t>
            </a:r>
            <a:r>
              <a:rPr lang="en-US" altLang="ko-KR" dirty="0">
                <a:solidFill>
                  <a:srgbClr val="000000"/>
                </a:solidFill>
                <a:latin typeface="Tahoma"/>
              </a:rPr>
              <a:t>Who can have compassion on the ignorant, and on them that are out of the way; for that he himself also is compassed with infirmity.</a:t>
            </a:r>
          </a:p>
          <a:p>
            <a:endParaRPr lang="ko-KR" altLang="en-US" dirty="0" smtClean="0"/>
          </a:p>
          <a:p>
            <a:r>
              <a:rPr lang="en-US" altLang="ko-KR" dirty="0" smtClean="0"/>
              <a:t>5:3 </a:t>
            </a:r>
            <a:r>
              <a:rPr lang="ko-KR" altLang="en-US" dirty="0" smtClean="0"/>
              <a:t>이러므로 백성을 위하여 </a:t>
            </a:r>
            <a:r>
              <a:rPr lang="ko-KR" altLang="en-US" dirty="0" err="1" smtClean="0"/>
              <a:t>속죄제를</a:t>
            </a:r>
            <a:r>
              <a:rPr lang="ko-KR" altLang="en-US" dirty="0" smtClean="0"/>
              <a:t> 드림과 같이 또한 자기를 위하여 드리는 것이 마땅하니라</a:t>
            </a:r>
          </a:p>
          <a:p>
            <a:endParaRPr lang="ko-KR" altLang="en-US" dirty="0" smtClean="0"/>
          </a:p>
          <a:p>
            <a:r>
              <a:rPr lang="en-US" altLang="ko-KR" dirty="0" smtClean="0"/>
              <a:t>5:4 </a:t>
            </a:r>
            <a:r>
              <a:rPr lang="ko-KR" altLang="en-US" dirty="0" smtClean="0"/>
              <a:t>이 존귀는 아무나 스스로 취하지 못하고 오직 </a:t>
            </a:r>
            <a:r>
              <a:rPr lang="ko-KR" altLang="en-US" dirty="0" err="1" smtClean="0"/>
              <a:t>아론과</a:t>
            </a:r>
            <a:r>
              <a:rPr lang="ko-KR" altLang="en-US" dirty="0" smtClean="0"/>
              <a:t> 같이 하나님의 부르심을 입은 자라야 할 것이니라</a:t>
            </a:r>
          </a:p>
          <a:p>
            <a:endParaRPr lang="ko-KR" altLang="en-US" dirty="0" smtClean="0"/>
          </a:p>
          <a:p>
            <a:r>
              <a:rPr lang="en-US" altLang="ko-KR" dirty="0" smtClean="0"/>
              <a:t>5:5 </a:t>
            </a:r>
            <a:r>
              <a:rPr lang="ko-KR" altLang="en-US" dirty="0" smtClean="0"/>
              <a:t>또한 이와 같이 그리스도께서 대제사장 되심도 스스로 영광을 취하심이 아니요 오직 말씀하신 이가 저더러 이르시되 너는 내 아들이니 오늘날 내가 너를 낳았다 하셨고</a:t>
            </a:r>
          </a:p>
          <a:p>
            <a:endParaRPr lang="ko-KR" altLang="en-US" dirty="0" smtClean="0"/>
          </a:p>
          <a:p>
            <a:r>
              <a:rPr lang="en-US" altLang="ko-KR" dirty="0" smtClean="0"/>
              <a:t>5:6 </a:t>
            </a:r>
            <a:r>
              <a:rPr lang="ko-KR" altLang="en-US" dirty="0" smtClean="0"/>
              <a:t>또한 이와 같이 다른 데 말씀하시되 네가 영원히 </a:t>
            </a:r>
            <a:r>
              <a:rPr lang="ko-KR" altLang="en-US" dirty="0" err="1" smtClean="0"/>
              <a:t>멜기세덱의</a:t>
            </a:r>
            <a:r>
              <a:rPr lang="ko-KR" altLang="en-US" dirty="0" smtClean="0"/>
              <a:t> </a:t>
            </a:r>
            <a:r>
              <a:rPr lang="ko-KR" altLang="en-US" dirty="0" err="1" smtClean="0"/>
              <a:t>반차를</a:t>
            </a:r>
            <a:r>
              <a:rPr lang="ko-KR" altLang="en-US" dirty="0" smtClean="0"/>
              <a:t> 좇는 제사장이라 하셨으니</a:t>
            </a:r>
          </a:p>
          <a:p>
            <a:endParaRPr lang="en-US" altLang="ko-KR" dirty="0" smtClean="0"/>
          </a:p>
          <a:p>
            <a:r>
              <a:rPr lang="ko-KR" altLang="en-US" dirty="0" smtClean="0"/>
              <a:t>민수기</a:t>
            </a:r>
            <a:endParaRPr lang="en-US" altLang="ko-KR" dirty="0" smtClean="0"/>
          </a:p>
          <a:p>
            <a:r>
              <a:rPr lang="en-US" altLang="ko-KR" dirty="0" smtClean="0"/>
              <a:t>16:1 </a:t>
            </a:r>
            <a:r>
              <a:rPr lang="ko-KR" altLang="en-US" dirty="0" err="1" smtClean="0"/>
              <a:t>레위의</a:t>
            </a:r>
            <a:r>
              <a:rPr lang="ko-KR" altLang="en-US" dirty="0" smtClean="0"/>
              <a:t> 증손 </a:t>
            </a:r>
            <a:r>
              <a:rPr lang="ko-KR" altLang="en-US" dirty="0" err="1" smtClean="0"/>
              <a:t>고핫의</a:t>
            </a:r>
            <a:r>
              <a:rPr lang="ko-KR" altLang="en-US" dirty="0" smtClean="0"/>
              <a:t> 손자 </a:t>
            </a:r>
            <a:r>
              <a:rPr lang="ko-KR" altLang="en-US" dirty="0" err="1" smtClean="0"/>
              <a:t>이스할의</a:t>
            </a:r>
            <a:r>
              <a:rPr lang="ko-KR" altLang="en-US" dirty="0" smtClean="0"/>
              <a:t> 아들 </a:t>
            </a:r>
            <a:r>
              <a:rPr lang="ko-KR" altLang="en-US" dirty="0" err="1" smtClean="0"/>
              <a:t>고라와</a:t>
            </a:r>
            <a:r>
              <a:rPr lang="ko-KR" altLang="en-US" dirty="0" smtClean="0"/>
              <a:t> </a:t>
            </a:r>
            <a:r>
              <a:rPr lang="ko-KR" altLang="en-US" dirty="0" err="1" smtClean="0"/>
              <a:t>르우벤</a:t>
            </a:r>
            <a:r>
              <a:rPr lang="ko-KR" altLang="en-US" dirty="0" smtClean="0"/>
              <a:t> 자손 </a:t>
            </a:r>
            <a:r>
              <a:rPr lang="ko-KR" altLang="en-US" dirty="0" err="1" smtClean="0"/>
              <a:t>엘리압의</a:t>
            </a:r>
            <a:r>
              <a:rPr lang="ko-KR" altLang="en-US" dirty="0" smtClean="0"/>
              <a:t> 아들 다단과 </a:t>
            </a:r>
            <a:r>
              <a:rPr lang="ko-KR" altLang="en-US" dirty="0" err="1" smtClean="0"/>
              <a:t>아비람과</a:t>
            </a:r>
            <a:r>
              <a:rPr lang="ko-KR" altLang="en-US" dirty="0" smtClean="0"/>
              <a:t> </a:t>
            </a:r>
            <a:r>
              <a:rPr lang="ko-KR" altLang="en-US" dirty="0" err="1" smtClean="0"/>
              <a:t>벨렛의</a:t>
            </a:r>
            <a:r>
              <a:rPr lang="ko-KR" altLang="en-US" dirty="0" smtClean="0"/>
              <a:t> 아들 온이 당을 짓고</a:t>
            </a:r>
          </a:p>
          <a:p>
            <a:r>
              <a:rPr lang="en-US" altLang="ko-KR" dirty="0" smtClean="0"/>
              <a:t>16:2 </a:t>
            </a:r>
            <a:r>
              <a:rPr lang="ko-KR" altLang="en-US" dirty="0" smtClean="0"/>
              <a:t>이스라엘 자손 총회에 택함을 받은 자 곧 회중에 유명한 어떤 족장 이백 오십 인과 함께 일어나서 모세를 </a:t>
            </a:r>
            <a:r>
              <a:rPr lang="ko-KR" altLang="en-US" dirty="0" err="1" smtClean="0"/>
              <a:t>거스리니라</a:t>
            </a:r>
            <a:endParaRPr lang="ko-KR" altLang="en-US" dirty="0" smtClean="0"/>
          </a:p>
          <a:p>
            <a:r>
              <a:rPr lang="en-US" altLang="ko-KR" dirty="0" smtClean="0"/>
              <a:t>16:3 </a:t>
            </a:r>
            <a:r>
              <a:rPr lang="ko-KR" altLang="en-US" dirty="0" smtClean="0"/>
              <a:t>그들이 모여서 모세와 </a:t>
            </a:r>
            <a:r>
              <a:rPr lang="ko-KR" altLang="en-US" dirty="0" err="1" smtClean="0"/>
              <a:t>아론을</a:t>
            </a:r>
            <a:r>
              <a:rPr lang="ko-KR" altLang="en-US" dirty="0" smtClean="0"/>
              <a:t> </a:t>
            </a:r>
            <a:r>
              <a:rPr lang="ko-KR" altLang="en-US" dirty="0" err="1" smtClean="0"/>
              <a:t>거스려</a:t>
            </a:r>
            <a:r>
              <a:rPr lang="ko-KR" altLang="en-US" dirty="0" smtClean="0"/>
              <a:t> 그들에게 이르되 너희가 분수에 지나도다 회중이 다 각각 거룩하고 여호와께서도 그들 중에 계시거늘 너희가 어찌하여 여호와의 총회 위에 스스로 높이느뇨</a:t>
            </a:r>
          </a:p>
          <a:p>
            <a:r>
              <a:rPr lang="en-US" altLang="ko-KR" dirty="0" smtClean="0"/>
              <a:t>16:4 </a:t>
            </a:r>
            <a:r>
              <a:rPr lang="ko-KR" altLang="en-US" dirty="0" smtClean="0"/>
              <a:t>모세가 듣고 엎드렸다가</a:t>
            </a:r>
          </a:p>
          <a:p>
            <a:r>
              <a:rPr lang="en-US" altLang="ko-KR" dirty="0" smtClean="0"/>
              <a:t>16:5 </a:t>
            </a:r>
            <a:r>
              <a:rPr lang="ko-KR" altLang="en-US" dirty="0" err="1" smtClean="0"/>
              <a:t>고라와</a:t>
            </a:r>
            <a:r>
              <a:rPr lang="ko-KR" altLang="en-US" dirty="0" smtClean="0"/>
              <a:t> 그 모든 무리에게 말하여 가로되 아침에 여호와께서 자기에게 속한 자가 누구인지 거룩한 자가 누구인지 보이시고 그 자를 자기에게 가까이 나아오게 하시되 곧 그가 택하신 자를 자기에게 가까이 나아오게 하시리니</a:t>
            </a:r>
          </a:p>
          <a:p>
            <a:r>
              <a:rPr lang="en-US" altLang="ko-KR" dirty="0" smtClean="0"/>
              <a:t>16:6 </a:t>
            </a:r>
            <a:r>
              <a:rPr lang="ko-KR" altLang="en-US" dirty="0" smtClean="0"/>
              <a:t>이렇게 하라 너 </a:t>
            </a:r>
            <a:r>
              <a:rPr lang="ko-KR" altLang="en-US" dirty="0" err="1" smtClean="0"/>
              <a:t>고라와</a:t>
            </a:r>
            <a:r>
              <a:rPr lang="ko-KR" altLang="en-US" dirty="0" smtClean="0"/>
              <a:t> 너의 모든 무리는 향로를 취하고</a:t>
            </a:r>
          </a:p>
          <a:p>
            <a:r>
              <a:rPr lang="en-US" altLang="ko-KR" dirty="0" smtClean="0"/>
              <a:t>16:7 </a:t>
            </a:r>
            <a:r>
              <a:rPr lang="ko-KR" altLang="en-US" dirty="0" smtClean="0"/>
              <a:t>내일 여호와 앞에서 그 향로에 불을 담고 그 위에 향을 두라 그 때에 여호와의 택하신 자는 거룩하게 되리라 </a:t>
            </a:r>
            <a:r>
              <a:rPr lang="ko-KR" altLang="en-US" dirty="0" err="1" smtClean="0"/>
              <a:t>레위</a:t>
            </a:r>
            <a:r>
              <a:rPr lang="ko-KR" altLang="en-US" dirty="0" smtClean="0"/>
              <a:t> 자손들아 너희가 너무 분수에 지나치느니라</a:t>
            </a:r>
          </a:p>
          <a:p>
            <a:r>
              <a:rPr lang="en-US" altLang="ko-KR" dirty="0" smtClean="0"/>
              <a:t>16:8 </a:t>
            </a:r>
            <a:r>
              <a:rPr lang="ko-KR" altLang="en-US" dirty="0" smtClean="0"/>
              <a:t>모세가 또 </a:t>
            </a:r>
            <a:r>
              <a:rPr lang="ko-KR" altLang="en-US" dirty="0" err="1" smtClean="0"/>
              <a:t>고라에게</a:t>
            </a:r>
            <a:r>
              <a:rPr lang="ko-KR" altLang="en-US" dirty="0" smtClean="0"/>
              <a:t> 이르되 너희 </a:t>
            </a:r>
            <a:r>
              <a:rPr lang="ko-KR" altLang="en-US" dirty="0" err="1" smtClean="0"/>
              <a:t>레위</a:t>
            </a:r>
            <a:r>
              <a:rPr lang="ko-KR" altLang="en-US" dirty="0" smtClean="0"/>
              <a:t> 자손들아 들으라</a:t>
            </a:r>
          </a:p>
          <a:p>
            <a:r>
              <a:rPr lang="en-US" altLang="ko-KR" dirty="0" smtClean="0"/>
              <a:t>16:9 </a:t>
            </a:r>
            <a:r>
              <a:rPr lang="ko-KR" altLang="en-US" dirty="0" smtClean="0"/>
              <a:t>이스라엘의 하나님이 이스라엘 회중에서 너희를 구별하여 자기에게 가까이 하게 하사 여호와의 </a:t>
            </a:r>
            <a:r>
              <a:rPr lang="ko-KR" altLang="en-US" dirty="0" err="1" smtClean="0"/>
              <a:t>성막에서</a:t>
            </a:r>
            <a:r>
              <a:rPr lang="ko-KR" altLang="en-US" dirty="0" smtClean="0"/>
              <a:t> 봉사하게 하시며 회중 앞에 서서 그들을 대신하여 섬기게 하심이 너희에게 작은 일이겠느냐</a:t>
            </a:r>
          </a:p>
          <a:p>
            <a:r>
              <a:rPr lang="en-US" altLang="ko-KR" dirty="0" smtClean="0"/>
              <a:t>16:10 </a:t>
            </a:r>
            <a:r>
              <a:rPr lang="ko-KR" altLang="en-US" dirty="0" smtClean="0"/>
              <a:t>하나님이 너와 네 모든 형제 </a:t>
            </a:r>
            <a:r>
              <a:rPr lang="ko-KR" altLang="en-US" dirty="0" err="1" smtClean="0"/>
              <a:t>레위</a:t>
            </a:r>
            <a:r>
              <a:rPr lang="ko-KR" altLang="en-US" dirty="0" smtClean="0"/>
              <a:t> 자손으로 너와 함께 가까이 오게 하신 것이 작은 일이 </a:t>
            </a:r>
            <a:r>
              <a:rPr lang="ko-KR" altLang="en-US" dirty="0" err="1" smtClean="0"/>
              <a:t>아니어늘</a:t>
            </a:r>
            <a:r>
              <a:rPr lang="ko-KR" altLang="en-US" dirty="0" smtClean="0"/>
              <a:t> 너희가 오히려 제사장의 직분을 구하느냐</a:t>
            </a:r>
            <a:endParaRPr lang="en-US" altLang="ko-KR" dirty="0" smtClean="0"/>
          </a:p>
          <a:p>
            <a:endParaRPr lang="en-US" altLang="ko-KR" dirty="0" smtClean="0"/>
          </a:p>
          <a:p>
            <a:r>
              <a:rPr lang="ko-KR" altLang="en-US" dirty="0" smtClean="0"/>
              <a:t>대상</a:t>
            </a:r>
            <a:r>
              <a:rPr lang="en-US" altLang="ko-KR" dirty="0" smtClean="0"/>
              <a:t>23</a:t>
            </a:r>
            <a:r>
              <a:rPr lang="ko-KR" altLang="en-US" dirty="0" smtClean="0"/>
              <a:t>장</a:t>
            </a:r>
            <a:endParaRPr lang="en-US" altLang="ko-KR" dirty="0" smtClean="0"/>
          </a:p>
          <a:p>
            <a:r>
              <a:rPr lang="ko-KR" altLang="en-US" dirty="0" smtClean="0"/>
              <a:t> </a:t>
            </a:r>
            <a:r>
              <a:rPr lang="en-US" altLang="ko-KR" dirty="0" smtClean="0"/>
              <a:t>3 </a:t>
            </a:r>
            <a:r>
              <a:rPr lang="ko-KR" altLang="en-US" dirty="0" err="1" smtClean="0"/>
              <a:t>레위</a:t>
            </a:r>
            <a:r>
              <a:rPr lang="ko-KR" altLang="en-US" dirty="0" smtClean="0"/>
              <a:t> 사람은 삼십세 이상으로 계수하였으니 모든 남자의 명수가 삼만 팔천인데</a:t>
            </a:r>
          </a:p>
          <a:p>
            <a:r>
              <a:rPr lang="ko-KR" altLang="en-US" dirty="0" smtClean="0"/>
              <a:t> </a:t>
            </a:r>
            <a:r>
              <a:rPr lang="en-US" altLang="ko-KR" dirty="0" smtClean="0"/>
              <a:t>4 </a:t>
            </a:r>
            <a:r>
              <a:rPr lang="ko-KR" altLang="en-US" dirty="0" smtClean="0"/>
              <a:t>그 중에 이만 사천은 여호와의 전 사무를 보살피는 자요 육천은 유사와 재판관이요</a:t>
            </a:r>
          </a:p>
          <a:p>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30</a:t>
            </a:fld>
            <a:endParaRPr lang="ko-KR" altLang="en-US"/>
          </a:p>
        </p:txBody>
      </p:sp>
    </p:spTree>
    <p:extLst>
      <p:ext uri="{BB962C8B-B14F-4D97-AF65-F5344CB8AC3E}">
        <p14:creationId xmlns:p14="http://schemas.microsoft.com/office/powerpoint/2010/main" val="2117324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ko-KR" altLang="en-US" dirty="0" smtClean="0"/>
              <a:t>구약에서 예수님과 가장 같은 단어는 </a:t>
            </a:r>
            <a:r>
              <a:rPr lang="ko-KR" altLang="en-US" dirty="0" err="1" smtClean="0"/>
              <a:t>아사셀양이다</a:t>
            </a:r>
            <a:r>
              <a:rPr lang="en-US" altLang="ko-KR" dirty="0" smtClean="0"/>
              <a:t>.</a:t>
            </a:r>
          </a:p>
          <a:p>
            <a:r>
              <a:rPr lang="ko-KR" altLang="en-US" dirty="0" err="1" smtClean="0"/>
              <a:t>대속죄일에</a:t>
            </a:r>
            <a:r>
              <a:rPr lang="ko-KR" altLang="en-US" dirty="0" smtClean="0"/>
              <a:t> </a:t>
            </a:r>
            <a:r>
              <a:rPr lang="ko-KR" altLang="en-US" dirty="0" err="1" smtClean="0"/>
              <a:t>아사셀양에게</a:t>
            </a:r>
            <a:r>
              <a:rPr lang="ko-KR" altLang="en-US" dirty="0" smtClean="0"/>
              <a:t> 원죄 </a:t>
            </a:r>
            <a:r>
              <a:rPr lang="ko-KR" altLang="en-US" dirty="0" err="1" smtClean="0"/>
              <a:t>자범죄를</a:t>
            </a:r>
            <a:r>
              <a:rPr lang="ko-KR" altLang="en-US" dirty="0" smtClean="0"/>
              <a:t> 짊어지게 하여 놓는다</a:t>
            </a:r>
            <a:r>
              <a:rPr lang="en-US" altLang="ko-KR" dirty="0" smtClean="0"/>
              <a:t>.</a:t>
            </a:r>
          </a:p>
          <a:p>
            <a:r>
              <a:rPr lang="ko-KR" altLang="en-US" dirty="0" err="1" smtClean="0"/>
              <a:t>세상죄를</a:t>
            </a:r>
            <a:r>
              <a:rPr lang="ko-KR" altLang="en-US" dirty="0" smtClean="0"/>
              <a:t> </a:t>
            </a:r>
            <a:r>
              <a:rPr lang="ko-KR" altLang="en-US" dirty="0" err="1" smtClean="0"/>
              <a:t>지고가는</a:t>
            </a:r>
            <a:r>
              <a:rPr lang="ko-KR" altLang="en-US" dirty="0" smtClean="0"/>
              <a:t> 하나님의 어린양은 </a:t>
            </a:r>
            <a:r>
              <a:rPr lang="ko-KR" altLang="en-US" dirty="0" err="1" smtClean="0"/>
              <a:t>아사셀</a:t>
            </a:r>
            <a:r>
              <a:rPr lang="ko-KR" altLang="en-US" dirty="0" smtClean="0"/>
              <a:t> 양이다</a:t>
            </a:r>
            <a:r>
              <a:rPr lang="en-US" altLang="ko-KR" dirty="0" smtClean="0"/>
              <a:t>.</a:t>
            </a:r>
          </a:p>
          <a:p>
            <a:r>
              <a:rPr lang="ko-KR" altLang="en-US" dirty="0" err="1" smtClean="0"/>
              <a:t>세례요한</a:t>
            </a:r>
            <a:r>
              <a:rPr lang="en-US" altLang="ko-KR" dirty="0" smtClean="0"/>
              <a:t>(</a:t>
            </a:r>
            <a:r>
              <a:rPr lang="ko-KR" altLang="en-US" dirty="0" smtClean="0"/>
              <a:t>제사장</a:t>
            </a:r>
            <a:r>
              <a:rPr lang="en-US" altLang="ko-KR" dirty="0" smtClean="0"/>
              <a:t>)</a:t>
            </a:r>
            <a:r>
              <a:rPr lang="ko-KR" altLang="en-US" dirty="0" smtClean="0"/>
              <a:t>에게 안수받고 </a:t>
            </a:r>
            <a:r>
              <a:rPr lang="ko-KR" altLang="en-US" dirty="0" err="1" smtClean="0"/>
              <a:t>아사셀양처럼</a:t>
            </a:r>
            <a:r>
              <a:rPr lang="ko-KR" altLang="en-US" dirty="0" smtClean="0"/>
              <a:t> 죄를 짊어지고 가는 양이다</a:t>
            </a:r>
            <a:r>
              <a:rPr lang="en-US" altLang="ko-KR" dirty="0" smtClean="0"/>
              <a:t>.</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pPr/>
              <a:t>31</a:t>
            </a:fld>
            <a:endParaRPr lang="ko-KR" altLang="en-US"/>
          </a:p>
        </p:txBody>
      </p:sp>
    </p:spTree>
    <p:extLst>
      <p:ext uri="{BB962C8B-B14F-4D97-AF65-F5344CB8AC3E}">
        <p14:creationId xmlns:p14="http://schemas.microsoft.com/office/powerpoint/2010/main" val="222057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dirty="0" smtClean="0"/>
              <a:t>12-13</a:t>
            </a:r>
            <a:r>
              <a:rPr lang="ko-KR" altLang="en-US" dirty="0" smtClean="0"/>
              <a:t>절은 제 </a:t>
            </a:r>
            <a:r>
              <a:rPr lang="en-US" altLang="ko-KR" dirty="0" smtClean="0"/>
              <a:t>1</a:t>
            </a:r>
            <a:r>
              <a:rPr lang="ko-KR" altLang="en-US" dirty="0" smtClean="0"/>
              <a:t>차 지성소 입장</a:t>
            </a:r>
            <a:endParaRPr lang="en-US" altLang="ko-KR" dirty="0" smtClean="0"/>
          </a:p>
          <a:p>
            <a:r>
              <a:rPr lang="en-US" altLang="ko-KR" dirty="0" smtClean="0"/>
              <a:t>  </a:t>
            </a:r>
            <a:r>
              <a:rPr lang="ko-KR" altLang="en-US" dirty="0" smtClean="0"/>
              <a:t>향을 꽉 차게 하기 위해 들어간다</a:t>
            </a:r>
            <a:r>
              <a:rPr lang="en-US" altLang="ko-KR" dirty="0" smtClean="0"/>
              <a:t>.</a:t>
            </a:r>
          </a:p>
          <a:p>
            <a:r>
              <a:rPr lang="en-US" altLang="ko-KR" dirty="0" smtClean="0"/>
              <a:t>   </a:t>
            </a:r>
            <a:r>
              <a:rPr lang="ko-KR" altLang="en-US" dirty="0" smtClean="0"/>
              <a:t>그리하여 </a:t>
            </a:r>
            <a:r>
              <a:rPr lang="ko-KR" altLang="en-US" dirty="0" err="1" smtClean="0"/>
              <a:t>법궤를</a:t>
            </a:r>
            <a:r>
              <a:rPr lang="ko-KR" altLang="en-US" dirty="0" smtClean="0"/>
              <a:t> 보지 못하게 한다</a:t>
            </a:r>
            <a:r>
              <a:rPr lang="en-US" altLang="ko-KR" dirty="0" smtClean="0"/>
              <a:t>.</a:t>
            </a:r>
          </a:p>
          <a:p>
            <a:r>
              <a:rPr lang="ko-KR" altLang="en-US" dirty="0" err="1" smtClean="0"/>
              <a:t>두번째</a:t>
            </a:r>
            <a:r>
              <a:rPr lang="ko-KR" altLang="en-US" dirty="0" smtClean="0"/>
              <a:t> 입장은 </a:t>
            </a:r>
            <a:r>
              <a:rPr lang="en-US" altLang="ko-KR" dirty="0" smtClean="0"/>
              <a:t>( 14</a:t>
            </a:r>
            <a:r>
              <a:rPr lang="ko-KR" altLang="en-US" dirty="0" smtClean="0"/>
              <a:t>절 </a:t>
            </a:r>
            <a:r>
              <a:rPr lang="en-US" altLang="ko-KR" dirty="0" smtClean="0"/>
              <a:t>)</a:t>
            </a:r>
          </a:p>
          <a:p>
            <a:r>
              <a:rPr lang="en-US" altLang="ko-KR" dirty="0" smtClean="0"/>
              <a:t>  </a:t>
            </a:r>
            <a:r>
              <a:rPr lang="ko-KR" altLang="en-US" dirty="0" smtClean="0"/>
              <a:t>자기 죄를 위해 속죄하고</a:t>
            </a:r>
            <a:endParaRPr lang="en-US" altLang="ko-KR" dirty="0" smtClean="0"/>
          </a:p>
          <a:p>
            <a:r>
              <a:rPr lang="en-US" altLang="ko-KR" dirty="0" smtClean="0"/>
              <a:t>  </a:t>
            </a:r>
            <a:r>
              <a:rPr lang="ko-KR" altLang="en-US" dirty="0" err="1" smtClean="0"/>
              <a:t>법궤를</a:t>
            </a:r>
            <a:r>
              <a:rPr lang="ko-KR" altLang="en-US" dirty="0" smtClean="0"/>
              <a:t> 위해 속죄하기 위해 들어간다</a:t>
            </a:r>
            <a:r>
              <a:rPr lang="en-US" altLang="ko-KR" dirty="0" smtClean="0"/>
              <a:t>. </a:t>
            </a:r>
          </a:p>
          <a:p>
            <a:r>
              <a:rPr lang="ko-KR" altLang="en-US" dirty="0" err="1" smtClean="0"/>
              <a:t>세번</a:t>
            </a:r>
            <a:r>
              <a:rPr lang="ko-KR" altLang="en-US" dirty="0" smtClean="0"/>
              <a:t> 째 입장은 </a:t>
            </a:r>
            <a:r>
              <a:rPr lang="en-US" altLang="ko-KR" dirty="0" smtClean="0"/>
              <a:t>(15</a:t>
            </a:r>
            <a:r>
              <a:rPr lang="ko-KR" altLang="en-US" dirty="0" smtClean="0"/>
              <a:t>절</a:t>
            </a:r>
            <a:r>
              <a:rPr lang="en-US" altLang="ko-KR" dirty="0" smtClean="0"/>
              <a:t>)</a:t>
            </a:r>
          </a:p>
          <a:p>
            <a:r>
              <a:rPr lang="en-US" altLang="ko-KR" dirty="0" smtClean="0"/>
              <a:t>   </a:t>
            </a:r>
            <a:r>
              <a:rPr lang="ko-KR" altLang="en-US" dirty="0" smtClean="0"/>
              <a:t>백성을 위한 </a:t>
            </a:r>
            <a:r>
              <a:rPr lang="ko-KR" altLang="en-US" dirty="0" err="1" smtClean="0"/>
              <a:t>속죄제</a:t>
            </a:r>
            <a:r>
              <a:rPr lang="ko-KR" altLang="en-US" dirty="0" smtClean="0"/>
              <a:t> 염소를 잡아서 그 피를 뿌리기 위해 들어감</a:t>
            </a:r>
            <a:endParaRPr lang="en-US" altLang="ko-KR" dirty="0" smtClean="0"/>
          </a:p>
          <a:p>
            <a:r>
              <a:rPr lang="en-US" altLang="ko-KR" dirty="0" smtClean="0"/>
              <a:t>4</a:t>
            </a:r>
            <a:r>
              <a:rPr lang="ko-KR" altLang="en-US" dirty="0" smtClean="0"/>
              <a:t>번째 지성소 입장은 성경에 없다</a:t>
            </a:r>
            <a:r>
              <a:rPr lang="en-US" altLang="ko-KR" dirty="0" smtClean="0"/>
              <a:t>. </a:t>
            </a:r>
            <a:r>
              <a:rPr lang="ko-KR" altLang="en-US" dirty="0" smtClean="0"/>
              <a:t>청소를 위해 들어간다</a:t>
            </a:r>
            <a:r>
              <a:rPr lang="en-US" altLang="ko-KR" dirty="0" smtClean="0"/>
              <a:t>.</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pPr/>
              <a:t>32</a:t>
            </a:fld>
            <a:endParaRPr lang="ko-KR" altLang="en-US"/>
          </a:p>
        </p:txBody>
      </p:sp>
    </p:spTree>
    <p:extLst>
      <p:ext uri="{BB962C8B-B14F-4D97-AF65-F5344CB8AC3E}">
        <p14:creationId xmlns:p14="http://schemas.microsoft.com/office/powerpoint/2010/main" val="4112301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dirty="0" smtClean="0"/>
              <a:t>12-13</a:t>
            </a:r>
            <a:r>
              <a:rPr lang="ko-KR" altLang="en-US" dirty="0" smtClean="0"/>
              <a:t>절은 제 </a:t>
            </a:r>
            <a:r>
              <a:rPr lang="en-US" altLang="ko-KR" dirty="0" smtClean="0"/>
              <a:t>1</a:t>
            </a:r>
            <a:r>
              <a:rPr lang="ko-KR" altLang="en-US" dirty="0" smtClean="0"/>
              <a:t>차 지성소 입장</a:t>
            </a:r>
            <a:endParaRPr lang="en-US" altLang="ko-KR" dirty="0" smtClean="0"/>
          </a:p>
          <a:p>
            <a:r>
              <a:rPr lang="en-US" altLang="ko-KR" dirty="0" smtClean="0"/>
              <a:t>  </a:t>
            </a:r>
            <a:r>
              <a:rPr lang="ko-KR" altLang="en-US" dirty="0" smtClean="0"/>
              <a:t>향을 꽉 차게 하기 위해 들어간다</a:t>
            </a:r>
            <a:r>
              <a:rPr lang="en-US" altLang="ko-KR" dirty="0" smtClean="0"/>
              <a:t>.</a:t>
            </a:r>
          </a:p>
          <a:p>
            <a:r>
              <a:rPr lang="en-US" altLang="ko-KR" dirty="0" smtClean="0"/>
              <a:t>   </a:t>
            </a:r>
            <a:r>
              <a:rPr lang="ko-KR" altLang="en-US" dirty="0" smtClean="0"/>
              <a:t>그리하여 </a:t>
            </a:r>
            <a:r>
              <a:rPr lang="ko-KR" altLang="en-US" dirty="0" err="1" smtClean="0"/>
              <a:t>법궤를</a:t>
            </a:r>
            <a:r>
              <a:rPr lang="ko-KR" altLang="en-US" dirty="0" smtClean="0"/>
              <a:t> 보지 못하게 한다</a:t>
            </a:r>
            <a:r>
              <a:rPr lang="en-US" altLang="ko-KR" dirty="0" smtClean="0"/>
              <a:t>.</a:t>
            </a:r>
          </a:p>
          <a:p>
            <a:r>
              <a:rPr lang="ko-KR" altLang="en-US" dirty="0" err="1" smtClean="0"/>
              <a:t>두번째</a:t>
            </a:r>
            <a:r>
              <a:rPr lang="ko-KR" altLang="en-US" dirty="0" smtClean="0"/>
              <a:t> 입장은 </a:t>
            </a:r>
            <a:r>
              <a:rPr lang="en-US" altLang="ko-KR" dirty="0" smtClean="0"/>
              <a:t>( 14</a:t>
            </a:r>
            <a:r>
              <a:rPr lang="ko-KR" altLang="en-US" dirty="0" smtClean="0"/>
              <a:t>절 </a:t>
            </a:r>
            <a:r>
              <a:rPr lang="en-US" altLang="ko-KR" dirty="0" smtClean="0"/>
              <a:t>)</a:t>
            </a:r>
          </a:p>
          <a:p>
            <a:r>
              <a:rPr lang="en-US" altLang="ko-KR" dirty="0" smtClean="0"/>
              <a:t>  </a:t>
            </a:r>
            <a:r>
              <a:rPr lang="ko-KR" altLang="en-US" dirty="0" smtClean="0"/>
              <a:t>자기 죄를 위해 속죄하고</a:t>
            </a:r>
            <a:endParaRPr lang="en-US" altLang="ko-KR" dirty="0" smtClean="0"/>
          </a:p>
          <a:p>
            <a:r>
              <a:rPr lang="en-US" altLang="ko-KR" dirty="0" smtClean="0"/>
              <a:t>  </a:t>
            </a:r>
            <a:r>
              <a:rPr lang="ko-KR" altLang="en-US" dirty="0" err="1" smtClean="0"/>
              <a:t>법궤를</a:t>
            </a:r>
            <a:r>
              <a:rPr lang="ko-KR" altLang="en-US" dirty="0" smtClean="0"/>
              <a:t> 위해 속죄하기 위해 들어간다</a:t>
            </a:r>
            <a:r>
              <a:rPr lang="en-US" altLang="ko-KR" dirty="0" smtClean="0"/>
              <a:t>. </a:t>
            </a:r>
          </a:p>
          <a:p>
            <a:r>
              <a:rPr lang="ko-KR" altLang="en-US" dirty="0" err="1" smtClean="0"/>
              <a:t>세번</a:t>
            </a:r>
            <a:r>
              <a:rPr lang="ko-KR" altLang="en-US" dirty="0" smtClean="0"/>
              <a:t> 째 입장은 </a:t>
            </a:r>
            <a:r>
              <a:rPr lang="en-US" altLang="ko-KR" dirty="0" smtClean="0"/>
              <a:t>(15</a:t>
            </a:r>
            <a:r>
              <a:rPr lang="ko-KR" altLang="en-US" dirty="0" smtClean="0"/>
              <a:t>절</a:t>
            </a:r>
            <a:r>
              <a:rPr lang="en-US" altLang="ko-KR" dirty="0" smtClean="0"/>
              <a:t>)</a:t>
            </a:r>
          </a:p>
          <a:p>
            <a:r>
              <a:rPr lang="en-US" altLang="ko-KR" dirty="0" smtClean="0"/>
              <a:t>   </a:t>
            </a:r>
            <a:r>
              <a:rPr lang="ko-KR" altLang="en-US" dirty="0" smtClean="0"/>
              <a:t>백성을 위한 </a:t>
            </a:r>
            <a:r>
              <a:rPr lang="ko-KR" altLang="en-US" dirty="0" err="1" smtClean="0"/>
              <a:t>속죄제</a:t>
            </a:r>
            <a:r>
              <a:rPr lang="ko-KR" altLang="en-US" dirty="0" smtClean="0"/>
              <a:t> 염소를 잡아서 그 피를 뿌리기 위해 들어감</a:t>
            </a:r>
            <a:endParaRPr lang="en-US" altLang="ko-KR" dirty="0" smtClean="0"/>
          </a:p>
          <a:p>
            <a:r>
              <a:rPr lang="en-US" altLang="ko-KR" dirty="0" smtClean="0"/>
              <a:t>4</a:t>
            </a:r>
            <a:r>
              <a:rPr lang="ko-KR" altLang="en-US" dirty="0" smtClean="0"/>
              <a:t>번째 지성소 입장은 성경에 없다</a:t>
            </a:r>
            <a:r>
              <a:rPr lang="en-US" altLang="ko-KR" dirty="0" smtClean="0"/>
              <a:t>. </a:t>
            </a:r>
            <a:r>
              <a:rPr lang="ko-KR" altLang="en-US" dirty="0" smtClean="0"/>
              <a:t>청소를 위해 들어간다</a:t>
            </a:r>
            <a:r>
              <a:rPr lang="en-US" altLang="ko-KR" dirty="0" smtClean="0"/>
              <a:t>.</a:t>
            </a:r>
            <a:endParaRPr lang="ko-KR" altLang="en-US" dirty="0"/>
          </a:p>
        </p:txBody>
      </p:sp>
      <p:sp>
        <p:nvSpPr>
          <p:cNvPr id="4" name="Slide Number Placeholder 3"/>
          <p:cNvSpPr>
            <a:spLocks noGrp="1"/>
          </p:cNvSpPr>
          <p:nvPr>
            <p:ph type="sldNum" sz="quarter" idx="10"/>
          </p:nvPr>
        </p:nvSpPr>
        <p:spPr/>
        <p:txBody>
          <a:bodyPr/>
          <a:lstStyle/>
          <a:p>
            <a:fld id="{4F49C1BB-F3C6-4153-B62A-3F5EDED6525E}" type="slidenum">
              <a:rPr lang="ko-KR" altLang="en-US" smtClean="0"/>
              <a:pPr/>
              <a:t>33</a:t>
            </a:fld>
            <a:endParaRPr lang="ko-KR" altLang="en-US"/>
          </a:p>
        </p:txBody>
      </p:sp>
    </p:spTree>
    <p:extLst>
      <p:ext uri="{BB962C8B-B14F-4D97-AF65-F5344CB8AC3E}">
        <p14:creationId xmlns:p14="http://schemas.microsoft.com/office/powerpoint/2010/main" val="60359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r>
              <a:rPr lang="ko-KR" altLang="en-US" sz="1300" dirty="0" err="1"/>
              <a:t>여러부분</a:t>
            </a:r>
            <a:r>
              <a:rPr lang="ko-KR" altLang="en-US" sz="1300" dirty="0"/>
              <a:t> </a:t>
            </a:r>
            <a:r>
              <a:rPr lang="ko-KR" altLang="en-US" sz="1300" dirty="0" err="1"/>
              <a:t>여러보양</a:t>
            </a:r>
            <a:endParaRPr lang="en-US" altLang="ko-KR" sz="1300" dirty="0"/>
          </a:p>
          <a:p>
            <a:pPr rtl="0"/>
            <a:r>
              <a:rPr lang="ko-KR" altLang="en-US" sz="1300" b="1" dirty="0"/>
              <a:t>민수기 </a:t>
            </a:r>
            <a:r>
              <a:rPr lang="en-US" altLang="ko-KR" sz="1300" b="1" dirty="0"/>
              <a:t>12:6-8 </a:t>
            </a:r>
            <a:r>
              <a:rPr lang="ko-KR" altLang="en-US" sz="1300" dirty="0"/>
              <a:t> </a:t>
            </a:r>
            <a:r>
              <a:rPr lang="en-US" altLang="ko-KR" sz="1300" dirty="0"/>
              <a:t>(</a:t>
            </a:r>
            <a:r>
              <a:rPr lang="ko-KR" altLang="en-US" sz="1300" dirty="0"/>
              <a:t>민</a:t>
            </a:r>
            <a:r>
              <a:rPr lang="en-US" altLang="ko-KR" sz="1300" dirty="0"/>
              <a:t>12:6-8) </a:t>
            </a:r>
          </a:p>
          <a:p>
            <a:pPr rtl="0"/>
            <a:r>
              <a:rPr lang="en-US" altLang="ko-KR" sz="1300" dirty="0"/>
              <a:t>(12:6-8) </a:t>
            </a:r>
            <a:r>
              <a:rPr lang="ko-KR" altLang="en-US" sz="1300" b="1" baseline="30000" dirty="0"/>
              <a:t> </a:t>
            </a:r>
            <a:r>
              <a:rPr lang="en-US" altLang="ko-KR" sz="1300" b="1" baseline="30000" dirty="0"/>
              <a:t>6</a:t>
            </a:r>
            <a:r>
              <a:rPr lang="ko-KR" altLang="en-US" sz="1300" dirty="0"/>
              <a:t>이르시되 내 말을 들으라 너희 중에 선지자가 있으면 나 여호와가 이상으로 나를 그에게 알리기도 하고 꿈으로 그와 말하기도 하거니와</a:t>
            </a:r>
            <a:r>
              <a:rPr lang="ko-KR" altLang="en-US" sz="1300" b="1" baseline="30000" dirty="0"/>
              <a:t> </a:t>
            </a:r>
            <a:r>
              <a:rPr lang="en-US" altLang="ko-KR" sz="1300" b="1" baseline="30000" dirty="0"/>
              <a:t>7</a:t>
            </a:r>
            <a:r>
              <a:rPr lang="ko-KR" altLang="en-US" sz="1300" dirty="0"/>
              <a:t>내 종 모세와는 그렇지 아니하니 그는 나의 온 집에 </a:t>
            </a:r>
            <a:r>
              <a:rPr lang="ko-KR" altLang="en-US" sz="1300" dirty="0" err="1"/>
              <a:t>충성됨이라</a:t>
            </a:r>
            <a:r>
              <a:rPr lang="ko-KR" altLang="en-US" sz="1300" b="1" baseline="30000" dirty="0"/>
              <a:t> </a:t>
            </a:r>
            <a:r>
              <a:rPr lang="en-US" altLang="ko-KR" sz="1300" b="1" baseline="30000" dirty="0"/>
              <a:t>8</a:t>
            </a:r>
            <a:r>
              <a:rPr lang="ko-KR" altLang="en-US" sz="1300" dirty="0"/>
              <a:t>그와는 내가 대면하여 명백히 말하고 은밀한 말로 아니하며 그는 또 여호와의 형상을 보겠거늘 너희가 어찌하여 내 종 모세 비방하기를 두려워 아니하느냐</a:t>
            </a:r>
          </a:p>
          <a:p>
            <a:pPr rtl="0"/>
            <a:r>
              <a:rPr lang="ko-KR" altLang="en-US" sz="1300" b="1" dirty="0"/>
              <a:t>창세기 </a:t>
            </a:r>
            <a:r>
              <a:rPr lang="en-US" altLang="ko-KR" sz="1300" b="1" dirty="0"/>
              <a:t>41:32 </a:t>
            </a:r>
            <a:r>
              <a:rPr lang="ko-KR" altLang="en-US" sz="1300" dirty="0"/>
              <a:t> </a:t>
            </a:r>
            <a:r>
              <a:rPr lang="en-US" altLang="ko-KR" sz="1300" dirty="0"/>
              <a:t>(</a:t>
            </a:r>
            <a:r>
              <a:rPr lang="ko-KR" altLang="en-US" sz="1300" dirty="0"/>
              <a:t>창</a:t>
            </a:r>
            <a:r>
              <a:rPr lang="en-US" altLang="ko-KR" sz="1300" dirty="0"/>
              <a:t>41:32)</a:t>
            </a:r>
          </a:p>
          <a:p>
            <a:pPr rtl="0"/>
            <a:r>
              <a:rPr lang="en-US" altLang="ko-KR" sz="1300" dirty="0"/>
              <a:t>(41:32) </a:t>
            </a:r>
            <a:r>
              <a:rPr lang="ko-KR" altLang="en-US" sz="1300" dirty="0" err="1"/>
              <a:t>바로께서</a:t>
            </a:r>
            <a:r>
              <a:rPr lang="ko-KR" altLang="en-US" sz="1300" dirty="0"/>
              <a:t> 꿈을 </a:t>
            </a:r>
            <a:r>
              <a:rPr lang="ko-KR" altLang="en-US" sz="1300" dirty="0" err="1"/>
              <a:t>두번</a:t>
            </a:r>
            <a:r>
              <a:rPr lang="ko-KR" altLang="en-US" sz="1300" dirty="0"/>
              <a:t> 겹쳐 꾸신 것은 하나님이 이 일을 정하셨음이라 속히 </a:t>
            </a:r>
            <a:r>
              <a:rPr lang="ko-KR" altLang="en-US" sz="1300" dirty="0" err="1"/>
              <a:t>행하시리니</a:t>
            </a:r>
            <a:endParaRPr lang="ko-KR" altLang="en-US" sz="1300" dirty="0"/>
          </a:p>
          <a:p>
            <a:pPr rtl="0"/>
            <a:r>
              <a:rPr lang="ko-KR" altLang="en-US" sz="1300" b="1" dirty="0"/>
              <a:t>욥기 </a:t>
            </a:r>
            <a:r>
              <a:rPr lang="en-US" altLang="ko-KR" sz="1300" b="1" dirty="0"/>
              <a:t>33:14-17 </a:t>
            </a:r>
            <a:r>
              <a:rPr lang="ko-KR" altLang="en-US" sz="1300" dirty="0"/>
              <a:t> </a:t>
            </a:r>
            <a:r>
              <a:rPr lang="en-US" altLang="ko-KR" sz="1300" dirty="0"/>
              <a:t>(</a:t>
            </a:r>
            <a:r>
              <a:rPr lang="ko-KR" altLang="en-US" sz="1300" dirty="0" err="1"/>
              <a:t>욥</a:t>
            </a:r>
            <a:r>
              <a:rPr lang="en-US" altLang="ko-KR" sz="1300" dirty="0"/>
              <a:t>33:14-17)</a:t>
            </a:r>
          </a:p>
          <a:p>
            <a:pPr rtl="0"/>
            <a:r>
              <a:rPr lang="en-US" altLang="ko-KR" sz="1300" dirty="0"/>
              <a:t>(33:14-17) </a:t>
            </a:r>
            <a:r>
              <a:rPr lang="ko-KR" altLang="en-US" sz="1300" b="1" baseline="30000" dirty="0"/>
              <a:t> </a:t>
            </a:r>
            <a:r>
              <a:rPr lang="en-US" altLang="ko-KR" sz="1300" b="1" baseline="30000" dirty="0"/>
              <a:t>14</a:t>
            </a:r>
            <a:r>
              <a:rPr lang="ko-KR" altLang="en-US" sz="1300" dirty="0"/>
              <a:t>사람은 </a:t>
            </a:r>
            <a:r>
              <a:rPr lang="ko-KR" altLang="en-US" sz="1300" dirty="0" err="1"/>
              <a:t>무관히</a:t>
            </a:r>
            <a:r>
              <a:rPr lang="ko-KR" altLang="en-US" sz="1300" dirty="0"/>
              <a:t> 여겨도 하나님은 한번 말씀하시고 다시 말씀하시되</a:t>
            </a:r>
            <a:r>
              <a:rPr lang="ko-KR" altLang="en-US" sz="1300" b="1" baseline="30000" dirty="0"/>
              <a:t> </a:t>
            </a:r>
            <a:r>
              <a:rPr lang="en-US" altLang="ko-KR" sz="1300" b="1" baseline="30000" dirty="0"/>
              <a:t>15</a:t>
            </a:r>
            <a:r>
              <a:rPr lang="ko-KR" altLang="en-US" sz="1300" dirty="0"/>
              <a:t>사람이 침상에서 졸며 깊이 잠들 때에나 꿈에나 밤의 이상 중에</a:t>
            </a:r>
            <a:r>
              <a:rPr lang="ko-KR" altLang="en-US" sz="1300" b="1" baseline="30000" dirty="0"/>
              <a:t> </a:t>
            </a:r>
            <a:r>
              <a:rPr lang="en-US" altLang="ko-KR" sz="1300" b="1" baseline="30000" dirty="0"/>
              <a:t>16</a:t>
            </a:r>
            <a:r>
              <a:rPr lang="ko-KR" altLang="en-US" sz="1300" dirty="0"/>
              <a:t>사람의 귀를 여시고 인치듯 </a:t>
            </a:r>
            <a:r>
              <a:rPr lang="ko-KR" altLang="en-US" sz="1300" dirty="0" err="1"/>
              <a:t>교훈하시나니</a:t>
            </a:r>
            <a:r>
              <a:rPr lang="ko-KR" altLang="en-US" sz="1300" b="1" baseline="30000" dirty="0"/>
              <a:t> </a:t>
            </a:r>
            <a:r>
              <a:rPr lang="en-US" altLang="ko-KR" sz="1300" b="1" baseline="30000" dirty="0"/>
              <a:t>17</a:t>
            </a:r>
            <a:r>
              <a:rPr lang="ko-KR" altLang="en-US" sz="1300" dirty="0"/>
              <a:t>이는 사람으로 그 꾀를 버리게 하려 하심이며 사람에게 교만을 막으려 하심이라</a:t>
            </a:r>
          </a:p>
          <a:p>
            <a:pPr rtl="0"/>
            <a:r>
              <a:rPr lang="ko-KR" altLang="en-US" sz="1300" b="1" dirty="0" err="1"/>
              <a:t>사무엘상</a:t>
            </a:r>
            <a:r>
              <a:rPr lang="ko-KR" altLang="en-US" sz="1300" b="1" dirty="0"/>
              <a:t> </a:t>
            </a:r>
            <a:r>
              <a:rPr lang="en-US" altLang="ko-KR" sz="1300" b="1" dirty="0"/>
              <a:t>28:6 </a:t>
            </a:r>
            <a:r>
              <a:rPr lang="ko-KR" altLang="en-US" sz="1300" dirty="0"/>
              <a:t> </a:t>
            </a:r>
            <a:r>
              <a:rPr lang="en-US" altLang="ko-KR" sz="1300" dirty="0"/>
              <a:t>(</a:t>
            </a:r>
            <a:r>
              <a:rPr lang="ko-KR" altLang="en-US" sz="1300" dirty="0"/>
              <a:t>삼상</a:t>
            </a:r>
            <a:r>
              <a:rPr lang="en-US" altLang="ko-KR" sz="1300" dirty="0"/>
              <a:t>28:6)</a:t>
            </a:r>
          </a:p>
          <a:p>
            <a:pPr rtl="0"/>
            <a:r>
              <a:rPr lang="en-US" altLang="ko-KR" sz="1300" dirty="0"/>
              <a:t>(28:6) </a:t>
            </a:r>
            <a:r>
              <a:rPr lang="ko-KR" altLang="en-US" sz="1300" dirty="0" err="1"/>
              <a:t>사울이</a:t>
            </a:r>
            <a:r>
              <a:rPr lang="ko-KR" altLang="en-US" sz="1300" dirty="0"/>
              <a:t> 여호와께 묻자오되 여호와께서 꿈으로도</a:t>
            </a:r>
            <a:r>
              <a:rPr lang="en-US" altLang="ko-KR" sz="1300" dirty="0"/>
              <a:t>, </a:t>
            </a:r>
            <a:r>
              <a:rPr lang="ko-KR" altLang="en-US" sz="1300" dirty="0"/>
              <a:t>우림으로도</a:t>
            </a:r>
            <a:r>
              <a:rPr lang="en-US" altLang="ko-KR" sz="1300" dirty="0"/>
              <a:t>, </a:t>
            </a:r>
            <a:r>
              <a:rPr lang="ko-KR" altLang="en-US" sz="1300" dirty="0"/>
              <a:t>선지자로도 그에게 대답지 아니하시므로</a:t>
            </a:r>
          </a:p>
          <a:p>
            <a:pPr rtl="0"/>
            <a:r>
              <a:rPr lang="ko-KR" altLang="en-US" sz="1300" b="1" dirty="0"/>
              <a:t>열왕기상 </a:t>
            </a:r>
            <a:r>
              <a:rPr lang="en-US" altLang="ko-KR" sz="1300" b="1" dirty="0"/>
              <a:t>19:12 </a:t>
            </a:r>
            <a:r>
              <a:rPr lang="ko-KR" altLang="en-US" sz="1300" dirty="0"/>
              <a:t> </a:t>
            </a:r>
            <a:r>
              <a:rPr lang="en-US" altLang="ko-KR" sz="1300" dirty="0"/>
              <a:t>(</a:t>
            </a:r>
            <a:r>
              <a:rPr lang="ko-KR" altLang="en-US" sz="1300" dirty="0" err="1"/>
              <a:t>왕상</a:t>
            </a:r>
            <a:r>
              <a:rPr lang="en-US" altLang="ko-KR" sz="1300" dirty="0"/>
              <a:t>19:12) </a:t>
            </a:r>
          </a:p>
          <a:p>
            <a:pPr rtl="0"/>
            <a:r>
              <a:rPr lang="en-US" altLang="ko-KR" sz="1300" dirty="0"/>
              <a:t>(19:12) </a:t>
            </a:r>
            <a:r>
              <a:rPr lang="ko-KR" altLang="en-US" sz="1300" dirty="0"/>
              <a:t>또 지진 후에 불이 있으나 불 가운데도 여호와께서 계시지 아니하더니 불 후에 세미한 소리가 있는지라</a:t>
            </a:r>
          </a:p>
          <a:p>
            <a:endParaRPr lang="en-US" altLang="ko-KR" dirty="0" smtClean="0"/>
          </a:p>
          <a:p>
            <a:r>
              <a:rPr lang="ko-KR" altLang="en-US" dirty="0" smtClean="0"/>
              <a:t>만유의 상속자</a:t>
            </a:r>
            <a:endParaRPr lang="en-US" altLang="ko-KR" dirty="0" smtClean="0"/>
          </a:p>
          <a:p>
            <a:endParaRPr lang="en-US" altLang="ko-KR" dirty="0" smtClean="0"/>
          </a:p>
          <a:p>
            <a:pPr rtl="0"/>
            <a:r>
              <a:rPr lang="ko-KR" altLang="en-US" sz="1300" b="1" dirty="0"/>
              <a:t>요한복음 </a:t>
            </a:r>
            <a:r>
              <a:rPr lang="en-US" altLang="ko-KR" sz="1300" b="1" dirty="0"/>
              <a:t>5:22 </a:t>
            </a:r>
            <a:r>
              <a:rPr lang="ko-KR" altLang="en-US" sz="1300" dirty="0"/>
              <a:t> </a:t>
            </a:r>
            <a:r>
              <a:rPr lang="en-US" altLang="ko-KR" sz="1300" dirty="0"/>
              <a:t>(</a:t>
            </a:r>
            <a:r>
              <a:rPr lang="ko-KR" altLang="en-US" sz="1300" dirty="0"/>
              <a:t>요</a:t>
            </a:r>
            <a:r>
              <a:rPr lang="en-US" altLang="ko-KR" sz="1300" dirty="0"/>
              <a:t>5:22)</a:t>
            </a:r>
          </a:p>
          <a:p>
            <a:pPr rtl="0"/>
            <a:r>
              <a:rPr lang="en-US" altLang="ko-KR" sz="1300" dirty="0"/>
              <a:t>(5:22) </a:t>
            </a:r>
            <a:r>
              <a:rPr lang="ko-KR" altLang="en-US" sz="1300" dirty="0"/>
              <a:t>아버지께서 아무도 심판하지 아니하시고 심판을 다 아들에게 맡기셨으니</a:t>
            </a:r>
          </a:p>
          <a:p>
            <a:pPr rtl="0"/>
            <a:r>
              <a:rPr lang="ko-KR" altLang="en-US" sz="1300" b="1" dirty="0" err="1"/>
              <a:t>고린도후서</a:t>
            </a:r>
            <a:r>
              <a:rPr lang="ko-KR" altLang="en-US" sz="1300" b="1" dirty="0"/>
              <a:t> </a:t>
            </a:r>
            <a:r>
              <a:rPr lang="en-US" altLang="ko-KR" sz="1300" b="1" dirty="0"/>
              <a:t>5:10 </a:t>
            </a:r>
            <a:r>
              <a:rPr lang="ko-KR" altLang="en-US" sz="1300" dirty="0"/>
              <a:t> </a:t>
            </a:r>
            <a:r>
              <a:rPr lang="en-US" altLang="ko-KR" sz="1300" dirty="0"/>
              <a:t>(</a:t>
            </a:r>
            <a:r>
              <a:rPr lang="ko-KR" altLang="en-US" sz="1300" dirty="0" err="1"/>
              <a:t>고후</a:t>
            </a:r>
            <a:r>
              <a:rPr lang="en-US" altLang="ko-KR" sz="1300" dirty="0"/>
              <a:t>5:10) </a:t>
            </a:r>
          </a:p>
          <a:p>
            <a:pPr rtl="0"/>
            <a:r>
              <a:rPr lang="en-US" altLang="ko-KR" sz="1300" dirty="0"/>
              <a:t>(5:10) </a:t>
            </a:r>
            <a:r>
              <a:rPr lang="ko-KR" altLang="en-US" sz="1300" dirty="0"/>
              <a:t>이는 우리가 다 반드시 그리스도의 심판대 앞에 드러나 각각 선악간에 그 몸으로 행한 것을 따라 받으려 함이라</a:t>
            </a:r>
          </a:p>
          <a:p>
            <a:pPr rtl="0"/>
            <a:r>
              <a:rPr lang="ko-KR" altLang="en-US" sz="1300" b="1" dirty="0"/>
              <a:t>마가복음 </a:t>
            </a:r>
            <a:r>
              <a:rPr lang="en-US" altLang="ko-KR" sz="1300" b="1" dirty="0"/>
              <a:t>2:10 </a:t>
            </a:r>
            <a:r>
              <a:rPr lang="ko-KR" altLang="en-US" sz="1300" dirty="0"/>
              <a:t> </a:t>
            </a:r>
            <a:r>
              <a:rPr lang="en-US" altLang="ko-KR" sz="1300" dirty="0"/>
              <a:t>(</a:t>
            </a:r>
            <a:r>
              <a:rPr lang="ko-KR" altLang="en-US" sz="1300" dirty="0"/>
              <a:t>막</a:t>
            </a:r>
            <a:r>
              <a:rPr lang="en-US" altLang="ko-KR" sz="1300" dirty="0"/>
              <a:t>2:10) </a:t>
            </a:r>
          </a:p>
          <a:p>
            <a:pPr rtl="0"/>
            <a:r>
              <a:rPr lang="en-US" altLang="ko-KR" sz="1300" dirty="0"/>
              <a:t>(2:10) </a:t>
            </a:r>
            <a:r>
              <a:rPr lang="ko-KR" altLang="en-US" sz="1300" dirty="0"/>
              <a:t>그러나 인자가 땅에서 죄를 사하는 권세가 있는 줄을 너희로 알게 </a:t>
            </a:r>
            <a:r>
              <a:rPr lang="ko-KR" altLang="en-US" sz="1300" dirty="0" err="1"/>
              <a:t>하려하노라</a:t>
            </a:r>
            <a:r>
              <a:rPr lang="ko-KR" altLang="en-US" sz="1300" dirty="0"/>
              <a:t> 하시고 중풍병자에게 말씀하시되</a:t>
            </a:r>
          </a:p>
          <a:p>
            <a:endParaRPr lang="en-US" altLang="ko-KR" dirty="0" smtClean="0"/>
          </a:p>
          <a:p>
            <a:r>
              <a:rPr lang="ko-KR" altLang="en-US" dirty="0" err="1" smtClean="0"/>
              <a:t>모든세계를</a:t>
            </a:r>
            <a:r>
              <a:rPr lang="ko-KR" altLang="en-US" dirty="0" smtClean="0"/>
              <a:t> 지음</a:t>
            </a:r>
            <a:endParaRPr lang="en-US" altLang="ko-KR" dirty="0" smtClean="0"/>
          </a:p>
          <a:p>
            <a:pPr rtl="0"/>
            <a:r>
              <a:rPr lang="ko-KR" altLang="en-US" sz="1300" b="1" dirty="0" err="1"/>
              <a:t>골로새서</a:t>
            </a:r>
            <a:r>
              <a:rPr lang="ko-KR" altLang="en-US" sz="1300" b="1" dirty="0"/>
              <a:t> </a:t>
            </a:r>
            <a:r>
              <a:rPr lang="en-US" altLang="ko-KR" sz="1300" b="1" dirty="0"/>
              <a:t>1:16-18 </a:t>
            </a:r>
            <a:r>
              <a:rPr lang="ko-KR" altLang="en-US" sz="1300" dirty="0"/>
              <a:t> </a:t>
            </a:r>
            <a:r>
              <a:rPr lang="en-US" altLang="ko-KR" sz="1300" dirty="0"/>
              <a:t>(</a:t>
            </a:r>
            <a:r>
              <a:rPr lang="ko-KR" altLang="en-US" sz="1300" dirty="0"/>
              <a:t>골</a:t>
            </a:r>
            <a:r>
              <a:rPr lang="en-US" altLang="ko-KR" sz="1300" dirty="0"/>
              <a:t>1:16-18)</a:t>
            </a:r>
          </a:p>
          <a:p>
            <a:pPr rtl="0"/>
            <a:r>
              <a:rPr lang="en-US" altLang="ko-KR" sz="1300" dirty="0"/>
              <a:t>(1:16-18) </a:t>
            </a:r>
            <a:r>
              <a:rPr lang="ko-KR" altLang="en-US" sz="1300" b="1" baseline="30000" dirty="0"/>
              <a:t> </a:t>
            </a:r>
            <a:r>
              <a:rPr lang="en-US" altLang="ko-KR" sz="1300" b="1" baseline="30000" dirty="0"/>
              <a:t>16</a:t>
            </a:r>
            <a:r>
              <a:rPr lang="ko-KR" altLang="en-US" sz="1300" dirty="0"/>
              <a:t>만물이 그에게 창조되되 하늘과 땅에서 보이는 것들과 보이지 않는 것들과 혹은 보좌들이나 주관들이나 정사들이나 권세들이나 만물이 다 그로 말미암고 그를 위하여 창조되었고</a:t>
            </a:r>
            <a:r>
              <a:rPr lang="ko-KR" altLang="en-US" sz="1300" b="1" baseline="30000" dirty="0"/>
              <a:t> </a:t>
            </a:r>
            <a:r>
              <a:rPr lang="en-US" altLang="ko-KR" sz="1300" b="1" baseline="30000" dirty="0"/>
              <a:t>17</a:t>
            </a:r>
            <a:r>
              <a:rPr lang="ko-KR" altLang="en-US" sz="1300" dirty="0"/>
              <a:t>또한 그가 만물보다 먼저 계시고 만물이 그 안에 함께 섰느니라</a:t>
            </a:r>
            <a:r>
              <a:rPr lang="ko-KR" altLang="en-US" sz="1300" b="1" baseline="30000" dirty="0"/>
              <a:t> </a:t>
            </a:r>
            <a:r>
              <a:rPr lang="en-US" altLang="ko-KR" sz="1300" b="1" baseline="30000" dirty="0"/>
              <a:t>18</a:t>
            </a:r>
            <a:r>
              <a:rPr lang="ko-KR" altLang="en-US" sz="1300" dirty="0"/>
              <a:t>그는 몸인 교회의 머리라 그가 근본이요 죽은 자들 가운데서 먼저 나신 자니 이는 친히 만물의 으뜸이 되려 하심이요</a:t>
            </a:r>
          </a:p>
          <a:p>
            <a:pPr rtl="0"/>
            <a:r>
              <a:rPr lang="ko-KR" altLang="en-US" sz="1300" b="1" dirty="0"/>
              <a:t>요한복음 </a:t>
            </a:r>
            <a:r>
              <a:rPr lang="en-US" altLang="ko-KR" sz="1300" b="1" dirty="0"/>
              <a:t>8:56-58 </a:t>
            </a:r>
            <a:r>
              <a:rPr lang="ko-KR" altLang="en-US" sz="1300" dirty="0"/>
              <a:t> </a:t>
            </a:r>
            <a:r>
              <a:rPr lang="en-US" altLang="ko-KR" sz="1300" dirty="0"/>
              <a:t>(</a:t>
            </a:r>
            <a:r>
              <a:rPr lang="ko-KR" altLang="en-US" sz="1300" dirty="0"/>
              <a:t>요</a:t>
            </a:r>
            <a:r>
              <a:rPr lang="en-US" altLang="ko-KR" sz="1300" dirty="0"/>
              <a:t>8:56-58)</a:t>
            </a:r>
          </a:p>
          <a:p>
            <a:pPr rtl="0"/>
            <a:r>
              <a:rPr lang="en-US" altLang="ko-KR" sz="1300" dirty="0"/>
              <a:t>(8:56-58) </a:t>
            </a:r>
            <a:r>
              <a:rPr lang="ko-KR" altLang="en-US" sz="1300" b="1" baseline="30000" dirty="0"/>
              <a:t> </a:t>
            </a:r>
            <a:r>
              <a:rPr lang="en-US" altLang="ko-KR" sz="1300" b="1" baseline="30000" dirty="0"/>
              <a:t>56</a:t>
            </a:r>
            <a:r>
              <a:rPr lang="ko-KR" altLang="en-US" sz="1300" dirty="0"/>
              <a:t>너희 조상 아브라함은 나의 때 볼 것을 즐거워하다가 보고 기뻐하였느니라</a:t>
            </a:r>
            <a:r>
              <a:rPr lang="ko-KR" altLang="en-US" sz="1300" b="1" baseline="30000" dirty="0"/>
              <a:t> </a:t>
            </a:r>
            <a:r>
              <a:rPr lang="en-US" altLang="ko-KR" sz="1300" b="1" baseline="30000" dirty="0"/>
              <a:t>57</a:t>
            </a:r>
            <a:r>
              <a:rPr lang="ko-KR" altLang="en-US" sz="1300" dirty="0"/>
              <a:t>유대인들이 가로되 네가 아직 오십도 못되었는데 아브라함을 보았느냐</a:t>
            </a:r>
            <a:r>
              <a:rPr lang="ko-KR" altLang="en-US" sz="1300" b="1" baseline="30000" dirty="0"/>
              <a:t> </a:t>
            </a:r>
            <a:r>
              <a:rPr lang="en-US" altLang="ko-KR" sz="1300" b="1" baseline="30000" dirty="0"/>
              <a:t>58</a:t>
            </a:r>
            <a:r>
              <a:rPr lang="ko-KR" altLang="en-US" sz="1300" dirty="0"/>
              <a:t>예수께서 가라사대 진실로 진실로 너희에게 </a:t>
            </a:r>
            <a:r>
              <a:rPr lang="ko-KR" altLang="en-US" sz="1300" dirty="0" err="1"/>
              <a:t>이르노니</a:t>
            </a:r>
            <a:r>
              <a:rPr lang="ko-KR" altLang="en-US" sz="1300" dirty="0"/>
              <a:t> 아브라함이 나기 전부터 내가 있느니라 하시니</a:t>
            </a:r>
            <a:endParaRPr lang="en-US" altLang="ko-KR" sz="1300" dirty="0"/>
          </a:p>
          <a:p>
            <a:pPr rtl="0"/>
            <a:endParaRPr lang="en-US" altLang="ko-KR" sz="1300" dirty="0"/>
          </a:p>
          <a:p>
            <a:pPr rtl="0"/>
            <a:r>
              <a:rPr lang="ko-KR" altLang="en-US" sz="1300" dirty="0"/>
              <a:t>그 본체의 형상</a:t>
            </a:r>
            <a:endParaRPr lang="en-US" altLang="ko-KR" sz="1300" dirty="0"/>
          </a:p>
          <a:p>
            <a:pPr rtl="0"/>
            <a:r>
              <a:rPr lang="ko-KR" altLang="en-US" sz="1300" b="1" dirty="0" err="1"/>
              <a:t>빌립보서</a:t>
            </a:r>
            <a:r>
              <a:rPr lang="ko-KR" altLang="en-US" sz="1300" b="1" dirty="0"/>
              <a:t> </a:t>
            </a:r>
            <a:r>
              <a:rPr lang="en-US" altLang="ko-KR" sz="1300" b="1" dirty="0"/>
              <a:t>2:6 </a:t>
            </a:r>
            <a:r>
              <a:rPr lang="ko-KR" altLang="en-US" sz="1300" dirty="0"/>
              <a:t> </a:t>
            </a:r>
            <a:r>
              <a:rPr lang="en-US" altLang="ko-KR" sz="1300" dirty="0"/>
              <a:t>(</a:t>
            </a:r>
            <a:r>
              <a:rPr lang="ko-KR" altLang="en-US" sz="1300" dirty="0"/>
              <a:t>빌</a:t>
            </a:r>
            <a:r>
              <a:rPr lang="en-US" altLang="ko-KR" sz="1300" dirty="0"/>
              <a:t>2:6)</a:t>
            </a:r>
          </a:p>
          <a:p>
            <a:pPr rtl="0"/>
            <a:r>
              <a:rPr lang="en-US" altLang="ko-KR" sz="1300" dirty="0"/>
              <a:t>(2:6) </a:t>
            </a:r>
            <a:r>
              <a:rPr lang="ko-KR" altLang="en-US" sz="1300" dirty="0"/>
              <a:t>그는 근본 하나님의 본체시나 하나님과 </a:t>
            </a:r>
            <a:r>
              <a:rPr lang="ko-KR" altLang="en-US" sz="1300" dirty="0" err="1"/>
              <a:t>동등됨을</a:t>
            </a:r>
            <a:r>
              <a:rPr lang="ko-KR" altLang="en-US" sz="1300" dirty="0"/>
              <a:t> 취할 것으로 여기지 아니하시고</a:t>
            </a:r>
          </a:p>
          <a:p>
            <a:pPr rtl="0"/>
            <a:r>
              <a:rPr lang="ko-KR" altLang="en-US" sz="1300" b="1" dirty="0" err="1"/>
              <a:t>골로새서</a:t>
            </a:r>
            <a:r>
              <a:rPr lang="ko-KR" altLang="en-US" sz="1300" b="1" dirty="0"/>
              <a:t> </a:t>
            </a:r>
            <a:r>
              <a:rPr lang="en-US" altLang="ko-KR" sz="1300" b="1" dirty="0"/>
              <a:t>1:15 </a:t>
            </a:r>
            <a:r>
              <a:rPr lang="ko-KR" altLang="en-US" sz="1300" dirty="0"/>
              <a:t> </a:t>
            </a:r>
            <a:r>
              <a:rPr lang="en-US" altLang="ko-KR" sz="1300" dirty="0"/>
              <a:t>(</a:t>
            </a:r>
            <a:r>
              <a:rPr lang="ko-KR" altLang="en-US" sz="1300" dirty="0"/>
              <a:t>골</a:t>
            </a:r>
            <a:r>
              <a:rPr lang="en-US" altLang="ko-KR" sz="1300" dirty="0"/>
              <a:t>1:15)</a:t>
            </a:r>
          </a:p>
          <a:p>
            <a:pPr rtl="0"/>
            <a:r>
              <a:rPr lang="en-US" altLang="ko-KR" sz="1300" dirty="0"/>
              <a:t>(1:15) </a:t>
            </a:r>
            <a:r>
              <a:rPr lang="ko-KR" altLang="en-US" sz="1300" dirty="0"/>
              <a:t>그는 보이지 아니하시는 하나님의 형상이요 모든 창조물보다 먼저 나신 자니</a:t>
            </a:r>
          </a:p>
          <a:p>
            <a:pPr rtl="0"/>
            <a:r>
              <a:rPr lang="ko-KR" altLang="en-US" sz="1300" dirty="0"/>
              <a:t>아들로 말씀하심</a:t>
            </a:r>
          </a:p>
          <a:p>
            <a:pPr rtl="0"/>
            <a:r>
              <a:rPr lang="ko-KR" altLang="en-US" sz="1300" b="1" dirty="0"/>
              <a:t>요한복음 </a:t>
            </a:r>
            <a:r>
              <a:rPr lang="en-US" altLang="ko-KR" sz="1300" b="1" dirty="0"/>
              <a:t>10:4-5 </a:t>
            </a:r>
            <a:r>
              <a:rPr lang="ko-KR" altLang="en-US" sz="1300" dirty="0"/>
              <a:t> </a:t>
            </a:r>
            <a:r>
              <a:rPr lang="en-US" altLang="ko-KR" sz="1300" dirty="0"/>
              <a:t>(</a:t>
            </a:r>
            <a:r>
              <a:rPr lang="ko-KR" altLang="en-US" sz="1300" dirty="0"/>
              <a:t>요</a:t>
            </a:r>
            <a:r>
              <a:rPr lang="en-US" altLang="ko-KR" sz="1300" dirty="0"/>
              <a:t>10:4-5)</a:t>
            </a:r>
          </a:p>
          <a:p>
            <a:pPr rtl="0"/>
            <a:r>
              <a:rPr lang="en-US" altLang="ko-KR" sz="1300" dirty="0"/>
              <a:t>(10:4-5) </a:t>
            </a:r>
            <a:r>
              <a:rPr lang="ko-KR" altLang="en-US" sz="1300" b="1" baseline="30000" dirty="0"/>
              <a:t> </a:t>
            </a:r>
            <a:r>
              <a:rPr lang="en-US" altLang="ko-KR" sz="1300" b="1" baseline="30000" dirty="0"/>
              <a:t>4</a:t>
            </a:r>
            <a:r>
              <a:rPr lang="ko-KR" altLang="en-US" sz="1300" dirty="0"/>
              <a:t>자기 양을 다 내어 놓은 후에 앞서 가면 양들이 그의 음성을 </a:t>
            </a:r>
            <a:r>
              <a:rPr lang="ko-KR" altLang="en-US" sz="1300" dirty="0" err="1"/>
              <a:t>아는고로</a:t>
            </a:r>
            <a:r>
              <a:rPr lang="ko-KR" altLang="en-US" sz="1300" dirty="0"/>
              <a:t> 따라 오되</a:t>
            </a:r>
            <a:r>
              <a:rPr lang="ko-KR" altLang="en-US" sz="1300" b="1" baseline="30000" dirty="0"/>
              <a:t> </a:t>
            </a:r>
            <a:r>
              <a:rPr lang="en-US" altLang="ko-KR" sz="1300" b="1" baseline="30000" dirty="0"/>
              <a:t>5</a:t>
            </a:r>
            <a:r>
              <a:rPr lang="ko-KR" altLang="en-US" sz="1300" dirty="0"/>
              <a:t>타인의 음성은 알지 </a:t>
            </a:r>
            <a:r>
              <a:rPr lang="ko-KR" altLang="en-US" sz="1300" dirty="0" err="1"/>
              <a:t>못하는고로</a:t>
            </a:r>
            <a:r>
              <a:rPr lang="ko-KR" altLang="en-US" sz="1300" dirty="0"/>
              <a:t> 타인을 따르지 아니하고 도리어 도망하느니라</a:t>
            </a:r>
            <a:endParaRPr lang="en-US" altLang="ko-KR" sz="1300" dirty="0"/>
          </a:p>
          <a:p>
            <a:pPr rtl="0"/>
            <a:endParaRPr lang="en-US" altLang="ko-KR" sz="1300" dirty="0"/>
          </a:p>
          <a:p>
            <a:pPr rtl="0"/>
            <a:r>
              <a:rPr lang="ko-KR" altLang="en-US" sz="1300" b="1" dirty="0"/>
              <a:t>요한복음 </a:t>
            </a:r>
            <a:r>
              <a:rPr lang="en-US" altLang="ko-KR" sz="1300" b="1" dirty="0"/>
              <a:t>14:26 </a:t>
            </a:r>
            <a:r>
              <a:rPr lang="ko-KR" altLang="en-US" sz="1300" dirty="0"/>
              <a:t> </a:t>
            </a:r>
            <a:r>
              <a:rPr lang="en-US" altLang="ko-KR" sz="1300" dirty="0"/>
              <a:t>(</a:t>
            </a:r>
            <a:r>
              <a:rPr lang="ko-KR" altLang="en-US" sz="1300" dirty="0"/>
              <a:t>요</a:t>
            </a:r>
            <a:r>
              <a:rPr lang="en-US" altLang="ko-KR" sz="1300" dirty="0"/>
              <a:t>14:26)</a:t>
            </a:r>
          </a:p>
          <a:p>
            <a:pPr rtl="0"/>
            <a:r>
              <a:rPr lang="en-US" altLang="ko-KR" sz="1300" dirty="0"/>
              <a:t>(14:26) </a:t>
            </a:r>
            <a:r>
              <a:rPr lang="ko-KR" altLang="en-US" sz="1300" dirty="0" err="1"/>
              <a:t>보혜사</a:t>
            </a:r>
            <a:r>
              <a:rPr lang="ko-KR" altLang="en-US" sz="1300" dirty="0"/>
              <a:t> 곧 아버지께서 내 이름으로 보내실 성령 그가 너희에게 모든 것을 가르치시고 내가 너희에게 말한 모든 것을 생각나게 하시리라</a:t>
            </a:r>
          </a:p>
          <a:p>
            <a:pPr rtl="0"/>
            <a:endParaRPr lang="en-US" altLang="ko-KR" sz="1300" b="1" dirty="0"/>
          </a:p>
          <a:p>
            <a:pPr rtl="0"/>
            <a:r>
              <a:rPr lang="ko-KR" altLang="en-US" sz="1300" b="1" dirty="0"/>
              <a:t>요한복음 </a:t>
            </a:r>
            <a:r>
              <a:rPr lang="en-US" altLang="ko-KR" sz="1300" b="1" dirty="0"/>
              <a:t>16:13-14 </a:t>
            </a:r>
            <a:r>
              <a:rPr lang="ko-KR" altLang="en-US" sz="1300" dirty="0"/>
              <a:t> </a:t>
            </a:r>
            <a:r>
              <a:rPr lang="en-US" altLang="ko-KR" sz="1300" dirty="0"/>
              <a:t>(</a:t>
            </a:r>
            <a:r>
              <a:rPr lang="ko-KR" altLang="en-US" sz="1300" dirty="0"/>
              <a:t>요</a:t>
            </a:r>
            <a:r>
              <a:rPr lang="en-US" altLang="ko-KR" sz="1300" dirty="0"/>
              <a:t>16:13-14) </a:t>
            </a:r>
          </a:p>
          <a:p>
            <a:pPr rtl="0"/>
            <a:r>
              <a:rPr lang="en-US" altLang="ko-KR" sz="1300" dirty="0"/>
              <a:t>(16:13-14) </a:t>
            </a:r>
            <a:r>
              <a:rPr lang="ko-KR" altLang="en-US" sz="1300" b="1" baseline="30000" dirty="0"/>
              <a:t> </a:t>
            </a:r>
            <a:r>
              <a:rPr lang="en-US" altLang="ko-KR" sz="1300" b="1" baseline="30000" dirty="0"/>
              <a:t>13</a:t>
            </a:r>
            <a:r>
              <a:rPr lang="ko-KR" altLang="en-US" sz="1300" dirty="0"/>
              <a:t>그러하나 진리의 성령이 오시면 그가 너희를 모든 진리 가운데로 </a:t>
            </a:r>
            <a:r>
              <a:rPr lang="ko-KR" altLang="en-US" sz="1300" dirty="0" err="1"/>
              <a:t>인도하시리니</a:t>
            </a:r>
            <a:r>
              <a:rPr lang="ko-KR" altLang="en-US" sz="1300" dirty="0"/>
              <a:t> 그가 자의로 말하지 않고 오직 듣는 것을 말하시며 장래 일을 너희에게 알리시리라</a:t>
            </a:r>
            <a:r>
              <a:rPr lang="ko-KR" altLang="en-US" sz="1300" b="1" baseline="30000" dirty="0"/>
              <a:t> </a:t>
            </a:r>
            <a:r>
              <a:rPr lang="en-US" altLang="ko-KR" sz="1300" b="1" baseline="30000" dirty="0"/>
              <a:t>14</a:t>
            </a:r>
            <a:r>
              <a:rPr lang="ko-KR" altLang="en-US" sz="1300" dirty="0"/>
              <a:t>그가 내 영광을 나타내리니 내 것을 가지고 너희에게 알리겠음이니라</a:t>
            </a:r>
          </a:p>
          <a:p>
            <a:endParaRPr lang="en-US" altLang="ko-KR" dirty="0" smtClean="0"/>
          </a:p>
          <a:p>
            <a:r>
              <a:rPr lang="ko-KR" altLang="en-US" dirty="0" smtClean="0"/>
              <a:t>하나님의 영광의 </a:t>
            </a:r>
            <a:r>
              <a:rPr lang="ko-KR" altLang="en-US" dirty="0" err="1" smtClean="0"/>
              <a:t>광체</a:t>
            </a:r>
            <a:endParaRPr lang="en-US" altLang="ko-KR" dirty="0" smtClean="0"/>
          </a:p>
          <a:p>
            <a:r>
              <a:rPr lang="ko-KR" altLang="en-US" dirty="0" smtClean="0"/>
              <a:t>겔</a:t>
            </a:r>
            <a:r>
              <a:rPr lang="en-US" altLang="ko-KR" dirty="0" smtClean="0"/>
              <a:t>1:26 </a:t>
            </a:r>
            <a:r>
              <a:rPr lang="ko-KR" altLang="en-US" dirty="0" smtClean="0"/>
              <a:t>그 머리 위에 있는 궁창 위에 보좌의 형상이 있는데 그 모양이 남보석 같고 그 보좌의 형상 위에 한 형상이 있어 사람의 모양 같더라</a:t>
            </a:r>
          </a:p>
          <a:p>
            <a:r>
              <a:rPr lang="ko-KR" altLang="en-US" dirty="0" smtClean="0"/>
              <a:t>겔</a:t>
            </a:r>
            <a:r>
              <a:rPr lang="en-US" altLang="ko-KR" dirty="0" smtClean="0"/>
              <a:t>1:27 </a:t>
            </a:r>
            <a:r>
              <a:rPr lang="ko-KR" altLang="en-US" dirty="0" smtClean="0"/>
              <a:t>내가 본즉 그 허리 이상의 모양은 단 쇠 같아서 그 속과 주위가 불 같고 그 허리 이하의 모양도 불 같아서 사면으로 광채가 나며</a:t>
            </a:r>
          </a:p>
          <a:p>
            <a:r>
              <a:rPr lang="ko-KR" altLang="en-US" dirty="0" smtClean="0"/>
              <a:t>겔</a:t>
            </a:r>
            <a:r>
              <a:rPr lang="en-US" altLang="ko-KR" dirty="0" smtClean="0"/>
              <a:t>1:28 </a:t>
            </a:r>
            <a:r>
              <a:rPr lang="ko-KR" altLang="en-US" dirty="0" smtClean="0"/>
              <a:t>그 사면 광채의 모양은 비 오는 날 구름에 있는 무지개 같으니 이는 여호와의 영광의 형상의 모양이라 내가 보고 곧 엎드리어 그 말씀하시는 자의 음성을 </a:t>
            </a:r>
            <a:r>
              <a:rPr lang="ko-KR" altLang="en-US" dirty="0" err="1" smtClean="0"/>
              <a:t>들으니라</a:t>
            </a:r>
            <a:endParaRPr lang="ko-KR" altLang="en-US" dirty="0" smtClean="0"/>
          </a:p>
          <a:p>
            <a:r>
              <a:rPr lang="en-US" altLang="ko-KR" dirty="0" smtClean="0"/>
              <a:t>[</a:t>
            </a:r>
            <a:r>
              <a:rPr lang="ko-KR" altLang="en-US" dirty="0" err="1" smtClean="0"/>
              <a:t>눅</a:t>
            </a:r>
            <a:r>
              <a:rPr lang="en-US" altLang="ko-KR" dirty="0" smtClean="0"/>
              <a:t>9:29]</a:t>
            </a:r>
            <a:r>
              <a:rPr lang="ko-KR" altLang="en-US" dirty="0" smtClean="0"/>
              <a:t>기도하실 때에 용모가 변화되고 그 옷이 희어져 광채가 나더라</a:t>
            </a:r>
            <a:endParaRPr lang="en-US" altLang="ko-KR" dirty="0" smtClean="0"/>
          </a:p>
          <a:p>
            <a:r>
              <a:rPr lang="ko-KR" altLang="en-US" dirty="0" smtClean="0"/>
              <a:t>행</a:t>
            </a:r>
            <a:r>
              <a:rPr lang="en-US" altLang="ko-KR" dirty="0" smtClean="0"/>
              <a:t>22:10 </a:t>
            </a:r>
            <a:r>
              <a:rPr lang="ko-KR" altLang="en-US" dirty="0" smtClean="0"/>
              <a:t>내가 가로되 주여 무엇을 </a:t>
            </a:r>
            <a:r>
              <a:rPr lang="ko-KR" altLang="en-US" dirty="0" err="1" smtClean="0"/>
              <a:t>하리이까</a:t>
            </a:r>
            <a:r>
              <a:rPr lang="ko-KR" altLang="en-US" dirty="0" smtClean="0"/>
              <a:t> 주께서 가라사대 일어나 </a:t>
            </a:r>
            <a:r>
              <a:rPr lang="ko-KR" altLang="en-US" dirty="0" err="1" smtClean="0"/>
              <a:t>다메섹으로</a:t>
            </a:r>
            <a:r>
              <a:rPr lang="ko-KR" altLang="en-US" dirty="0" smtClean="0"/>
              <a:t> 들어가라 정한 바 너희 모든 행할 것을 거기서 누가 이르리라 하시거늘</a:t>
            </a:r>
          </a:p>
          <a:p>
            <a:r>
              <a:rPr lang="ko-KR" altLang="en-US" dirty="0" smtClean="0"/>
              <a:t>행</a:t>
            </a:r>
            <a:r>
              <a:rPr lang="en-US" altLang="ko-KR" dirty="0" smtClean="0"/>
              <a:t>22:11 </a:t>
            </a:r>
            <a:r>
              <a:rPr lang="ko-KR" altLang="en-US" dirty="0" smtClean="0"/>
              <a:t>나는 그 빛의 광채를 인하여 볼 수 없게 되었으므로 나와 함께 있는 사람들의 손에 끌려 </a:t>
            </a:r>
            <a:r>
              <a:rPr lang="ko-KR" altLang="en-US" dirty="0" err="1" smtClean="0"/>
              <a:t>다메섹에</a:t>
            </a:r>
            <a:r>
              <a:rPr lang="ko-KR" altLang="en-US" dirty="0" smtClean="0"/>
              <a:t> 들어갔노라</a:t>
            </a:r>
            <a:endParaRPr lang="en-US" altLang="ko-KR" dirty="0" smtClean="0"/>
          </a:p>
          <a:p>
            <a:r>
              <a:rPr lang="ko-KR" altLang="en-US" dirty="0" smtClean="0"/>
              <a:t>위엄의 우편에 앉으심</a:t>
            </a:r>
            <a:endParaRPr lang="en-US" altLang="ko-KR" dirty="0" smtClean="0"/>
          </a:p>
          <a:p>
            <a:pPr defTabSz="966047">
              <a:defRPr/>
            </a:pPr>
            <a:r>
              <a:rPr lang="en-US" altLang="ko-KR" sz="1300" b="1" dirty="0"/>
              <a:t>[</a:t>
            </a:r>
            <a:r>
              <a:rPr lang="ko-KR" altLang="en-US" sz="1300" b="1" dirty="0"/>
              <a:t>시</a:t>
            </a:r>
            <a:r>
              <a:rPr lang="en-US" altLang="ko-KR" sz="1300" b="1" dirty="0"/>
              <a:t>110:5]</a:t>
            </a:r>
            <a:r>
              <a:rPr lang="ko-KR" altLang="en-US" sz="1300" dirty="0"/>
              <a:t>주의 </a:t>
            </a:r>
            <a:r>
              <a:rPr lang="ko-KR" altLang="en-US" sz="1300" b="1" dirty="0"/>
              <a:t>우편</a:t>
            </a:r>
            <a:r>
              <a:rPr lang="ko-KR" altLang="en-US" sz="1300" dirty="0"/>
              <a:t>에 계신 </a:t>
            </a:r>
            <a:r>
              <a:rPr lang="ko-KR" altLang="en-US" sz="1300" b="1" dirty="0"/>
              <a:t>주께서</a:t>
            </a:r>
            <a:r>
              <a:rPr lang="ko-KR" altLang="en-US" sz="1300" dirty="0"/>
              <a:t> 그 노하시는 날에 </a:t>
            </a:r>
            <a:r>
              <a:rPr lang="ko-KR" altLang="en-US" sz="1300" dirty="0" err="1"/>
              <a:t>열왕을</a:t>
            </a:r>
            <a:r>
              <a:rPr lang="ko-KR" altLang="en-US" sz="1300" dirty="0"/>
              <a:t> 쳐서 파하실 것이라</a:t>
            </a:r>
          </a:p>
          <a:p>
            <a:r>
              <a:rPr lang="ko-KR" altLang="en-US" dirty="0" smtClean="0"/>
              <a:t>바람</a:t>
            </a:r>
            <a:endParaRPr lang="en-US" altLang="ko-KR" dirty="0" smtClean="0"/>
          </a:p>
          <a:p>
            <a:r>
              <a:rPr lang="en-US" altLang="ko-KR" sz="1300" b="1" dirty="0"/>
              <a:t>[</a:t>
            </a:r>
            <a:r>
              <a:rPr lang="ko-KR" altLang="en-US" sz="1300" b="1" dirty="0"/>
              <a:t>시</a:t>
            </a:r>
            <a:r>
              <a:rPr lang="en-US" altLang="ko-KR" sz="1300" b="1" dirty="0"/>
              <a:t>18:10]</a:t>
            </a:r>
            <a:r>
              <a:rPr lang="ko-KR" altLang="en-US" sz="1300" dirty="0"/>
              <a:t>그룹을 타고 </a:t>
            </a:r>
            <a:r>
              <a:rPr lang="ko-KR" altLang="en-US" sz="1300" dirty="0" err="1"/>
              <a:t>날으심이여</a:t>
            </a:r>
            <a:r>
              <a:rPr lang="ko-KR" altLang="en-US" sz="1300" dirty="0"/>
              <a:t> </a:t>
            </a:r>
            <a:r>
              <a:rPr lang="ko-KR" altLang="en-US" sz="1300" b="1" dirty="0"/>
              <a:t>바람</a:t>
            </a:r>
            <a:r>
              <a:rPr lang="ko-KR" altLang="en-US" sz="1300" dirty="0"/>
              <a:t> 날개로 높이 </a:t>
            </a:r>
            <a:r>
              <a:rPr lang="ko-KR" altLang="en-US" sz="1300" dirty="0" err="1"/>
              <a:t>뜨셨도다</a:t>
            </a:r>
            <a:endParaRPr lang="en-US" altLang="ko-KR" sz="1300" dirty="0"/>
          </a:p>
          <a:p>
            <a:r>
              <a:rPr lang="en-US" altLang="ko-KR" dirty="0" smtClean="0"/>
              <a:t>[</a:t>
            </a:r>
            <a:r>
              <a:rPr lang="ko-KR" altLang="en-US" dirty="0" smtClean="0"/>
              <a:t>계</a:t>
            </a:r>
            <a:r>
              <a:rPr lang="en-US" altLang="ko-KR" dirty="0" smtClean="0"/>
              <a:t>7:1]</a:t>
            </a:r>
            <a:r>
              <a:rPr lang="ko-KR" altLang="en-US" dirty="0" smtClean="0"/>
              <a:t>이 일 후에 내가 네 천사가 땅 네 모퉁이에 선 것을 보니 땅의 사방의 바람을 붙잡아 바람으로 하여금 땅에나 바다에나 각종 나무에 불지 못하게 하더라</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4</a:t>
            </a:fld>
            <a:endParaRPr lang="ko-KR" altLang="en-US"/>
          </a:p>
        </p:txBody>
      </p:sp>
    </p:spTree>
    <p:extLst>
      <p:ext uri="{BB962C8B-B14F-4D97-AF65-F5344CB8AC3E}">
        <p14:creationId xmlns:p14="http://schemas.microsoft.com/office/powerpoint/2010/main" val="2729368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smtClean="0"/>
              <a:t>시대별로 구분한 대제사장의 역사</a:t>
            </a:r>
            <a:r>
              <a:rPr lang="en-US" altLang="ko-KR" dirty="0" smtClean="0"/>
              <a:t>]</a:t>
            </a:r>
          </a:p>
          <a:p>
            <a:endParaRPr lang="en-US" altLang="ko-KR" dirty="0" smtClean="0"/>
          </a:p>
          <a:p>
            <a:r>
              <a:rPr lang="en-US" altLang="ko-KR" dirty="0" smtClean="0"/>
              <a:t>1. </a:t>
            </a:r>
            <a:r>
              <a:rPr lang="ko-KR" altLang="en-US" dirty="0" err="1" smtClean="0"/>
              <a:t>프톨레미</a:t>
            </a:r>
            <a:r>
              <a:rPr lang="en-US" altLang="ko-KR" dirty="0" smtClean="0"/>
              <a:t>, </a:t>
            </a:r>
            <a:r>
              <a:rPr lang="ko-KR" altLang="en-US" dirty="0" err="1" smtClean="0"/>
              <a:t>셀류쿠스</a:t>
            </a:r>
            <a:r>
              <a:rPr lang="ko-KR" altLang="en-US" dirty="0" smtClean="0"/>
              <a:t> 지배 시대 </a:t>
            </a:r>
            <a:r>
              <a:rPr lang="en-US" altLang="ko-KR" dirty="0" smtClean="0"/>
              <a:t>(</a:t>
            </a:r>
            <a:r>
              <a:rPr lang="ko-KR" altLang="en-US" dirty="0" smtClean="0"/>
              <a:t>주전 </a:t>
            </a:r>
            <a:r>
              <a:rPr lang="en-US" altLang="ko-KR" dirty="0" smtClean="0"/>
              <a:t>320-175</a:t>
            </a:r>
            <a:r>
              <a:rPr lang="ko-KR" altLang="en-US" dirty="0" smtClean="0"/>
              <a:t>년 사이 </a:t>
            </a:r>
            <a:r>
              <a:rPr lang="en-US" altLang="ko-KR" dirty="0" smtClean="0"/>
              <a:t>7</a:t>
            </a:r>
            <a:r>
              <a:rPr lang="ko-KR" altLang="en-US" dirty="0" smtClean="0"/>
              <a:t>대의 대제사장</a:t>
            </a:r>
            <a:r>
              <a:rPr lang="en-US" altLang="ko-KR" dirty="0" smtClean="0"/>
              <a:t>)</a:t>
            </a:r>
          </a:p>
          <a:p>
            <a:r>
              <a:rPr lang="ko-KR" altLang="en-US" dirty="0" smtClean="0"/>
              <a:t>주전 </a:t>
            </a:r>
            <a:r>
              <a:rPr lang="en-US" altLang="ko-KR" dirty="0" smtClean="0"/>
              <a:t>320</a:t>
            </a:r>
            <a:r>
              <a:rPr lang="ko-KR" altLang="en-US" dirty="0" smtClean="0"/>
              <a:t>년경부터 </a:t>
            </a:r>
            <a:r>
              <a:rPr lang="ko-KR" altLang="en-US" dirty="0" err="1" smtClean="0"/>
              <a:t>프톨레미</a:t>
            </a:r>
            <a:r>
              <a:rPr lang="ko-KR" altLang="en-US" dirty="0" smtClean="0"/>
              <a:t> 왕조의 지배하에 있던 유대는 이후 주전 </a:t>
            </a:r>
            <a:r>
              <a:rPr lang="en-US" altLang="ko-KR" dirty="0" smtClean="0"/>
              <a:t>198</a:t>
            </a:r>
            <a:r>
              <a:rPr lang="ko-KR" altLang="en-US" dirty="0" smtClean="0"/>
              <a:t>년</a:t>
            </a:r>
            <a:r>
              <a:rPr lang="en-US" altLang="ko-KR" dirty="0" smtClean="0"/>
              <a:t>, </a:t>
            </a:r>
            <a:r>
              <a:rPr lang="ko-KR" altLang="en-US" dirty="0" err="1" smtClean="0"/>
              <a:t>셀류쿠스</a:t>
            </a:r>
            <a:r>
              <a:rPr lang="ko-KR" altLang="en-US" dirty="0" smtClean="0"/>
              <a:t> 왕조의 통치를 받는다</a:t>
            </a:r>
            <a:r>
              <a:rPr lang="en-US" altLang="ko-KR" dirty="0" smtClean="0"/>
              <a:t>.</a:t>
            </a:r>
          </a:p>
          <a:p>
            <a:r>
              <a:rPr lang="en-US" altLang="ko-KR" dirty="0" smtClean="0"/>
              <a:t>30)</a:t>
            </a:r>
            <a:r>
              <a:rPr lang="ko-KR" altLang="en-US" dirty="0" err="1" smtClean="0"/>
              <a:t>오니아스</a:t>
            </a:r>
            <a:r>
              <a:rPr lang="ko-KR" altLang="en-US" dirty="0" smtClean="0"/>
              <a:t> </a:t>
            </a:r>
            <a:r>
              <a:rPr lang="en-US" altLang="ko-KR" dirty="0" smtClean="0"/>
              <a:t>1</a:t>
            </a:r>
            <a:r>
              <a:rPr lang="ko-KR" altLang="en-US" dirty="0" smtClean="0"/>
              <a:t>세 </a:t>
            </a:r>
            <a:r>
              <a:rPr lang="en-US" altLang="ko-KR" dirty="0" smtClean="0"/>
              <a:t>31) </a:t>
            </a:r>
            <a:r>
              <a:rPr lang="ko-KR" altLang="en-US" dirty="0" err="1" smtClean="0"/>
              <a:t>시몬</a:t>
            </a:r>
            <a:r>
              <a:rPr lang="ko-KR" altLang="en-US" dirty="0" smtClean="0"/>
              <a:t> </a:t>
            </a:r>
            <a:r>
              <a:rPr lang="en-US" altLang="ko-KR" dirty="0" smtClean="0"/>
              <a:t>1</a:t>
            </a:r>
            <a:r>
              <a:rPr lang="ko-KR" altLang="en-US" dirty="0" smtClean="0"/>
              <a:t>세 </a:t>
            </a:r>
            <a:r>
              <a:rPr lang="en-US" altLang="ko-KR" dirty="0" smtClean="0"/>
              <a:t>32)</a:t>
            </a:r>
            <a:r>
              <a:rPr lang="ko-KR" altLang="en-US" dirty="0" err="1" smtClean="0"/>
              <a:t>엘르아살</a:t>
            </a:r>
            <a:r>
              <a:rPr lang="ko-KR" altLang="en-US" dirty="0" smtClean="0"/>
              <a:t> </a:t>
            </a:r>
            <a:r>
              <a:rPr lang="en-US" altLang="ko-KR" dirty="0" smtClean="0"/>
              <a:t>33)</a:t>
            </a:r>
            <a:r>
              <a:rPr lang="ko-KR" altLang="en-US" dirty="0" err="1" smtClean="0"/>
              <a:t>므낫세</a:t>
            </a:r>
            <a:r>
              <a:rPr lang="ko-KR" altLang="en-US" dirty="0" smtClean="0"/>
              <a:t> </a:t>
            </a:r>
            <a:r>
              <a:rPr lang="en-US" altLang="ko-KR" dirty="0" smtClean="0"/>
              <a:t>34)</a:t>
            </a:r>
            <a:r>
              <a:rPr lang="ko-KR" altLang="en-US" dirty="0" err="1" smtClean="0"/>
              <a:t>오니아스</a:t>
            </a:r>
            <a:r>
              <a:rPr lang="ko-KR" altLang="en-US" dirty="0" smtClean="0"/>
              <a:t> </a:t>
            </a:r>
            <a:r>
              <a:rPr lang="en-US" altLang="ko-KR" dirty="0" smtClean="0"/>
              <a:t>2</a:t>
            </a:r>
            <a:r>
              <a:rPr lang="ko-KR" altLang="en-US" dirty="0" smtClean="0"/>
              <a:t>세 </a:t>
            </a:r>
            <a:r>
              <a:rPr lang="en-US" altLang="ko-KR" dirty="0" smtClean="0"/>
              <a:t>35)</a:t>
            </a:r>
            <a:r>
              <a:rPr lang="ko-KR" altLang="en-US" dirty="0" err="1" smtClean="0"/>
              <a:t>시몬</a:t>
            </a:r>
            <a:r>
              <a:rPr lang="ko-KR" altLang="en-US" dirty="0" smtClean="0"/>
              <a:t> </a:t>
            </a:r>
            <a:r>
              <a:rPr lang="en-US" altLang="ko-KR" dirty="0" smtClean="0"/>
              <a:t>2</a:t>
            </a:r>
            <a:r>
              <a:rPr lang="ko-KR" altLang="en-US" dirty="0" smtClean="0"/>
              <a:t>세 </a:t>
            </a:r>
            <a:r>
              <a:rPr lang="en-US" altLang="ko-KR" dirty="0" smtClean="0"/>
              <a:t>36)</a:t>
            </a:r>
            <a:r>
              <a:rPr lang="ko-KR" altLang="en-US" dirty="0" err="1" smtClean="0"/>
              <a:t>오니아스</a:t>
            </a:r>
            <a:r>
              <a:rPr lang="ko-KR" altLang="en-US" dirty="0" smtClean="0"/>
              <a:t> </a:t>
            </a:r>
            <a:r>
              <a:rPr lang="en-US" altLang="ko-KR" dirty="0" smtClean="0"/>
              <a:t>3</a:t>
            </a:r>
            <a:r>
              <a:rPr lang="ko-KR" altLang="en-US" dirty="0" smtClean="0"/>
              <a:t>세</a:t>
            </a:r>
          </a:p>
          <a:p>
            <a:r>
              <a:rPr lang="en-US" altLang="ko-KR" dirty="0" smtClean="0"/>
              <a:t>32</a:t>
            </a:r>
            <a:r>
              <a:rPr lang="ko-KR" altLang="en-US" dirty="0" smtClean="0"/>
              <a:t>대</a:t>
            </a:r>
            <a:r>
              <a:rPr lang="en-US" altLang="ko-KR" dirty="0" smtClean="0"/>
              <a:t>) </a:t>
            </a:r>
            <a:r>
              <a:rPr lang="ko-KR" altLang="en-US" dirty="0" err="1" smtClean="0"/>
              <a:t>엘르아살</a:t>
            </a:r>
            <a:r>
              <a:rPr lang="ko-KR" altLang="en-US" dirty="0" smtClean="0"/>
              <a:t> </a:t>
            </a:r>
            <a:r>
              <a:rPr lang="en-US" altLang="ko-KR" dirty="0" smtClean="0"/>
              <a:t>- </a:t>
            </a:r>
            <a:r>
              <a:rPr lang="ko-KR" altLang="en-US" dirty="0" err="1" smtClean="0"/>
              <a:t>프톨레미</a:t>
            </a:r>
            <a:r>
              <a:rPr lang="ko-KR" altLang="en-US" dirty="0" smtClean="0"/>
              <a:t> </a:t>
            </a:r>
            <a:r>
              <a:rPr lang="en-US" altLang="ko-KR" dirty="0" smtClean="0"/>
              <a:t>2</a:t>
            </a:r>
            <a:r>
              <a:rPr lang="ko-KR" altLang="en-US" dirty="0" smtClean="0"/>
              <a:t>세의 지원을 받아 히브리어로 된 구약성경을 당시 세계 공용어인 </a:t>
            </a:r>
            <a:r>
              <a:rPr lang="ko-KR" altLang="en-US" dirty="0" err="1" smtClean="0"/>
              <a:t>헬라어로</a:t>
            </a:r>
            <a:r>
              <a:rPr lang="ko-KR" altLang="en-US" dirty="0" smtClean="0"/>
              <a:t> 번역한 ‘</a:t>
            </a:r>
            <a:r>
              <a:rPr lang="en-US" altLang="ko-KR" dirty="0" smtClean="0"/>
              <a:t>70</a:t>
            </a:r>
            <a:r>
              <a:rPr lang="ko-KR" altLang="en-US" dirty="0" smtClean="0"/>
              <a:t>인경’이 탄생하게 된다</a:t>
            </a:r>
            <a:r>
              <a:rPr lang="en-US" altLang="ko-KR" dirty="0" smtClean="0"/>
              <a:t>.</a:t>
            </a:r>
          </a:p>
          <a:p>
            <a:r>
              <a:rPr lang="en-US" altLang="ko-KR" dirty="0" smtClean="0"/>
              <a:t>36</a:t>
            </a:r>
            <a:r>
              <a:rPr lang="ko-KR" altLang="en-US" dirty="0" smtClean="0"/>
              <a:t>대</a:t>
            </a:r>
            <a:r>
              <a:rPr lang="en-US" altLang="ko-KR" dirty="0" smtClean="0"/>
              <a:t>) </a:t>
            </a:r>
            <a:r>
              <a:rPr lang="ko-KR" altLang="en-US" dirty="0" err="1" smtClean="0"/>
              <a:t>오니아스</a:t>
            </a:r>
            <a:r>
              <a:rPr lang="ko-KR" altLang="en-US" dirty="0" smtClean="0"/>
              <a:t> </a:t>
            </a:r>
            <a:r>
              <a:rPr lang="en-US" altLang="ko-KR" dirty="0" smtClean="0"/>
              <a:t>3</a:t>
            </a:r>
            <a:r>
              <a:rPr lang="ko-KR" altLang="en-US" dirty="0" smtClean="0"/>
              <a:t>세 </a:t>
            </a:r>
            <a:r>
              <a:rPr lang="en-US" altLang="ko-KR" dirty="0" smtClean="0"/>
              <a:t>- </a:t>
            </a:r>
            <a:r>
              <a:rPr lang="ko-KR" altLang="en-US" dirty="0" smtClean="0"/>
              <a:t>사독 가문의 마지막 합법적인 대제사장</a:t>
            </a:r>
            <a:r>
              <a:rPr lang="en-US" altLang="ko-KR" dirty="0" smtClean="0"/>
              <a:t>.</a:t>
            </a:r>
          </a:p>
          <a:p>
            <a:endParaRPr lang="en-US" altLang="ko-KR" dirty="0" smtClean="0"/>
          </a:p>
          <a:p>
            <a:r>
              <a:rPr lang="en-US" altLang="ko-KR" dirty="0" smtClean="0"/>
              <a:t>2. </a:t>
            </a:r>
            <a:r>
              <a:rPr lang="ko-KR" altLang="en-US" dirty="0" err="1" smtClean="0"/>
              <a:t>셀류쿠스</a:t>
            </a:r>
            <a:r>
              <a:rPr lang="ko-KR" altLang="en-US" dirty="0" smtClean="0"/>
              <a:t> 지배 시대의 극악한 대제사장 </a:t>
            </a:r>
            <a:r>
              <a:rPr lang="en-US" altLang="ko-KR" dirty="0" smtClean="0"/>
              <a:t>(</a:t>
            </a:r>
            <a:r>
              <a:rPr lang="ko-KR" altLang="en-US" dirty="0" smtClean="0"/>
              <a:t>주전 </a:t>
            </a:r>
            <a:r>
              <a:rPr lang="en-US" altLang="ko-KR" dirty="0" smtClean="0"/>
              <a:t>175-159</a:t>
            </a:r>
            <a:r>
              <a:rPr lang="ko-KR" altLang="en-US" dirty="0" smtClean="0"/>
              <a:t>년 사이 </a:t>
            </a:r>
            <a:r>
              <a:rPr lang="en-US" altLang="ko-KR" dirty="0" smtClean="0"/>
              <a:t>3</a:t>
            </a:r>
            <a:r>
              <a:rPr lang="ko-KR" altLang="en-US" dirty="0" smtClean="0"/>
              <a:t>대의 대제사장</a:t>
            </a:r>
            <a:r>
              <a:rPr lang="en-US" altLang="ko-KR" dirty="0" smtClean="0"/>
              <a:t>)</a:t>
            </a:r>
          </a:p>
          <a:p>
            <a:r>
              <a:rPr lang="ko-KR" altLang="en-US" dirty="0" err="1" smtClean="0"/>
              <a:t>셀류쿠스의</a:t>
            </a:r>
            <a:r>
              <a:rPr lang="ko-KR" altLang="en-US" dirty="0" smtClean="0"/>
              <a:t> </a:t>
            </a:r>
            <a:r>
              <a:rPr lang="ko-KR" altLang="en-US" dirty="0" err="1" smtClean="0"/>
              <a:t>안티오쿠스</a:t>
            </a:r>
            <a:r>
              <a:rPr lang="ko-KR" altLang="en-US" dirty="0" smtClean="0"/>
              <a:t> </a:t>
            </a:r>
            <a:r>
              <a:rPr lang="en-US" altLang="ko-KR" dirty="0" smtClean="0"/>
              <a:t>4</a:t>
            </a:r>
            <a:r>
              <a:rPr lang="ko-KR" altLang="en-US" dirty="0" smtClean="0"/>
              <a:t>세는 할례</a:t>
            </a:r>
            <a:r>
              <a:rPr lang="en-US" altLang="ko-KR" dirty="0" smtClean="0"/>
              <a:t>, </a:t>
            </a:r>
            <a:r>
              <a:rPr lang="ko-KR" altLang="en-US" dirty="0" smtClean="0"/>
              <a:t>안식일 준수</a:t>
            </a:r>
            <a:r>
              <a:rPr lang="en-US" altLang="ko-KR" dirty="0" smtClean="0"/>
              <a:t>, </a:t>
            </a:r>
            <a:r>
              <a:rPr lang="ko-KR" altLang="en-US" dirty="0" smtClean="0"/>
              <a:t>율법 준수 등 모든 예배 생활을 금지하면서 유대교를 극심하게 탄압했다</a:t>
            </a:r>
            <a:r>
              <a:rPr lang="en-US" altLang="ko-KR" dirty="0" smtClean="0"/>
              <a:t>. </a:t>
            </a:r>
            <a:r>
              <a:rPr lang="ko-KR" altLang="en-US" dirty="0" err="1" smtClean="0"/>
              <a:t>셀류쿠스</a:t>
            </a:r>
            <a:r>
              <a:rPr lang="ko-KR" altLang="en-US" dirty="0" smtClean="0"/>
              <a:t> 왕조는 자신들의 정책에 동조하는 악한 사람들을 차례로 대제사장에 임명했다</a:t>
            </a:r>
            <a:r>
              <a:rPr lang="en-US" altLang="ko-KR" dirty="0" smtClean="0"/>
              <a:t>.</a:t>
            </a:r>
          </a:p>
          <a:p>
            <a:r>
              <a:rPr lang="en-US" altLang="ko-KR" dirty="0" smtClean="0"/>
              <a:t>37)</a:t>
            </a:r>
            <a:r>
              <a:rPr lang="ko-KR" altLang="en-US" dirty="0" err="1" smtClean="0"/>
              <a:t>야손</a:t>
            </a:r>
            <a:r>
              <a:rPr lang="ko-KR" altLang="en-US" dirty="0" smtClean="0"/>
              <a:t> </a:t>
            </a:r>
            <a:r>
              <a:rPr lang="en-US" altLang="ko-KR" dirty="0" smtClean="0"/>
              <a:t>38)</a:t>
            </a:r>
            <a:r>
              <a:rPr lang="ko-KR" altLang="en-US" dirty="0" err="1" smtClean="0"/>
              <a:t>메네라우스</a:t>
            </a:r>
            <a:r>
              <a:rPr lang="ko-KR" altLang="en-US" dirty="0" smtClean="0"/>
              <a:t> </a:t>
            </a:r>
            <a:r>
              <a:rPr lang="en-US" altLang="ko-KR" dirty="0" smtClean="0"/>
              <a:t>39)</a:t>
            </a:r>
            <a:r>
              <a:rPr lang="ko-KR" altLang="en-US" dirty="0" err="1" smtClean="0"/>
              <a:t>알키무스</a:t>
            </a:r>
            <a:endParaRPr lang="ko-KR" altLang="en-US" dirty="0" smtClean="0"/>
          </a:p>
          <a:p>
            <a:r>
              <a:rPr lang="en-US" altLang="ko-KR" dirty="0" smtClean="0"/>
              <a:t>37</a:t>
            </a:r>
            <a:r>
              <a:rPr lang="ko-KR" altLang="en-US" dirty="0" smtClean="0"/>
              <a:t>대</a:t>
            </a:r>
            <a:r>
              <a:rPr lang="en-US" altLang="ko-KR" dirty="0" smtClean="0"/>
              <a:t>) </a:t>
            </a:r>
            <a:r>
              <a:rPr lang="ko-KR" altLang="en-US" dirty="0" err="1" smtClean="0"/>
              <a:t>야손</a:t>
            </a:r>
            <a:r>
              <a:rPr lang="ko-KR" altLang="en-US" dirty="0" smtClean="0"/>
              <a:t> </a:t>
            </a:r>
            <a:r>
              <a:rPr lang="en-US" altLang="ko-KR" dirty="0" smtClean="0"/>
              <a:t>- </a:t>
            </a:r>
            <a:r>
              <a:rPr lang="ko-KR" altLang="en-US" dirty="0" smtClean="0"/>
              <a:t>대제사장 계열에서 </a:t>
            </a:r>
            <a:r>
              <a:rPr lang="ko-KR" altLang="en-US" dirty="0" err="1" smtClean="0"/>
              <a:t>셈족어</a:t>
            </a:r>
            <a:r>
              <a:rPr lang="ko-KR" altLang="en-US" dirty="0" smtClean="0"/>
              <a:t> 계통이 아닌 </a:t>
            </a:r>
            <a:r>
              <a:rPr lang="ko-KR" altLang="en-US" dirty="0" err="1" smtClean="0"/>
              <a:t>헬라식</a:t>
            </a:r>
            <a:r>
              <a:rPr lang="ko-KR" altLang="en-US" dirty="0" smtClean="0"/>
              <a:t> 이름을 사용한 첫 번째 사람</a:t>
            </a:r>
            <a:r>
              <a:rPr lang="en-US" altLang="ko-KR" dirty="0" smtClean="0"/>
              <a:t>.</a:t>
            </a:r>
          </a:p>
          <a:p>
            <a:endParaRPr lang="en-US" altLang="ko-KR" dirty="0" smtClean="0"/>
          </a:p>
          <a:p>
            <a:r>
              <a:rPr lang="en-US" altLang="ko-KR" dirty="0" smtClean="0"/>
              <a:t>3. </a:t>
            </a:r>
            <a:r>
              <a:rPr lang="ko-KR" altLang="en-US" dirty="0" smtClean="0"/>
              <a:t>대제사장 공백기 </a:t>
            </a:r>
            <a:r>
              <a:rPr lang="en-US" altLang="ko-KR" dirty="0" smtClean="0"/>
              <a:t>7</a:t>
            </a:r>
            <a:r>
              <a:rPr lang="ko-KR" altLang="en-US" dirty="0" smtClean="0"/>
              <a:t>년 </a:t>
            </a:r>
            <a:r>
              <a:rPr lang="en-US" altLang="ko-KR" dirty="0" smtClean="0"/>
              <a:t>(</a:t>
            </a:r>
            <a:r>
              <a:rPr lang="ko-KR" altLang="en-US" dirty="0" smtClean="0"/>
              <a:t>주전 </a:t>
            </a:r>
            <a:r>
              <a:rPr lang="en-US" altLang="ko-KR" dirty="0" smtClean="0"/>
              <a:t>159-152</a:t>
            </a:r>
            <a:r>
              <a:rPr lang="ko-KR" altLang="en-US" dirty="0" smtClean="0"/>
              <a:t>년</a:t>
            </a:r>
            <a:r>
              <a:rPr lang="en-US" altLang="ko-KR" dirty="0" smtClean="0"/>
              <a:t>)</a:t>
            </a:r>
          </a:p>
          <a:p>
            <a:r>
              <a:rPr lang="ko-KR" altLang="en-US" dirty="0" err="1" smtClean="0"/>
              <a:t>알키무스가</a:t>
            </a:r>
            <a:r>
              <a:rPr lang="ko-KR" altLang="en-US" dirty="0" smtClean="0"/>
              <a:t> </a:t>
            </a:r>
            <a:r>
              <a:rPr lang="en-US" altLang="ko-KR" dirty="0" smtClean="0"/>
              <a:t>3</a:t>
            </a:r>
            <a:r>
              <a:rPr lang="ko-KR" altLang="en-US" dirty="0" smtClean="0"/>
              <a:t>년 만에 하나님의 징계를 받아 죽고</a:t>
            </a:r>
            <a:r>
              <a:rPr lang="en-US" altLang="ko-KR" dirty="0" smtClean="0"/>
              <a:t>(</a:t>
            </a:r>
            <a:r>
              <a:rPr lang="ko-KR" altLang="en-US" dirty="0" smtClean="0"/>
              <a:t>주전 </a:t>
            </a:r>
            <a:r>
              <a:rPr lang="en-US" altLang="ko-KR" dirty="0" smtClean="0"/>
              <a:t>159</a:t>
            </a:r>
            <a:r>
              <a:rPr lang="ko-KR" altLang="en-US" dirty="0" smtClean="0"/>
              <a:t>년</a:t>
            </a:r>
            <a:r>
              <a:rPr lang="en-US" altLang="ko-KR" dirty="0" smtClean="0"/>
              <a:t>), </a:t>
            </a:r>
            <a:r>
              <a:rPr lang="ko-KR" altLang="en-US" dirty="0" smtClean="0"/>
              <a:t>대제사장의 자리는 주전 </a:t>
            </a:r>
            <a:r>
              <a:rPr lang="en-US" altLang="ko-KR" dirty="0" smtClean="0"/>
              <a:t>152</a:t>
            </a:r>
            <a:r>
              <a:rPr lang="ko-KR" altLang="en-US" dirty="0" smtClean="0"/>
              <a:t>년까지 약 </a:t>
            </a:r>
            <a:r>
              <a:rPr lang="en-US" altLang="ko-KR" dirty="0" smtClean="0"/>
              <a:t>7</a:t>
            </a:r>
            <a:r>
              <a:rPr lang="ko-KR" altLang="en-US" dirty="0" smtClean="0"/>
              <a:t>년간 공백 상태가 되었다</a:t>
            </a:r>
            <a:r>
              <a:rPr lang="en-US" altLang="ko-KR" dirty="0" smtClean="0"/>
              <a:t>.</a:t>
            </a:r>
          </a:p>
          <a:p>
            <a:endParaRPr lang="en-US" altLang="ko-KR" dirty="0" smtClean="0"/>
          </a:p>
          <a:p>
            <a:r>
              <a:rPr lang="en-US" altLang="ko-KR" dirty="0" smtClean="0"/>
              <a:t>4. </a:t>
            </a:r>
            <a:r>
              <a:rPr lang="ko-KR" altLang="en-US" dirty="0" smtClean="0"/>
              <a:t>유대 독립 시대 </a:t>
            </a:r>
            <a:r>
              <a:rPr lang="en-US" altLang="ko-KR" dirty="0" smtClean="0"/>
              <a:t>(</a:t>
            </a:r>
            <a:r>
              <a:rPr lang="ko-KR" altLang="en-US" dirty="0" smtClean="0"/>
              <a:t>주전 </a:t>
            </a:r>
            <a:r>
              <a:rPr lang="en-US" altLang="ko-KR" dirty="0" smtClean="0"/>
              <a:t>152-37</a:t>
            </a:r>
            <a:r>
              <a:rPr lang="ko-KR" altLang="en-US" dirty="0" smtClean="0"/>
              <a:t>년 사이 </a:t>
            </a:r>
            <a:r>
              <a:rPr lang="en-US" altLang="ko-KR" dirty="0" smtClean="0"/>
              <a:t>9</a:t>
            </a:r>
            <a:r>
              <a:rPr lang="ko-KR" altLang="en-US" dirty="0" smtClean="0"/>
              <a:t>대의 대제사장</a:t>
            </a:r>
            <a:r>
              <a:rPr lang="en-US" altLang="ko-KR" dirty="0" smtClean="0"/>
              <a:t>)</a:t>
            </a:r>
          </a:p>
          <a:p>
            <a:r>
              <a:rPr lang="ko-KR" altLang="en-US" dirty="0" smtClean="0"/>
              <a:t>유대 독립 혁명을 주도했던 </a:t>
            </a:r>
            <a:r>
              <a:rPr lang="ko-KR" altLang="en-US" dirty="0" err="1" smtClean="0"/>
              <a:t>마카비가의</a:t>
            </a:r>
            <a:r>
              <a:rPr lang="ko-KR" altLang="en-US" dirty="0" smtClean="0"/>
              <a:t> 아들들로부터 시작된 </a:t>
            </a:r>
            <a:r>
              <a:rPr lang="ko-KR" altLang="en-US" dirty="0" err="1" smtClean="0"/>
              <a:t>하스몬</a:t>
            </a:r>
            <a:r>
              <a:rPr lang="ko-KR" altLang="en-US" dirty="0" smtClean="0"/>
              <a:t> 왕가가 유대 민족의 지도 계층으로 부상하여 대제사장직을 계승하였다</a:t>
            </a:r>
            <a:r>
              <a:rPr lang="en-US" altLang="ko-KR" dirty="0" smtClean="0"/>
              <a:t>.</a:t>
            </a:r>
          </a:p>
          <a:p>
            <a:r>
              <a:rPr lang="en-US" altLang="ko-KR" dirty="0" smtClean="0"/>
              <a:t>40)</a:t>
            </a:r>
            <a:r>
              <a:rPr lang="ko-KR" altLang="en-US" dirty="0" err="1" smtClean="0"/>
              <a:t>요나단</a:t>
            </a:r>
            <a:r>
              <a:rPr lang="ko-KR" altLang="en-US" dirty="0" smtClean="0"/>
              <a:t> </a:t>
            </a:r>
            <a:r>
              <a:rPr lang="ko-KR" altLang="en-US" dirty="0" err="1" smtClean="0"/>
              <a:t>아푸스</a:t>
            </a:r>
            <a:r>
              <a:rPr lang="ko-KR" altLang="en-US" dirty="0" smtClean="0"/>
              <a:t> </a:t>
            </a:r>
            <a:r>
              <a:rPr lang="en-US" altLang="ko-KR" dirty="0" smtClean="0"/>
              <a:t>41)</a:t>
            </a:r>
            <a:r>
              <a:rPr lang="ko-KR" altLang="en-US" dirty="0" err="1" smtClean="0"/>
              <a:t>시몬</a:t>
            </a:r>
            <a:r>
              <a:rPr lang="ko-KR" altLang="en-US" dirty="0" smtClean="0"/>
              <a:t> </a:t>
            </a:r>
            <a:r>
              <a:rPr lang="ko-KR" altLang="en-US" dirty="0" err="1" smtClean="0"/>
              <a:t>타시</a:t>
            </a:r>
            <a:r>
              <a:rPr lang="ko-KR" altLang="en-US" dirty="0" smtClean="0"/>
              <a:t> </a:t>
            </a:r>
            <a:r>
              <a:rPr lang="en-US" altLang="ko-KR" dirty="0" smtClean="0"/>
              <a:t>42)</a:t>
            </a:r>
            <a:r>
              <a:rPr lang="ko-KR" altLang="en-US" dirty="0" smtClean="0"/>
              <a:t>요한 </a:t>
            </a:r>
            <a:r>
              <a:rPr lang="ko-KR" altLang="en-US" dirty="0" err="1" smtClean="0"/>
              <a:t>힐카누스</a:t>
            </a:r>
            <a:r>
              <a:rPr lang="ko-KR" altLang="en-US" dirty="0" smtClean="0"/>
              <a:t> </a:t>
            </a:r>
            <a:r>
              <a:rPr lang="en-US" altLang="ko-KR" dirty="0" smtClean="0"/>
              <a:t>1</a:t>
            </a:r>
            <a:r>
              <a:rPr lang="ko-KR" altLang="en-US" dirty="0" smtClean="0"/>
              <a:t>세 </a:t>
            </a:r>
            <a:r>
              <a:rPr lang="en-US" altLang="ko-KR" dirty="0" smtClean="0"/>
              <a:t>43)</a:t>
            </a:r>
            <a:r>
              <a:rPr lang="ko-KR" altLang="en-US" dirty="0" err="1" smtClean="0"/>
              <a:t>아리스토불루스</a:t>
            </a:r>
            <a:r>
              <a:rPr lang="ko-KR" altLang="en-US" dirty="0" smtClean="0"/>
              <a:t> </a:t>
            </a:r>
            <a:r>
              <a:rPr lang="en-US" altLang="ko-KR" dirty="0" smtClean="0"/>
              <a:t>1</a:t>
            </a:r>
            <a:r>
              <a:rPr lang="ko-KR" altLang="en-US" dirty="0" smtClean="0"/>
              <a:t>세 </a:t>
            </a:r>
            <a:r>
              <a:rPr lang="en-US" altLang="ko-KR" dirty="0" smtClean="0"/>
              <a:t>44)</a:t>
            </a:r>
            <a:r>
              <a:rPr lang="ko-KR" altLang="en-US" dirty="0" err="1" smtClean="0"/>
              <a:t>알렉산더</a:t>
            </a:r>
            <a:r>
              <a:rPr lang="ko-KR" altLang="en-US" dirty="0" smtClean="0"/>
              <a:t> </a:t>
            </a:r>
            <a:r>
              <a:rPr lang="ko-KR" altLang="en-US" dirty="0" err="1" smtClean="0"/>
              <a:t>얀나</a:t>
            </a:r>
            <a:r>
              <a:rPr lang="ko-KR" altLang="en-US" dirty="0" smtClean="0"/>
              <a:t> </a:t>
            </a:r>
            <a:r>
              <a:rPr lang="en-US" altLang="ko-KR" dirty="0" smtClean="0"/>
              <a:t>45)</a:t>
            </a:r>
            <a:r>
              <a:rPr lang="ko-KR" altLang="en-US" dirty="0" err="1" smtClean="0"/>
              <a:t>힐카누스</a:t>
            </a:r>
            <a:r>
              <a:rPr lang="ko-KR" altLang="en-US" dirty="0" smtClean="0"/>
              <a:t> </a:t>
            </a:r>
            <a:r>
              <a:rPr lang="en-US" altLang="ko-KR" dirty="0" smtClean="0"/>
              <a:t>2</a:t>
            </a:r>
            <a:r>
              <a:rPr lang="ko-KR" altLang="en-US" dirty="0" smtClean="0"/>
              <a:t>세 </a:t>
            </a:r>
            <a:r>
              <a:rPr lang="en-US" altLang="ko-KR" dirty="0" smtClean="0"/>
              <a:t>46)</a:t>
            </a:r>
            <a:r>
              <a:rPr lang="ko-KR" altLang="en-US" dirty="0" err="1" smtClean="0"/>
              <a:t>아리스토불루스</a:t>
            </a:r>
            <a:r>
              <a:rPr lang="ko-KR" altLang="en-US" dirty="0" smtClean="0"/>
              <a:t> </a:t>
            </a:r>
            <a:r>
              <a:rPr lang="en-US" altLang="ko-KR" dirty="0" smtClean="0"/>
              <a:t>2</a:t>
            </a:r>
            <a:r>
              <a:rPr lang="ko-KR" altLang="en-US" dirty="0" smtClean="0"/>
              <a:t>세 </a:t>
            </a:r>
            <a:r>
              <a:rPr lang="en-US" altLang="ko-KR" dirty="0" smtClean="0"/>
              <a:t>47)</a:t>
            </a:r>
            <a:r>
              <a:rPr lang="ko-KR" altLang="en-US" dirty="0" err="1" smtClean="0"/>
              <a:t>힐카누스</a:t>
            </a:r>
            <a:r>
              <a:rPr lang="ko-KR" altLang="en-US" dirty="0" smtClean="0"/>
              <a:t> </a:t>
            </a:r>
            <a:r>
              <a:rPr lang="en-US" altLang="ko-KR" dirty="0" smtClean="0"/>
              <a:t>2</a:t>
            </a:r>
            <a:r>
              <a:rPr lang="ko-KR" altLang="en-US" dirty="0" smtClean="0"/>
              <a:t>세 </a:t>
            </a:r>
            <a:r>
              <a:rPr lang="en-US" altLang="ko-KR" dirty="0" smtClean="0"/>
              <a:t>48) </a:t>
            </a:r>
            <a:r>
              <a:rPr lang="ko-KR" altLang="en-US" dirty="0" err="1" smtClean="0"/>
              <a:t>안티고누스</a:t>
            </a:r>
            <a:endParaRPr lang="ko-KR" altLang="en-US" dirty="0" smtClean="0"/>
          </a:p>
          <a:p>
            <a:r>
              <a:rPr lang="en-US" altLang="ko-KR" dirty="0" smtClean="0"/>
              <a:t>48</a:t>
            </a:r>
            <a:r>
              <a:rPr lang="ko-KR" altLang="en-US" dirty="0" smtClean="0"/>
              <a:t>대</a:t>
            </a:r>
            <a:r>
              <a:rPr lang="en-US" altLang="ko-KR" dirty="0" smtClean="0"/>
              <a:t>) </a:t>
            </a:r>
            <a:r>
              <a:rPr lang="ko-KR" altLang="en-US" dirty="0" err="1" smtClean="0"/>
              <a:t>안티고누스</a:t>
            </a:r>
            <a:r>
              <a:rPr lang="ko-KR" altLang="en-US" dirty="0" smtClean="0"/>
              <a:t> </a:t>
            </a:r>
            <a:r>
              <a:rPr lang="en-US" altLang="ko-KR" dirty="0" smtClean="0"/>
              <a:t>- </a:t>
            </a:r>
            <a:r>
              <a:rPr lang="ko-KR" altLang="en-US" dirty="0" err="1" smtClean="0"/>
              <a:t>하스몬</a:t>
            </a:r>
            <a:r>
              <a:rPr lang="ko-KR" altLang="en-US" dirty="0" smtClean="0"/>
              <a:t> 왕가의 </a:t>
            </a:r>
            <a:r>
              <a:rPr lang="en-US" altLang="ko-KR" dirty="0" smtClean="0"/>
              <a:t>9</a:t>
            </a:r>
            <a:r>
              <a:rPr lang="ko-KR" altLang="en-US" dirty="0" smtClean="0"/>
              <a:t>번째 대제사장이자 마지막 대제사장이 되었다</a:t>
            </a:r>
            <a:r>
              <a:rPr lang="en-US" altLang="ko-KR" dirty="0" smtClean="0"/>
              <a:t>. </a:t>
            </a:r>
            <a:r>
              <a:rPr lang="ko-KR" altLang="en-US" dirty="0" err="1" smtClean="0"/>
              <a:t>하스몬</a:t>
            </a:r>
            <a:r>
              <a:rPr lang="ko-KR" altLang="en-US" dirty="0" smtClean="0"/>
              <a:t> 왕가의 존재가치는 그들이 </a:t>
            </a:r>
            <a:r>
              <a:rPr lang="ko-KR" altLang="en-US" dirty="0" err="1" smtClean="0"/>
              <a:t>아론의</a:t>
            </a:r>
            <a:r>
              <a:rPr lang="ko-KR" altLang="en-US" dirty="0" smtClean="0"/>
              <a:t> 후손으로 제사장 직분을 맡아온 가문이라는 데 있었다</a:t>
            </a:r>
            <a:r>
              <a:rPr lang="en-US" altLang="ko-KR" dirty="0" smtClean="0"/>
              <a:t>. </a:t>
            </a:r>
            <a:r>
              <a:rPr lang="ko-KR" altLang="en-US" dirty="0" smtClean="0"/>
              <a:t>그러나 내분으로 인해 그들의 왕권은 평민 출신인 </a:t>
            </a:r>
            <a:r>
              <a:rPr lang="ko-KR" altLang="en-US" dirty="0" err="1" smtClean="0"/>
              <a:t>안티파터의</a:t>
            </a:r>
            <a:r>
              <a:rPr lang="ko-KR" altLang="en-US" dirty="0" smtClean="0"/>
              <a:t> 아들 </a:t>
            </a:r>
            <a:r>
              <a:rPr lang="ko-KR" altLang="en-US" dirty="0" err="1" smtClean="0"/>
              <a:t>헤롯에게</a:t>
            </a:r>
            <a:r>
              <a:rPr lang="ko-KR" altLang="en-US" dirty="0" smtClean="0"/>
              <a:t> 넘어가고 말았다</a:t>
            </a:r>
            <a:r>
              <a:rPr lang="en-US" altLang="ko-KR" dirty="0" smtClean="0"/>
              <a:t>.</a:t>
            </a:r>
          </a:p>
          <a:p>
            <a:endParaRPr lang="en-US" altLang="ko-KR" dirty="0" smtClean="0"/>
          </a:p>
          <a:p>
            <a:r>
              <a:rPr lang="en-US" altLang="ko-KR" dirty="0" smtClean="0"/>
              <a:t>[</a:t>
            </a:r>
            <a:r>
              <a:rPr lang="ko-KR" altLang="en-US" dirty="0" err="1" smtClean="0"/>
              <a:t>임명자별로</a:t>
            </a:r>
            <a:r>
              <a:rPr lang="ko-KR" altLang="en-US" dirty="0" smtClean="0"/>
              <a:t> 구분한 대제사장 역사</a:t>
            </a:r>
            <a:r>
              <a:rPr lang="en-US" altLang="ko-KR" dirty="0" smtClean="0"/>
              <a:t>]</a:t>
            </a:r>
          </a:p>
          <a:p>
            <a:endParaRPr lang="en-US" altLang="ko-KR" dirty="0" smtClean="0"/>
          </a:p>
          <a:p>
            <a:r>
              <a:rPr lang="en-US" altLang="ko-KR" dirty="0" smtClean="0"/>
              <a:t>1. </a:t>
            </a:r>
            <a:r>
              <a:rPr lang="ko-KR" altLang="en-US" dirty="0" err="1" smtClean="0"/>
              <a:t>헤롯</a:t>
            </a:r>
            <a:r>
              <a:rPr lang="ko-KR" altLang="en-US" dirty="0" smtClean="0"/>
              <a:t> 대왕 </a:t>
            </a:r>
            <a:r>
              <a:rPr lang="en-US" altLang="ko-KR" dirty="0" smtClean="0"/>
              <a:t>(</a:t>
            </a:r>
            <a:r>
              <a:rPr lang="ko-KR" altLang="en-US" dirty="0" smtClean="0"/>
              <a:t>주전 </a:t>
            </a:r>
            <a:r>
              <a:rPr lang="en-US" altLang="ko-KR" dirty="0" smtClean="0"/>
              <a:t>37-4</a:t>
            </a:r>
            <a:r>
              <a:rPr lang="ko-KR" altLang="en-US" dirty="0" smtClean="0"/>
              <a:t>년 사이 </a:t>
            </a:r>
            <a:r>
              <a:rPr lang="en-US" altLang="ko-KR" dirty="0" smtClean="0"/>
              <a:t>7</a:t>
            </a:r>
            <a:r>
              <a:rPr lang="ko-KR" altLang="en-US" dirty="0" smtClean="0"/>
              <a:t>대의 대제사장 임명</a:t>
            </a:r>
            <a:r>
              <a:rPr lang="en-US" altLang="ko-KR" dirty="0" smtClean="0"/>
              <a:t>)</a:t>
            </a:r>
          </a:p>
          <a:p>
            <a:r>
              <a:rPr lang="ko-KR" altLang="en-US" dirty="0" err="1" smtClean="0"/>
              <a:t>헤롯</a:t>
            </a:r>
            <a:r>
              <a:rPr lang="ko-KR" altLang="en-US" dirty="0" smtClean="0"/>
              <a:t> 대왕은 주전 </a:t>
            </a:r>
            <a:r>
              <a:rPr lang="en-US" altLang="ko-KR" dirty="0" smtClean="0"/>
              <a:t>73</a:t>
            </a:r>
            <a:r>
              <a:rPr lang="ko-KR" altLang="en-US" dirty="0" smtClean="0"/>
              <a:t>년경 에서의 후손인 이두매 사람 </a:t>
            </a:r>
            <a:r>
              <a:rPr lang="ko-KR" altLang="en-US" dirty="0" err="1" smtClean="0"/>
              <a:t>안티파터의</a:t>
            </a:r>
            <a:r>
              <a:rPr lang="ko-KR" altLang="en-US" dirty="0" smtClean="0"/>
              <a:t> 둘째 아들로 태어나 주전 </a:t>
            </a:r>
            <a:r>
              <a:rPr lang="en-US" altLang="ko-KR" dirty="0" smtClean="0"/>
              <a:t>37</a:t>
            </a:r>
            <a:r>
              <a:rPr lang="ko-KR" altLang="en-US" dirty="0" smtClean="0"/>
              <a:t>년에 유대의 왕이 된 자다</a:t>
            </a:r>
            <a:r>
              <a:rPr lang="en-US" altLang="ko-KR" dirty="0" smtClean="0"/>
              <a:t>. </a:t>
            </a:r>
            <a:r>
              <a:rPr lang="ko-KR" altLang="en-US" dirty="0" err="1" smtClean="0"/>
              <a:t>헤롯</a:t>
            </a:r>
            <a:r>
              <a:rPr lang="ko-KR" altLang="en-US" dirty="0" smtClean="0"/>
              <a:t> 왕가의 </a:t>
            </a:r>
            <a:r>
              <a:rPr lang="ko-KR" altLang="en-US" dirty="0" err="1" smtClean="0"/>
              <a:t>임명받은</a:t>
            </a:r>
            <a:r>
              <a:rPr lang="ko-KR" altLang="en-US" dirty="0" smtClean="0"/>
              <a:t> 대제사장들은 정치권력의 비호 속에서 극도로 타락했다</a:t>
            </a:r>
            <a:r>
              <a:rPr lang="en-US" altLang="ko-KR" dirty="0" smtClean="0"/>
              <a:t>.</a:t>
            </a:r>
          </a:p>
          <a:p>
            <a:r>
              <a:rPr lang="en-US" altLang="ko-KR" dirty="0" smtClean="0"/>
              <a:t>49)</a:t>
            </a:r>
            <a:r>
              <a:rPr lang="ko-KR" altLang="en-US" dirty="0" err="1" smtClean="0"/>
              <a:t>아나넬</a:t>
            </a:r>
            <a:r>
              <a:rPr lang="ko-KR" altLang="en-US" dirty="0" smtClean="0"/>
              <a:t> </a:t>
            </a:r>
            <a:r>
              <a:rPr lang="en-US" altLang="ko-KR" dirty="0" smtClean="0"/>
              <a:t>50)</a:t>
            </a:r>
            <a:r>
              <a:rPr lang="ko-KR" altLang="en-US" dirty="0" err="1" smtClean="0"/>
              <a:t>아리스토불루스</a:t>
            </a:r>
            <a:r>
              <a:rPr lang="ko-KR" altLang="en-US" dirty="0" smtClean="0"/>
              <a:t> </a:t>
            </a:r>
            <a:r>
              <a:rPr lang="en-US" altLang="ko-KR" dirty="0" smtClean="0"/>
              <a:t>3</a:t>
            </a:r>
            <a:r>
              <a:rPr lang="ko-KR" altLang="en-US" dirty="0" smtClean="0"/>
              <a:t>세 </a:t>
            </a:r>
            <a:r>
              <a:rPr lang="en-US" altLang="ko-KR" dirty="0" smtClean="0"/>
              <a:t>51)</a:t>
            </a:r>
            <a:r>
              <a:rPr lang="ko-KR" altLang="en-US" dirty="0" err="1" smtClean="0"/>
              <a:t>아나넬</a:t>
            </a:r>
            <a:r>
              <a:rPr lang="ko-KR" altLang="en-US" dirty="0" smtClean="0"/>
              <a:t> </a:t>
            </a:r>
            <a:r>
              <a:rPr lang="en-US" altLang="ko-KR" dirty="0" smtClean="0"/>
              <a:t>52)</a:t>
            </a:r>
            <a:r>
              <a:rPr lang="ko-KR" altLang="en-US" dirty="0" smtClean="0"/>
              <a:t>예수 </a:t>
            </a:r>
            <a:r>
              <a:rPr lang="en-US" altLang="ko-KR" dirty="0" smtClean="0"/>
              <a:t>53)</a:t>
            </a:r>
            <a:r>
              <a:rPr lang="ko-KR" altLang="en-US" dirty="0" err="1" smtClean="0"/>
              <a:t>시몬</a:t>
            </a:r>
            <a:r>
              <a:rPr lang="ko-KR" altLang="en-US" dirty="0" smtClean="0"/>
              <a:t> </a:t>
            </a:r>
            <a:r>
              <a:rPr lang="en-US" altLang="ko-KR" dirty="0" smtClean="0"/>
              <a:t>54)</a:t>
            </a:r>
            <a:r>
              <a:rPr lang="ko-KR" altLang="en-US" dirty="0" err="1" smtClean="0"/>
              <a:t>맛디아</a:t>
            </a:r>
            <a:r>
              <a:rPr lang="ko-KR" altLang="en-US" dirty="0" smtClean="0"/>
              <a:t> </a:t>
            </a:r>
            <a:r>
              <a:rPr lang="en-US" altLang="ko-KR" dirty="0" smtClean="0"/>
              <a:t>55)</a:t>
            </a:r>
            <a:r>
              <a:rPr lang="ko-KR" altLang="en-US" dirty="0" err="1" smtClean="0"/>
              <a:t>요아살</a:t>
            </a:r>
            <a:endParaRPr lang="ko-KR" altLang="en-US" dirty="0" smtClean="0"/>
          </a:p>
          <a:p>
            <a:r>
              <a:rPr lang="en-US" altLang="ko-KR" dirty="0" smtClean="0"/>
              <a:t>54</a:t>
            </a:r>
            <a:r>
              <a:rPr lang="ko-KR" altLang="en-US" dirty="0" smtClean="0"/>
              <a:t>대</a:t>
            </a:r>
            <a:r>
              <a:rPr lang="en-US" altLang="ko-KR" dirty="0" smtClean="0"/>
              <a:t>) </a:t>
            </a:r>
            <a:r>
              <a:rPr lang="ko-KR" altLang="en-US" dirty="0" err="1" smtClean="0"/>
              <a:t>맛디아</a:t>
            </a:r>
            <a:r>
              <a:rPr lang="ko-KR" altLang="en-US" dirty="0" smtClean="0"/>
              <a:t> </a:t>
            </a:r>
            <a:r>
              <a:rPr lang="en-US" altLang="ko-KR" dirty="0" smtClean="0"/>
              <a:t>- </a:t>
            </a:r>
            <a:r>
              <a:rPr lang="ko-KR" altLang="en-US" dirty="0" smtClean="0"/>
              <a:t>예수 그리스도가 탄생하실 때의 대제사장으로 추정된다</a:t>
            </a:r>
            <a:r>
              <a:rPr lang="en-US" altLang="ko-KR" dirty="0" smtClean="0"/>
              <a:t>.</a:t>
            </a:r>
          </a:p>
          <a:p>
            <a:endParaRPr lang="en-US" altLang="ko-KR" dirty="0" smtClean="0"/>
          </a:p>
          <a:p>
            <a:r>
              <a:rPr lang="en-US" altLang="ko-KR" dirty="0" smtClean="0"/>
              <a:t>2. </a:t>
            </a:r>
            <a:r>
              <a:rPr lang="ko-KR" altLang="en-US" dirty="0" err="1" smtClean="0"/>
              <a:t>헤롯</a:t>
            </a:r>
            <a:r>
              <a:rPr lang="ko-KR" altLang="en-US" dirty="0" smtClean="0"/>
              <a:t> </a:t>
            </a:r>
            <a:r>
              <a:rPr lang="ko-KR" altLang="en-US" dirty="0" err="1" smtClean="0"/>
              <a:t>아켈라오</a:t>
            </a:r>
            <a:r>
              <a:rPr lang="ko-KR" altLang="en-US" dirty="0" smtClean="0"/>
              <a:t> </a:t>
            </a:r>
            <a:r>
              <a:rPr lang="en-US" altLang="ko-KR" dirty="0" smtClean="0"/>
              <a:t>(</a:t>
            </a:r>
            <a:r>
              <a:rPr lang="ko-KR" altLang="en-US" dirty="0" smtClean="0"/>
              <a:t>주전 </a:t>
            </a:r>
            <a:r>
              <a:rPr lang="en-US" altLang="ko-KR" dirty="0" smtClean="0"/>
              <a:t>4-</a:t>
            </a:r>
            <a:r>
              <a:rPr lang="ko-KR" altLang="en-US" dirty="0" err="1" smtClean="0"/>
              <a:t>주후</a:t>
            </a:r>
            <a:r>
              <a:rPr lang="ko-KR" altLang="en-US" dirty="0" smtClean="0"/>
              <a:t> </a:t>
            </a:r>
            <a:r>
              <a:rPr lang="en-US" altLang="ko-KR" dirty="0" smtClean="0"/>
              <a:t>6</a:t>
            </a:r>
            <a:r>
              <a:rPr lang="ko-KR" altLang="en-US" dirty="0" smtClean="0"/>
              <a:t>년 사이 </a:t>
            </a:r>
            <a:r>
              <a:rPr lang="en-US" altLang="ko-KR" dirty="0" smtClean="0"/>
              <a:t>3</a:t>
            </a:r>
            <a:r>
              <a:rPr lang="ko-KR" altLang="en-US" dirty="0" smtClean="0"/>
              <a:t>대의 대제사장 임명</a:t>
            </a:r>
            <a:r>
              <a:rPr lang="en-US" altLang="ko-KR" dirty="0" smtClean="0"/>
              <a:t>)</a:t>
            </a:r>
          </a:p>
          <a:p>
            <a:r>
              <a:rPr lang="ko-KR" altLang="en-US" dirty="0" smtClean="0"/>
              <a:t>성경에는 예수님의 부모 요셉과 마리아가</a:t>
            </a:r>
            <a:r>
              <a:rPr lang="en-US" altLang="ko-KR" dirty="0" smtClean="0"/>
              <a:t>, </a:t>
            </a:r>
            <a:r>
              <a:rPr lang="ko-KR" altLang="en-US" dirty="0" err="1" smtClean="0"/>
              <a:t>헤롯</a:t>
            </a:r>
            <a:r>
              <a:rPr lang="ko-KR" altLang="en-US" dirty="0" smtClean="0"/>
              <a:t> </a:t>
            </a:r>
            <a:r>
              <a:rPr lang="ko-KR" altLang="en-US" dirty="0" err="1" smtClean="0"/>
              <a:t>아켈라오가</a:t>
            </a:r>
            <a:r>
              <a:rPr lang="ko-KR" altLang="en-US" dirty="0" smtClean="0"/>
              <a:t> </a:t>
            </a:r>
            <a:r>
              <a:rPr lang="ko-KR" altLang="en-US" dirty="0" err="1" smtClean="0"/>
              <a:t>헤롯을</a:t>
            </a:r>
            <a:r>
              <a:rPr lang="ko-KR" altLang="en-US" dirty="0" smtClean="0"/>
              <a:t> 이어 유대의 임금이 되었다 함을 듣고 두려워하여 유대로 가지 않고 </a:t>
            </a:r>
            <a:r>
              <a:rPr lang="ko-KR" altLang="en-US" dirty="0" err="1" smtClean="0"/>
              <a:t>갈릴리</a:t>
            </a:r>
            <a:r>
              <a:rPr lang="ko-KR" altLang="en-US" dirty="0" smtClean="0"/>
              <a:t> 지방으로 떠나가 나사렛 동네에서 살았다고 기록하고 있다</a:t>
            </a:r>
            <a:r>
              <a:rPr lang="en-US" altLang="ko-KR" dirty="0" smtClean="0"/>
              <a:t>(</a:t>
            </a:r>
            <a:r>
              <a:rPr lang="ko-KR" altLang="en-US" dirty="0" smtClean="0"/>
              <a:t>마 </a:t>
            </a:r>
            <a:r>
              <a:rPr lang="en-US" altLang="ko-KR" dirty="0" smtClean="0"/>
              <a:t>2:22-23)</a:t>
            </a:r>
          </a:p>
          <a:p>
            <a:r>
              <a:rPr lang="en-US" altLang="ko-KR" dirty="0" smtClean="0"/>
              <a:t>56)</a:t>
            </a:r>
            <a:r>
              <a:rPr lang="ko-KR" altLang="en-US" dirty="0" err="1" smtClean="0"/>
              <a:t>엘르아살</a:t>
            </a:r>
            <a:r>
              <a:rPr lang="ko-KR" altLang="en-US" dirty="0" smtClean="0"/>
              <a:t> </a:t>
            </a:r>
            <a:r>
              <a:rPr lang="en-US" altLang="ko-KR" dirty="0" smtClean="0"/>
              <a:t>57)</a:t>
            </a:r>
            <a:r>
              <a:rPr lang="ko-KR" altLang="en-US" dirty="0" smtClean="0"/>
              <a:t>예수 </a:t>
            </a:r>
            <a:r>
              <a:rPr lang="en-US" altLang="ko-KR" dirty="0" smtClean="0"/>
              <a:t>58)</a:t>
            </a:r>
            <a:r>
              <a:rPr lang="ko-KR" altLang="en-US" dirty="0" err="1" smtClean="0"/>
              <a:t>요아살</a:t>
            </a:r>
            <a:endParaRPr lang="ko-KR" altLang="en-US" dirty="0" smtClean="0"/>
          </a:p>
          <a:p>
            <a:endParaRPr lang="ko-KR" altLang="en-US" dirty="0" smtClean="0"/>
          </a:p>
          <a:p>
            <a:r>
              <a:rPr lang="en-US" altLang="ko-KR" dirty="0" smtClean="0"/>
              <a:t>3. </a:t>
            </a:r>
            <a:r>
              <a:rPr lang="ko-KR" altLang="en-US" dirty="0" err="1" smtClean="0"/>
              <a:t>수리아</a:t>
            </a:r>
            <a:r>
              <a:rPr lang="ko-KR" altLang="en-US" dirty="0" smtClean="0"/>
              <a:t> 총독 </a:t>
            </a:r>
            <a:r>
              <a:rPr lang="ko-KR" altLang="en-US" dirty="0" err="1" smtClean="0"/>
              <a:t>구레뇨</a:t>
            </a:r>
            <a:r>
              <a:rPr lang="ko-KR" altLang="en-US" dirty="0" smtClean="0"/>
              <a:t> </a:t>
            </a:r>
            <a:r>
              <a:rPr lang="en-US" altLang="ko-KR" dirty="0" smtClean="0"/>
              <a:t>(</a:t>
            </a:r>
            <a:r>
              <a:rPr lang="ko-KR" altLang="en-US" dirty="0" err="1" smtClean="0"/>
              <a:t>주후</a:t>
            </a:r>
            <a:r>
              <a:rPr lang="ko-KR" altLang="en-US" dirty="0" smtClean="0"/>
              <a:t> </a:t>
            </a:r>
            <a:r>
              <a:rPr lang="en-US" altLang="ko-KR" dirty="0" smtClean="0"/>
              <a:t>6-9</a:t>
            </a:r>
            <a:r>
              <a:rPr lang="ko-KR" altLang="en-US" dirty="0" smtClean="0"/>
              <a:t>년 사이 </a:t>
            </a:r>
            <a:r>
              <a:rPr lang="en-US" altLang="ko-KR" dirty="0" smtClean="0"/>
              <a:t>1</a:t>
            </a:r>
            <a:r>
              <a:rPr lang="ko-KR" altLang="en-US" dirty="0" smtClean="0"/>
              <a:t>대의 대제사장 임명</a:t>
            </a:r>
            <a:r>
              <a:rPr lang="en-US" altLang="ko-KR" dirty="0" smtClean="0"/>
              <a:t>)</a:t>
            </a:r>
          </a:p>
          <a:p>
            <a:r>
              <a:rPr lang="en-US" altLang="ko-KR" dirty="0" smtClean="0"/>
              <a:t>59)</a:t>
            </a:r>
            <a:r>
              <a:rPr lang="ko-KR" altLang="en-US" dirty="0" err="1" smtClean="0"/>
              <a:t>안나스</a:t>
            </a:r>
            <a:endParaRPr lang="ko-KR" altLang="en-US" dirty="0" smtClean="0"/>
          </a:p>
          <a:p>
            <a:r>
              <a:rPr lang="en-US" altLang="ko-KR" dirty="0" smtClean="0"/>
              <a:t>59</a:t>
            </a:r>
            <a:r>
              <a:rPr lang="ko-KR" altLang="en-US" dirty="0" smtClean="0"/>
              <a:t>대</a:t>
            </a:r>
            <a:r>
              <a:rPr lang="en-US" altLang="ko-KR" dirty="0" smtClean="0"/>
              <a:t>) </a:t>
            </a:r>
            <a:r>
              <a:rPr lang="ko-KR" altLang="en-US" dirty="0" err="1" smtClean="0"/>
              <a:t>안나스</a:t>
            </a:r>
            <a:r>
              <a:rPr lang="ko-KR" altLang="en-US" dirty="0" smtClean="0"/>
              <a:t> </a:t>
            </a:r>
            <a:r>
              <a:rPr lang="en-US" altLang="ko-KR" dirty="0" smtClean="0"/>
              <a:t>- </a:t>
            </a:r>
            <a:r>
              <a:rPr lang="ko-KR" altLang="en-US" dirty="0" err="1" smtClean="0"/>
              <a:t>티베리우스</a:t>
            </a:r>
            <a:r>
              <a:rPr lang="en-US" altLang="ko-KR" dirty="0" smtClean="0"/>
              <a:t>(</a:t>
            </a:r>
            <a:r>
              <a:rPr lang="ko-KR" altLang="en-US" dirty="0" err="1" smtClean="0"/>
              <a:t>디베료</a:t>
            </a:r>
            <a:r>
              <a:rPr lang="en-US" altLang="ko-KR" dirty="0" smtClean="0"/>
              <a:t>) </a:t>
            </a:r>
            <a:r>
              <a:rPr lang="ko-KR" altLang="en-US" dirty="0" smtClean="0"/>
              <a:t>황제 통치 </a:t>
            </a:r>
            <a:r>
              <a:rPr lang="en-US" altLang="ko-KR" dirty="0" smtClean="0"/>
              <a:t>15</a:t>
            </a:r>
            <a:r>
              <a:rPr lang="ko-KR" altLang="en-US" dirty="0" smtClean="0"/>
              <a:t>년 </a:t>
            </a:r>
            <a:r>
              <a:rPr lang="ko-KR" altLang="en-US" dirty="0" err="1" smtClean="0"/>
              <a:t>째에는</a:t>
            </a:r>
            <a:r>
              <a:rPr lang="ko-KR" altLang="en-US" dirty="0" smtClean="0"/>
              <a:t> </a:t>
            </a:r>
            <a:r>
              <a:rPr lang="ko-KR" altLang="en-US" dirty="0" err="1" smtClean="0"/>
              <a:t>안나스와</a:t>
            </a:r>
            <a:r>
              <a:rPr lang="ko-KR" altLang="en-US" dirty="0" smtClean="0"/>
              <a:t> </a:t>
            </a:r>
            <a:r>
              <a:rPr lang="ko-KR" altLang="en-US" dirty="0" err="1" smtClean="0"/>
              <a:t>가야바가</a:t>
            </a:r>
            <a:r>
              <a:rPr lang="ko-KR" altLang="en-US" dirty="0" smtClean="0"/>
              <a:t> 대제사장으로 있었다</a:t>
            </a:r>
            <a:r>
              <a:rPr lang="en-US" altLang="ko-KR" dirty="0" smtClean="0"/>
              <a:t>.</a:t>
            </a:r>
          </a:p>
          <a:p>
            <a:endParaRPr lang="en-US" altLang="ko-KR" dirty="0" smtClean="0"/>
          </a:p>
          <a:p>
            <a:r>
              <a:rPr lang="en-US" altLang="ko-KR" dirty="0" smtClean="0"/>
              <a:t>4. </a:t>
            </a:r>
            <a:r>
              <a:rPr lang="ko-KR" altLang="en-US" dirty="0" smtClean="0"/>
              <a:t>유대 총독 </a:t>
            </a:r>
            <a:r>
              <a:rPr lang="ko-KR" altLang="en-US" dirty="0" err="1" smtClean="0"/>
              <a:t>발레리우스</a:t>
            </a:r>
            <a:r>
              <a:rPr lang="ko-KR" altLang="en-US" dirty="0" smtClean="0"/>
              <a:t> </a:t>
            </a:r>
            <a:r>
              <a:rPr lang="ko-KR" altLang="en-US" dirty="0" err="1" smtClean="0"/>
              <a:t>그라투스</a:t>
            </a:r>
            <a:r>
              <a:rPr lang="ko-KR" altLang="en-US" dirty="0" smtClean="0"/>
              <a:t> </a:t>
            </a:r>
            <a:r>
              <a:rPr lang="en-US" altLang="ko-KR" dirty="0" smtClean="0"/>
              <a:t>(</a:t>
            </a:r>
            <a:r>
              <a:rPr lang="ko-KR" altLang="en-US" dirty="0" err="1" smtClean="0"/>
              <a:t>주후</a:t>
            </a:r>
            <a:r>
              <a:rPr lang="ko-KR" altLang="en-US" dirty="0" smtClean="0"/>
              <a:t> </a:t>
            </a:r>
            <a:r>
              <a:rPr lang="en-US" altLang="ko-KR" dirty="0" smtClean="0"/>
              <a:t>15-26</a:t>
            </a:r>
            <a:r>
              <a:rPr lang="ko-KR" altLang="en-US" dirty="0" smtClean="0"/>
              <a:t>년 사이 </a:t>
            </a:r>
            <a:r>
              <a:rPr lang="en-US" altLang="ko-KR" dirty="0" smtClean="0"/>
              <a:t>4</a:t>
            </a:r>
            <a:r>
              <a:rPr lang="ko-KR" altLang="en-US" dirty="0" smtClean="0"/>
              <a:t>대의 대제사장 임명</a:t>
            </a:r>
            <a:r>
              <a:rPr lang="en-US" altLang="ko-KR" dirty="0" smtClean="0"/>
              <a:t>)</a:t>
            </a:r>
          </a:p>
          <a:p>
            <a:r>
              <a:rPr lang="ko-KR" altLang="en-US" dirty="0" err="1" smtClean="0"/>
              <a:t>발레리우스</a:t>
            </a:r>
            <a:r>
              <a:rPr lang="ko-KR" altLang="en-US" dirty="0" smtClean="0"/>
              <a:t> </a:t>
            </a:r>
            <a:r>
              <a:rPr lang="ko-KR" altLang="en-US" dirty="0" err="1" smtClean="0"/>
              <a:t>그라투스의</a:t>
            </a:r>
            <a:r>
              <a:rPr lang="ko-KR" altLang="en-US" dirty="0" smtClean="0"/>
              <a:t> 후임 총독인 </a:t>
            </a:r>
            <a:r>
              <a:rPr lang="ko-KR" altLang="en-US" dirty="0" err="1" smtClean="0"/>
              <a:t>본디오</a:t>
            </a:r>
            <a:r>
              <a:rPr lang="ko-KR" altLang="en-US" dirty="0" smtClean="0"/>
              <a:t> </a:t>
            </a:r>
            <a:r>
              <a:rPr lang="ko-KR" altLang="en-US" dirty="0" err="1" smtClean="0"/>
              <a:t>빌라도는</a:t>
            </a:r>
            <a:r>
              <a:rPr lang="ko-KR" altLang="en-US" dirty="0" smtClean="0"/>
              <a:t> 예수님께서 무죄하신 줄 알면서도 로마 총독의 권한으로 십자가에 못 박히게 넘겨 주었다</a:t>
            </a:r>
            <a:r>
              <a:rPr lang="en-US" altLang="ko-KR" dirty="0" smtClean="0"/>
              <a:t>.</a:t>
            </a:r>
          </a:p>
          <a:p>
            <a:r>
              <a:rPr lang="en-US" altLang="ko-KR" dirty="0" smtClean="0"/>
              <a:t>60)</a:t>
            </a:r>
            <a:r>
              <a:rPr lang="ko-KR" altLang="en-US" dirty="0" err="1" smtClean="0"/>
              <a:t>이스마엘</a:t>
            </a:r>
            <a:r>
              <a:rPr lang="ko-KR" altLang="en-US" dirty="0" smtClean="0"/>
              <a:t> </a:t>
            </a:r>
            <a:r>
              <a:rPr lang="en-US" altLang="ko-KR" dirty="0" smtClean="0"/>
              <a:t>61)</a:t>
            </a:r>
            <a:r>
              <a:rPr lang="ko-KR" altLang="en-US" dirty="0" err="1" smtClean="0"/>
              <a:t>엘르아살</a:t>
            </a:r>
            <a:r>
              <a:rPr lang="ko-KR" altLang="en-US" dirty="0" smtClean="0"/>
              <a:t> </a:t>
            </a:r>
            <a:r>
              <a:rPr lang="en-US" altLang="ko-KR" dirty="0" smtClean="0"/>
              <a:t>62)</a:t>
            </a:r>
            <a:r>
              <a:rPr lang="ko-KR" altLang="en-US" dirty="0" err="1" smtClean="0"/>
              <a:t>시몬</a:t>
            </a:r>
            <a:r>
              <a:rPr lang="ko-KR" altLang="en-US" dirty="0" smtClean="0"/>
              <a:t> </a:t>
            </a:r>
            <a:r>
              <a:rPr lang="en-US" altLang="ko-KR" dirty="0" smtClean="0"/>
              <a:t>63)</a:t>
            </a:r>
            <a:r>
              <a:rPr lang="ko-KR" altLang="en-US" dirty="0" smtClean="0"/>
              <a:t>요셉 </a:t>
            </a:r>
            <a:r>
              <a:rPr lang="ko-KR" altLang="en-US" dirty="0" err="1" smtClean="0"/>
              <a:t>가야바</a:t>
            </a:r>
            <a:endParaRPr lang="ko-KR" altLang="en-US" dirty="0" smtClean="0"/>
          </a:p>
          <a:p>
            <a:r>
              <a:rPr lang="en-US" altLang="ko-KR" dirty="0" smtClean="0"/>
              <a:t>63</a:t>
            </a:r>
            <a:r>
              <a:rPr lang="ko-KR" altLang="en-US" dirty="0" smtClean="0"/>
              <a:t>대</a:t>
            </a:r>
            <a:r>
              <a:rPr lang="en-US" altLang="ko-KR" dirty="0" smtClean="0"/>
              <a:t>) </a:t>
            </a:r>
            <a:r>
              <a:rPr lang="ko-KR" altLang="en-US" dirty="0" smtClean="0"/>
              <a:t>요셉 </a:t>
            </a:r>
            <a:r>
              <a:rPr lang="ko-KR" altLang="en-US" dirty="0" err="1" smtClean="0"/>
              <a:t>가야바</a:t>
            </a:r>
            <a:r>
              <a:rPr lang="ko-KR" altLang="en-US" dirty="0" smtClean="0"/>
              <a:t> </a:t>
            </a:r>
            <a:r>
              <a:rPr lang="en-US" altLang="ko-KR" dirty="0" smtClean="0"/>
              <a:t>- </a:t>
            </a:r>
            <a:r>
              <a:rPr lang="ko-KR" altLang="en-US" dirty="0" err="1" smtClean="0"/>
              <a:t>안나스의</a:t>
            </a:r>
            <a:r>
              <a:rPr lang="ko-KR" altLang="en-US" dirty="0" smtClean="0"/>
              <a:t> 사위</a:t>
            </a:r>
            <a:r>
              <a:rPr lang="en-US" altLang="ko-KR" dirty="0" smtClean="0"/>
              <a:t>. </a:t>
            </a:r>
            <a:r>
              <a:rPr lang="ko-KR" altLang="en-US" dirty="0" smtClean="0"/>
              <a:t>마태복음 </a:t>
            </a:r>
            <a:r>
              <a:rPr lang="en-US" altLang="ko-KR" dirty="0" smtClean="0"/>
              <a:t>26:59</a:t>
            </a:r>
            <a:r>
              <a:rPr lang="ko-KR" altLang="en-US" dirty="0" smtClean="0"/>
              <a:t>에는 “대제사장들과 온 공회가 예수를 죽이려고 그를 칠 거짓 증거를 찾으매”라고 말씀하고 있는데</a:t>
            </a:r>
            <a:r>
              <a:rPr lang="en-US" altLang="ko-KR" dirty="0" smtClean="0"/>
              <a:t>, </a:t>
            </a:r>
            <a:r>
              <a:rPr lang="ko-KR" altLang="en-US" dirty="0" smtClean="0"/>
              <a:t>여기 “온 공회”는 </a:t>
            </a:r>
            <a:r>
              <a:rPr lang="ko-KR" altLang="en-US" dirty="0" err="1" smtClean="0"/>
              <a:t>산헤드린을</a:t>
            </a:r>
            <a:r>
              <a:rPr lang="ko-KR" altLang="en-US" dirty="0" smtClean="0"/>
              <a:t> 뜻하며</a:t>
            </a:r>
            <a:r>
              <a:rPr lang="en-US" altLang="ko-KR" dirty="0" smtClean="0"/>
              <a:t>, </a:t>
            </a:r>
            <a:r>
              <a:rPr lang="ko-KR" altLang="en-US" dirty="0" smtClean="0"/>
              <a:t>당시 </a:t>
            </a:r>
            <a:r>
              <a:rPr lang="ko-KR" altLang="en-US" dirty="0" err="1" smtClean="0"/>
              <a:t>가야바는</a:t>
            </a:r>
            <a:r>
              <a:rPr lang="ko-KR" altLang="en-US" dirty="0" smtClean="0"/>
              <a:t> 대제사장으로서 </a:t>
            </a:r>
            <a:r>
              <a:rPr lang="ko-KR" altLang="en-US" dirty="0" err="1" smtClean="0"/>
              <a:t>산헤드린의</a:t>
            </a:r>
            <a:r>
              <a:rPr lang="ko-KR" altLang="en-US" dirty="0" smtClean="0"/>
              <a:t> 최고 의장이었다</a:t>
            </a:r>
            <a:r>
              <a:rPr lang="en-US" altLang="ko-KR" dirty="0" smtClean="0"/>
              <a:t>.</a:t>
            </a:r>
          </a:p>
          <a:p>
            <a:endParaRPr lang="en-US" altLang="ko-KR" dirty="0" smtClean="0"/>
          </a:p>
          <a:p>
            <a:r>
              <a:rPr lang="en-US" altLang="ko-KR" dirty="0" smtClean="0"/>
              <a:t>5. </a:t>
            </a:r>
            <a:r>
              <a:rPr lang="ko-KR" altLang="en-US" dirty="0" err="1" smtClean="0"/>
              <a:t>수리아</a:t>
            </a:r>
            <a:r>
              <a:rPr lang="ko-KR" altLang="en-US" dirty="0" smtClean="0"/>
              <a:t> 총독 </a:t>
            </a:r>
            <a:r>
              <a:rPr lang="ko-KR" altLang="en-US" dirty="0" err="1" smtClean="0"/>
              <a:t>비텔리우스</a:t>
            </a:r>
            <a:r>
              <a:rPr lang="ko-KR" altLang="en-US" dirty="0" smtClean="0"/>
              <a:t> </a:t>
            </a:r>
            <a:r>
              <a:rPr lang="en-US" altLang="ko-KR" dirty="0" smtClean="0"/>
              <a:t>(</a:t>
            </a:r>
            <a:r>
              <a:rPr lang="ko-KR" altLang="en-US" dirty="0" err="1" smtClean="0"/>
              <a:t>주후</a:t>
            </a:r>
            <a:r>
              <a:rPr lang="ko-KR" altLang="en-US" dirty="0" smtClean="0"/>
              <a:t> </a:t>
            </a:r>
            <a:r>
              <a:rPr lang="en-US" altLang="ko-KR" dirty="0" smtClean="0"/>
              <a:t>35-39</a:t>
            </a:r>
            <a:r>
              <a:rPr lang="ko-KR" altLang="en-US" dirty="0" smtClean="0"/>
              <a:t>년 사이 </a:t>
            </a:r>
            <a:r>
              <a:rPr lang="en-US" altLang="ko-KR" dirty="0" smtClean="0"/>
              <a:t>2</a:t>
            </a:r>
            <a:r>
              <a:rPr lang="ko-KR" altLang="en-US" dirty="0" smtClean="0"/>
              <a:t>대의 대제사장 임명</a:t>
            </a:r>
            <a:r>
              <a:rPr lang="en-US" altLang="ko-KR" dirty="0" smtClean="0"/>
              <a:t>)</a:t>
            </a:r>
          </a:p>
          <a:p>
            <a:r>
              <a:rPr lang="en-US" altLang="ko-KR" dirty="0" smtClean="0"/>
              <a:t>64)</a:t>
            </a:r>
            <a:r>
              <a:rPr lang="ko-KR" altLang="en-US" dirty="0" err="1" smtClean="0"/>
              <a:t>요나단</a:t>
            </a:r>
            <a:r>
              <a:rPr lang="ko-KR" altLang="en-US" dirty="0" smtClean="0"/>
              <a:t> </a:t>
            </a:r>
            <a:r>
              <a:rPr lang="en-US" altLang="ko-KR" dirty="0" smtClean="0"/>
              <a:t>65)</a:t>
            </a:r>
            <a:r>
              <a:rPr lang="ko-KR" altLang="en-US" dirty="0" err="1" smtClean="0"/>
              <a:t>데오빌루스</a:t>
            </a:r>
            <a:endParaRPr lang="ko-KR" altLang="en-US" dirty="0" smtClean="0"/>
          </a:p>
          <a:p>
            <a:r>
              <a:rPr lang="en-US" altLang="ko-KR" dirty="0" smtClean="0"/>
              <a:t>64</a:t>
            </a:r>
            <a:r>
              <a:rPr lang="ko-KR" altLang="en-US" dirty="0" smtClean="0"/>
              <a:t>대</a:t>
            </a:r>
            <a:r>
              <a:rPr lang="en-US" altLang="ko-KR" dirty="0" smtClean="0"/>
              <a:t>) </a:t>
            </a:r>
            <a:r>
              <a:rPr lang="ko-KR" altLang="en-US" dirty="0" err="1" smtClean="0"/>
              <a:t>요나단</a:t>
            </a:r>
            <a:r>
              <a:rPr lang="ko-KR" altLang="en-US" dirty="0" smtClean="0"/>
              <a:t> </a:t>
            </a:r>
            <a:r>
              <a:rPr lang="en-US" altLang="ko-KR" dirty="0" smtClean="0"/>
              <a:t>- </a:t>
            </a:r>
            <a:r>
              <a:rPr lang="ko-KR" altLang="en-US" dirty="0" err="1" smtClean="0"/>
              <a:t>주후</a:t>
            </a:r>
            <a:r>
              <a:rPr lang="ko-KR" altLang="en-US" dirty="0" smtClean="0"/>
              <a:t> </a:t>
            </a:r>
            <a:r>
              <a:rPr lang="en-US" altLang="ko-KR" dirty="0" smtClean="0"/>
              <a:t>36</a:t>
            </a:r>
            <a:r>
              <a:rPr lang="ko-KR" altLang="en-US" dirty="0" smtClean="0"/>
              <a:t>년 기독교인들에 대한 첫 박해와 </a:t>
            </a:r>
            <a:r>
              <a:rPr lang="ko-KR" altLang="en-US" dirty="0" err="1" smtClean="0"/>
              <a:t>스데반의</a:t>
            </a:r>
            <a:r>
              <a:rPr lang="ko-KR" altLang="en-US" dirty="0" smtClean="0"/>
              <a:t> 순교 사건이 발생했을 때</a:t>
            </a:r>
            <a:r>
              <a:rPr lang="en-US" altLang="ko-KR" dirty="0" smtClean="0"/>
              <a:t>, </a:t>
            </a:r>
            <a:r>
              <a:rPr lang="ko-KR" altLang="en-US" dirty="0" err="1" smtClean="0"/>
              <a:t>산헤드린</a:t>
            </a:r>
            <a:r>
              <a:rPr lang="ko-KR" altLang="en-US" dirty="0" smtClean="0"/>
              <a:t> 공회의 대제사장이었다</a:t>
            </a:r>
            <a:r>
              <a:rPr lang="en-US" altLang="ko-KR" dirty="0" smtClean="0"/>
              <a:t>.</a:t>
            </a:r>
          </a:p>
          <a:p>
            <a:endParaRPr lang="en-US" altLang="ko-KR" dirty="0" smtClean="0"/>
          </a:p>
          <a:p>
            <a:r>
              <a:rPr lang="en-US" altLang="ko-KR" dirty="0" smtClean="0"/>
              <a:t>6. </a:t>
            </a:r>
            <a:r>
              <a:rPr lang="ko-KR" altLang="en-US" dirty="0" err="1" smtClean="0"/>
              <a:t>헤롯</a:t>
            </a:r>
            <a:r>
              <a:rPr lang="ko-KR" altLang="en-US" dirty="0" smtClean="0"/>
              <a:t> </a:t>
            </a:r>
            <a:r>
              <a:rPr lang="ko-KR" altLang="en-US" dirty="0" err="1" smtClean="0"/>
              <a:t>아그립바</a:t>
            </a:r>
            <a:r>
              <a:rPr lang="ko-KR" altLang="en-US" dirty="0" smtClean="0"/>
              <a:t> </a:t>
            </a:r>
            <a:r>
              <a:rPr lang="en-US" altLang="ko-KR" dirty="0" smtClean="0"/>
              <a:t>1</a:t>
            </a:r>
            <a:r>
              <a:rPr lang="ko-KR" altLang="en-US" dirty="0" smtClean="0"/>
              <a:t>세 </a:t>
            </a:r>
            <a:r>
              <a:rPr lang="en-US" altLang="ko-KR" dirty="0" smtClean="0"/>
              <a:t>(</a:t>
            </a:r>
            <a:r>
              <a:rPr lang="ko-KR" altLang="en-US" dirty="0" err="1" smtClean="0"/>
              <a:t>주후</a:t>
            </a:r>
            <a:r>
              <a:rPr lang="ko-KR" altLang="en-US" dirty="0" smtClean="0"/>
              <a:t> </a:t>
            </a:r>
            <a:r>
              <a:rPr lang="en-US" altLang="ko-KR" dirty="0" smtClean="0"/>
              <a:t>41-44</a:t>
            </a:r>
            <a:r>
              <a:rPr lang="ko-KR" altLang="en-US" dirty="0" smtClean="0"/>
              <a:t>년 사이 </a:t>
            </a:r>
            <a:r>
              <a:rPr lang="en-US" altLang="ko-KR" dirty="0" smtClean="0"/>
              <a:t>3</a:t>
            </a:r>
            <a:r>
              <a:rPr lang="ko-KR" altLang="en-US" dirty="0" smtClean="0"/>
              <a:t>대의 대제사장 임명</a:t>
            </a:r>
            <a:r>
              <a:rPr lang="en-US" altLang="ko-KR" dirty="0" smtClean="0"/>
              <a:t>)</a:t>
            </a:r>
          </a:p>
          <a:p>
            <a:r>
              <a:rPr lang="ko-KR" altLang="en-US" dirty="0" err="1" smtClean="0"/>
              <a:t>헤롯</a:t>
            </a:r>
            <a:r>
              <a:rPr lang="ko-KR" altLang="en-US" dirty="0" smtClean="0"/>
              <a:t> 대왕의 손자로서</a:t>
            </a:r>
            <a:r>
              <a:rPr lang="en-US" altLang="ko-KR" dirty="0" smtClean="0"/>
              <a:t>, </a:t>
            </a:r>
            <a:r>
              <a:rPr lang="ko-KR" altLang="en-US" dirty="0" smtClean="0"/>
              <a:t>유대인들의 신임을 얻기 위해 </a:t>
            </a:r>
            <a:r>
              <a:rPr lang="ko-KR" altLang="en-US" dirty="0" err="1" smtClean="0"/>
              <a:t>세베대의</a:t>
            </a:r>
            <a:r>
              <a:rPr lang="ko-KR" altLang="en-US" dirty="0" smtClean="0"/>
              <a:t> 아들 사도 </a:t>
            </a:r>
            <a:r>
              <a:rPr lang="ko-KR" altLang="en-US" dirty="0" err="1" smtClean="0"/>
              <a:t>야고보를</a:t>
            </a:r>
            <a:r>
              <a:rPr lang="ko-KR" altLang="en-US" dirty="0" smtClean="0"/>
              <a:t> 처형하고 사도 베드로를 체포하는 등 기독교를 핍박했다</a:t>
            </a:r>
            <a:r>
              <a:rPr lang="en-US" altLang="ko-KR" dirty="0" smtClean="0"/>
              <a:t>. </a:t>
            </a:r>
            <a:r>
              <a:rPr lang="ko-KR" altLang="en-US" dirty="0" err="1" smtClean="0"/>
              <a:t>주후</a:t>
            </a:r>
            <a:r>
              <a:rPr lang="ko-KR" altLang="en-US" dirty="0" smtClean="0"/>
              <a:t> </a:t>
            </a:r>
            <a:r>
              <a:rPr lang="en-US" altLang="ko-KR" dirty="0" smtClean="0"/>
              <a:t>44</a:t>
            </a:r>
            <a:r>
              <a:rPr lang="ko-KR" altLang="en-US" dirty="0" smtClean="0"/>
              <a:t>년에는 백성에게 신으로 </a:t>
            </a:r>
            <a:r>
              <a:rPr lang="ko-KR" altLang="en-US" dirty="0" err="1" smtClean="0"/>
              <a:t>추앙받으며</a:t>
            </a:r>
            <a:r>
              <a:rPr lang="ko-KR" altLang="en-US" dirty="0" smtClean="0"/>
              <a:t> 교만히 행하다가 갑자기 충이 먹어 죽었다</a:t>
            </a:r>
            <a:r>
              <a:rPr lang="en-US" altLang="ko-KR" dirty="0" smtClean="0"/>
              <a:t>.</a:t>
            </a:r>
          </a:p>
          <a:p>
            <a:r>
              <a:rPr lang="en-US" altLang="ko-KR" dirty="0" smtClean="0"/>
              <a:t>66)</a:t>
            </a:r>
            <a:r>
              <a:rPr lang="ko-KR" altLang="en-US" dirty="0" err="1" smtClean="0"/>
              <a:t>시몬</a:t>
            </a:r>
            <a:r>
              <a:rPr lang="ko-KR" altLang="en-US" dirty="0" smtClean="0"/>
              <a:t> </a:t>
            </a:r>
            <a:r>
              <a:rPr lang="ko-KR" altLang="en-US" dirty="0" err="1" smtClean="0"/>
              <a:t>칸데라스</a:t>
            </a:r>
            <a:r>
              <a:rPr lang="ko-KR" altLang="en-US" dirty="0" smtClean="0"/>
              <a:t> </a:t>
            </a:r>
            <a:r>
              <a:rPr lang="en-US" altLang="ko-KR" dirty="0" smtClean="0"/>
              <a:t>67)</a:t>
            </a:r>
            <a:r>
              <a:rPr lang="ko-KR" altLang="en-US" dirty="0" err="1" smtClean="0"/>
              <a:t>맛디아</a:t>
            </a:r>
            <a:r>
              <a:rPr lang="ko-KR" altLang="en-US" dirty="0" smtClean="0"/>
              <a:t> </a:t>
            </a:r>
            <a:r>
              <a:rPr lang="en-US" altLang="ko-KR" dirty="0" smtClean="0"/>
              <a:t>68)</a:t>
            </a:r>
            <a:r>
              <a:rPr lang="ko-KR" altLang="en-US" dirty="0" err="1" smtClean="0"/>
              <a:t>엘리오네우스</a:t>
            </a:r>
            <a:endParaRPr lang="ko-KR" altLang="en-US" dirty="0" smtClean="0"/>
          </a:p>
          <a:p>
            <a:endParaRPr lang="ko-KR" altLang="en-US" dirty="0" smtClean="0"/>
          </a:p>
          <a:p>
            <a:r>
              <a:rPr lang="en-US" altLang="ko-KR" dirty="0" smtClean="0"/>
              <a:t>7. </a:t>
            </a:r>
            <a:r>
              <a:rPr lang="ko-KR" altLang="en-US" dirty="0" err="1" smtClean="0"/>
              <a:t>칼키스의</a:t>
            </a:r>
            <a:r>
              <a:rPr lang="ko-KR" altLang="en-US" dirty="0" smtClean="0"/>
              <a:t> 왕 </a:t>
            </a:r>
            <a:r>
              <a:rPr lang="ko-KR" altLang="en-US" dirty="0" err="1" smtClean="0"/>
              <a:t>헤롯</a:t>
            </a:r>
            <a:r>
              <a:rPr lang="ko-KR" altLang="en-US" dirty="0" smtClean="0"/>
              <a:t> </a:t>
            </a:r>
            <a:r>
              <a:rPr lang="en-US" altLang="ko-KR" dirty="0" smtClean="0"/>
              <a:t>(</a:t>
            </a:r>
            <a:r>
              <a:rPr lang="ko-KR" altLang="en-US" dirty="0" err="1" smtClean="0"/>
              <a:t>주후</a:t>
            </a:r>
            <a:r>
              <a:rPr lang="ko-KR" altLang="en-US" dirty="0" smtClean="0"/>
              <a:t> </a:t>
            </a:r>
            <a:r>
              <a:rPr lang="en-US" altLang="ko-KR" dirty="0" smtClean="0"/>
              <a:t>44-49</a:t>
            </a:r>
            <a:r>
              <a:rPr lang="ko-KR" altLang="en-US" dirty="0" smtClean="0"/>
              <a:t>년 사이 </a:t>
            </a:r>
            <a:r>
              <a:rPr lang="en-US" altLang="ko-KR" dirty="0" smtClean="0"/>
              <a:t>2</a:t>
            </a:r>
            <a:r>
              <a:rPr lang="ko-KR" altLang="en-US" dirty="0" smtClean="0"/>
              <a:t>대의 대제사장 임명</a:t>
            </a:r>
            <a:r>
              <a:rPr lang="en-US" altLang="ko-KR" dirty="0" smtClean="0"/>
              <a:t>)</a:t>
            </a:r>
          </a:p>
          <a:p>
            <a:r>
              <a:rPr lang="en-US" altLang="ko-KR" dirty="0" smtClean="0"/>
              <a:t>69)</a:t>
            </a:r>
            <a:r>
              <a:rPr lang="ko-KR" altLang="en-US" dirty="0" err="1" smtClean="0"/>
              <a:t>요세푸스</a:t>
            </a:r>
            <a:r>
              <a:rPr lang="ko-KR" altLang="en-US" dirty="0" smtClean="0"/>
              <a:t> </a:t>
            </a:r>
            <a:r>
              <a:rPr lang="en-US" altLang="ko-KR" dirty="0" smtClean="0"/>
              <a:t>70)</a:t>
            </a:r>
            <a:r>
              <a:rPr lang="ko-KR" altLang="en-US" dirty="0" err="1" smtClean="0"/>
              <a:t>아나니아</a:t>
            </a:r>
            <a:endParaRPr lang="ko-KR" altLang="en-US" dirty="0" smtClean="0"/>
          </a:p>
          <a:p>
            <a:r>
              <a:rPr lang="en-US" altLang="ko-KR" dirty="0" smtClean="0"/>
              <a:t>70</a:t>
            </a:r>
            <a:r>
              <a:rPr lang="ko-KR" altLang="en-US" dirty="0" smtClean="0"/>
              <a:t>대</a:t>
            </a:r>
            <a:r>
              <a:rPr lang="en-US" altLang="ko-KR" dirty="0" smtClean="0"/>
              <a:t>) </a:t>
            </a:r>
            <a:r>
              <a:rPr lang="ko-KR" altLang="en-US" dirty="0" err="1" smtClean="0"/>
              <a:t>아나니아</a:t>
            </a:r>
            <a:r>
              <a:rPr lang="ko-KR" altLang="en-US" dirty="0" smtClean="0"/>
              <a:t> </a:t>
            </a:r>
            <a:r>
              <a:rPr lang="en-US" altLang="ko-KR" dirty="0" smtClean="0"/>
              <a:t>- </a:t>
            </a:r>
            <a:r>
              <a:rPr lang="ko-KR" altLang="en-US" dirty="0" smtClean="0"/>
              <a:t>사도 바울의 사역 기간에 등장하는 대제사장으로서</a:t>
            </a:r>
            <a:r>
              <a:rPr lang="en-US" altLang="ko-KR" dirty="0" smtClean="0"/>
              <a:t>, </a:t>
            </a:r>
            <a:r>
              <a:rPr lang="ko-KR" altLang="en-US" dirty="0" smtClean="0"/>
              <a:t>사도 바울이 증거하는 복음을 폭력으로 막으려 했다</a:t>
            </a:r>
            <a:r>
              <a:rPr lang="en-US" altLang="ko-KR" dirty="0" smtClean="0"/>
              <a:t>.</a:t>
            </a:r>
          </a:p>
          <a:p>
            <a:endParaRPr lang="en-US" altLang="ko-KR" dirty="0" smtClean="0"/>
          </a:p>
          <a:p>
            <a:r>
              <a:rPr lang="en-US" altLang="ko-KR" dirty="0" smtClean="0"/>
              <a:t>8. </a:t>
            </a:r>
            <a:r>
              <a:rPr lang="ko-KR" altLang="en-US" dirty="0" err="1" smtClean="0"/>
              <a:t>헤롯</a:t>
            </a:r>
            <a:r>
              <a:rPr lang="ko-KR" altLang="en-US" dirty="0" smtClean="0"/>
              <a:t> </a:t>
            </a:r>
            <a:r>
              <a:rPr lang="ko-KR" altLang="en-US" dirty="0" err="1" smtClean="0"/>
              <a:t>아그립바</a:t>
            </a:r>
            <a:r>
              <a:rPr lang="ko-KR" altLang="en-US" dirty="0" smtClean="0"/>
              <a:t> </a:t>
            </a:r>
            <a:r>
              <a:rPr lang="en-US" altLang="ko-KR" dirty="0" smtClean="0"/>
              <a:t>2</a:t>
            </a:r>
            <a:r>
              <a:rPr lang="ko-KR" altLang="en-US" dirty="0" smtClean="0"/>
              <a:t>세 </a:t>
            </a:r>
            <a:r>
              <a:rPr lang="en-US" altLang="ko-KR" dirty="0" smtClean="0"/>
              <a:t>(</a:t>
            </a:r>
            <a:r>
              <a:rPr lang="ko-KR" altLang="en-US" dirty="0" err="1" smtClean="0"/>
              <a:t>주후</a:t>
            </a:r>
            <a:r>
              <a:rPr lang="ko-KR" altLang="en-US" dirty="0" smtClean="0"/>
              <a:t> </a:t>
            </a:r>
            <a:r>
              <a:rPr lang="en-US" altLang="ko-KR" dirty="0" smtClean="0"/>
              <a:t>50-66</a:t>
            </a:r>
            <a:r>
              <a:rPr lang="ko-KR" altLang="en-US" dirty="0" smtClean="0"/>
              <a:t>년 사이 </a:t>
            </a:r>
            <a:r>
              <a:rPr lang="en-US" altLang="ko-KR" dirty="0" smtClean="0"/>
              <a:t>6</a:t>
            </a:r>
            <a:r>
              <a:rPr lang="ko-KR" altLang="en-US" dirty="0" smtClean="0"/>
              <a:t>대의 대제사장 임명</a:t>
            </a:r>
            <a:r>
              <a:rPr lang="en-US" altLang="ko-KR" dirty="0" smtClean="0"/>
              <a:t>)</a:t>
            </a:r>
          </a:p>
          <a:p>
            <a:r>
              <a:rPr lang="en-US" altLang="ko-KR" dirty="0" smtClean="0"/>
              <a:t>71)</a:t>
            </a:r>
            <a:r>
              <a:rPr lang="ko-KR" altLang="en-US" dirty="0" err="1" smtClean="0"/>
              <a:t>이스마엘</a:t>
            </a:r>
            <a:r>
              <a:rPr lang="ko-KR" altLang="en-US" dirty="0" smtClean="0"/>
              <a:t> </a:t>
            </a:r>
            <a:r>
              <a:rPr lang="en-US" altLang="ko-KR" dirty="0" smtClean="0"/>
              <a:t>72)</a:t>
            </a:r>
            <a:r>
              <a:rPr lang="ko-KR" altLang="en-US" dirty="0" smtClean="0"/>
              <a:t>요셉 </a:t>
            </a:r>
            <a:r>
              <a:rPr lang="ko-KR" altLang="en-US" dirty="0" err="1" smtClean="0"/>
              <a:t>카비</a:t>
            </a:r>
            <a:r>
              <a:rPr lang="ko-KR" altLang="en-US" dirty="0" smtClean="0"/>
              <a:t> </a:t>
            </a:r>
            <a:r>
              <a:rPr lang="en-US" altLang="ko-KR" dirty="0" smtClean="0"/>
              <a:t>73)</a:t>
            </a:r>
            <a:r>
              <a:rPr lang="ko-KR" altLang="en-US" dirty="0" err="1" smtClean="0"/>
              <a:t>안나스</a:t>
            </a:r>
            <a:r>
              <a:rPr lang="ko-KR" altLang="en-US" dirty="0" smtClean="0"/>
              <a:t> </a:t>
            </a:r>
            <a:r>
              <a:rPr lang="en-US" altLang="ko-KR" dirty="0" smtClean="0"/>
              <a:t>2</a:t>
            </a:r>
            <a:r>
              <a:rPr lang="ko-KR" altLang="en-US" dirty="0" smtClean="0"/>
              <a:t>세 </a:t>
            </a:r>
            <a:r>
              <a:rPr lang="en-US" altLang="ko-KR" dirty="0" smtClean="0"/>
              <a:t>74)</a:t>
            </a:r>
            <a:r>
              <a:rPr lang="ko-KR" altLang="en-US" dirty="0" smtClean="0"/>
              <a:t>예수 </a:t>
            </a:r>
            <a:r>
              <a:rPr lang="en-US" altLang="ko-KR" dirty="0" smtClean="0"/>
              <a:t>75)</a:t>
            </a:r>
            <a:r>
              <a:rPr lang="ko-KR" altLang="en-US" dirty="0" smtClean="0"/>
              <a:t>예수 </a:t>
            </a:r>
            <a:r>
              <a:rPr lang="en-US" altLang="ko-KR" dirty="0" smtClean="0"/>
              <a:t>76)</a:t>
            </a:r>
            <a:r>
              <a:rPr lang="ko-KR" altLang="en-US" dirty="0" err="1" smtClean="0"/>
              <a:t>맛디아</a:t>
            </a:r>
            <a:endParaRPr lang="ko-KR" altLang="en-US" dirty="0" smtClean="0"/>
          </a:p>
          <a:p>
            <a:endParaRPr lang="ko-KR" altLang="en-US" dirty="0" smtClean="0"/>
          </a:p>
          <a:p>
            <a:r>
              <a:rPr lang="en-US" altLang="ko-KR" dirty="0" smtClean="0"/>
              <a:t>9. </a:t>
            </a:r>
            <a:r>
              <a:rPr lang="ko-KR" altLang="en-US" dirty="0" err="1" smtClean="0"/>
              <a:t>반란자들의</a:t>
            </a:r>
            <a:r>
              <a:rPr lang="ko-KR" altLang="en-US" dirty="0" smtClean="0"/>
              <a:t> </a:t>
            </a:r>
            <a:r>
              <a:rPr lang="ko-KR" altLang="en-US" dirty="0" err="1" smtClean="0"/>
              <a:t>제비뽑기로</a:t>
            </a:r>
            <a:r>
              <a:rPr lang="ko-KR" altLang="en-US" dirty="0" smtClean="0"/>
              <a:t> 선출 </a:t>
            </a:r>
            <a:r>
              <a:rPr lang="en-US" altLang="ko-KR" dirty="0" smtClean="0"/>
              <a:t>(</a:t>
            </a:r>
            <a:r>
              <a:rPr lang="ko-KR" altLang="en-US" dirty="0" err="1" smtClean="0"/>
              <a:t>주후</a:t>
            </a:r>
            <a:r>
              <a:rPr lang="ko-KR" altLang="en-US" dirty="0" smtClean="0"/>
              <a:t> </a:t>
            </a:r>
            <a:r>
              <a:rPr lang="en-US" altLang="ko-KR" dirty="0" smtClean="0"/>
              <a:t>67</a:t>
            </a:r>
            <a:r>
              <a:rPr lang="ko-KR" altLang="en-US" dirty="0" smtClean="0"/>
              <a:t>년</a:t>
            </a:r>
            <a:r>
              <a:rPr lang="en-US" altLang="ko-KR" dirty="0" smtClean="0"/>
              <a:t>, </a:t>
            </a:r>
            <a:r>
              <a:rPr lang="ko-KR" altLang="en-US" dirty="0" smtClean="0"/>
              <a:t>마지막 대제사장 </a:t>
            </a:r>
            <a:r>
              <a:rPr lang="en-US" altLang="ko-KR" dirty="0" smtClean="0"/>
              <a:t>1</a:t>
            </a:r>
            <a:r>
              <a:rPr lang="ko-KR" altLang="en-US" dirty="0" smtClean="0"/>
              <a:t>대</a:t>
            </a:r>
            <a:r>
              <a:rPr lang="en-US" altLang="ko-KR" dirty="0" smtClean="0"/>
              <a:t>)</a:t>
            </a:r>
          </a:p>
          <a:p>
            <a:r>
              <a:rPr lang="en-US" altLang="ko-KR" dirty="0" smtClean="0"/>
              <a:t>77)</a:t>
            </a:r>
            <a:r>
              <a:rPr lang="ko-KR" altLang="en-US" dirty="0" err="1" smtClean="0"/>
              <a:t>파니아스</a:t>
            </a:r>
            <a:endParaRPr lang="ko-KR" altLang="en-US" dirty="0" smtClean="0"/>
          </a:p>
          <a:p>
            <a:r>
              <a:rPr lang="en-US" altLang="ko-KR" dirty="0" smtClean="0"/>
              <a:t>77</a:t>
            </a:r>
            <a:r>
              <a:rPr lang="ko-KR" altLang="en-US" dirty="0" smtClean="0"/>
              <a:t>대</a:t>
            </a:r>
            <a:r>
              <a:rPr lang="en-US" altLang="ko-KR" dirty="0" smtClean="0"/>
              <a:t>) </a:t>
            </a:r>
            <a:r>
              <a:rPr lang="ko-KR" altLang="en-US" dirty="0" err="1" smtClean="0"/>
              <a:t>파니아스</a:t>
            </a:r>
            <a:r>
              <a:rPr lang="ko-KR" altLang="en-US" dirty="0" smtClean="0"/>
              <a:t> </a:t>
            </a:r>
            <a:r>
              <a:rPr lang="en-US" altLang="ko-KR" dirty="0" smtClean="0"/>
              <a:t>- </a:t>
            </a:r>
            <a:r>
              <a:rPr lang="ko-KR" altLang="en-US" dirty="0" smtClean="0"/>
              <a:t>유대의 마지막 대제사장인데</a:t>
            </a:r>
            <a:r>
              <a:rPr lang="en-US" altLang="ko-KR" dirty="0" smtClean="0"/>
              <a:t>, </a:t>
            </a:r>
            <a:r>
              <a:rPr lang="ko-KR" altLang="en-US" dirty="0" smtClean="0"/>
              <a:t>열심당의 대표가 제비로 뽑은 인물이다</a:t>
            </a:r>
            <a:r>
              <a:rPr lang="en-US" altLang="ko-KR" dirty="0" smtClean="0"/>
              <a:t>. </a:t>
            </a:r>
            <a:r>
              <a:rPr lang="ko-KR" altLang="en-US" dirty="0" smtClean="0"/>
              <a:t>이는 유대인들의 극심한 타락상을 보여 주는 것으로</a:t>
            </a:r>
            <a:r>
              <a:rPr lang="en-US" altLang="ko-KR" dirty="0" smtClean="0"/>
              <a:t>, </a:t>
            </a:r>
            <a:r>
              <a:rPr lang="ko-KR" altLang="en-US" dirty="0" smtClean="0"/>
              <a:t>대제사장의 길고 긴 타락의 종국을 보여주고 있다</a:t>
            </a:r>
            <a:r>
              <a:rPr lang="en-US" altLang="ko-KR" dirty="0" smtClean="0"/>
              <a:t>. </a:t>
            </a:r>
            <a:r>
              <a:rPr lang="ko-KR" altLang="en-US" dirty="0" smtClean="0"/>
              <a:t>제사장의 존엄성이 완전히 무너지고 제사가 구경거리로 전락해 버린 것이다</a:t>
            </a:r>
            <a:r>
              <a:rPr lang="en-US" altLang="ko-KR" dirty="0" smtClean="0"/>
              <a:t>.</a:t>
            </a:r>
          </a:p>
          <a:p>
            <a:endParaRPr lang="en-US" altLang="ko-KR" dirty="0" smtClean="0"/>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35</a:t>
            </a:fld>
            <a:endParaRPr lang="ko-KR" altLang="en-US"/>
          </a:p>
        </p:txBody>
      </p:sp>
    </p:spTree>
    <p:extLst>
      <p:ext uri="{BB962C8B-B14F-4D97-AF65-F5344CB8AC3E}">
        <p14:creationId xmlns:p14="http://schemas.microsoft.com/office/powerpoint/2010/main" val="65911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a:t>신</a:t>
            </a:r>
            <a:r>
              <a:rPr lang="en-US" altLang="ko-KR" b="1" dirty="0"/>
              <a:t>10:8]</a:t>
            </a:r>
            <a:r>
              <a:rPr lang="ko-KR" altLang="en-US" dirty="0"/>
              <a:t>그 때에 여호와께서 </a:t>
            </a:r>
            <a:r>
              <a:rPr lang="ko-KR" altLang="en-US" b="1" dirty="0" err="1"/>
              <a:t>레위</a:t>
            </a:r>
            <a:r>
              <a:rPr lang="ko-KR" altLang="en-US" dirty="0"/>
              <a:t> 지파를 구별하여 여호와의 </a:t>
            </a:r>
            <a:r>
              <a:rPr lang="ko-KR" altLang="en-US" dirty="0" err="1"/>
              <a:t>언약궤를</a:t>
            </a:r>
            <a:r>
              <a:rPr lang="ko-KR" altLang="en-US" dirty="0"/>
              <a:t> 메이며 여호와 앞에 서서 그를 섬기며 또 여호와의 이름으로 축복하게 하셨고 그 일은 오늘날까지 이르느니라</a:t>
            </a:r>
            <a:endParaRPr lang="en-US" altLang="ko-KR" dirty="0"/>
          </a:p>
          <a:p>
            <a:r>
              <a:rPr lang="en-US" altLang="ko-KR" b="1" dirty="0"/>
              <a:t>[</a:t>
            </a:r>
            <a:r>
              <a:rPr lang="ko-KR" altLang="en-US" b="1" dirty="0"/>
              <a:t>신</a:t>
            </a:r>
            <a:r>
              <a:rPr lang="en-US" altLang="ko-KR" b="1" dirty="0"/>
              <a:t>14:27]</a:t>
            </a:r>
            <a:r>
              <a:rPr lang="ko-KR" altLang="en-US" dirty="0"/>
              <a:t>네 성읍에 거하는 </a:t>
            </a:r>
            <a:r>
              <a:rPr lang="ko-KR" altLang="en-US" b="1" dirty="0" err="1"/>
              <a:t>레위</a:t>
            </a:r>
            <a:r>
              <a:rPr lang="ko-KR" altLang="en-US" dirty="0" err="1"/>
              <a:t>인은</a:t>
            </a:r>
            <a:r>
              <a:rPr lang="ko-KR" altLang="en-US" dirty="0"/>
              <a:t> 너희 중에 </a:t>
            </a:r>
            <a:r>
              <a:rPr lang="ko-KR" altLang="en-US" dirty="0" err="1"/>
              <a:t>분깃이나</a:t>
            </a:r>
            <a:r>
              <a:rPr lang="ko-KR" altLang="en-US" dirty="0"/>
              <a:t> 기업이 없는 자니 또한 저버리지 말지니라</a:t>
            </a:r>
            <a:endParaRPr lang="en-US" altLang="ko-KR" b="1" dirty="0"/>
          </a:p>
          <a:p>
            <a:pPr defTabSz="914383"/>
            <a:r>
              <a:rPr lang="en-US" altLang="ko-KR" b="1" dirty="0"/>
              <a:t>[</a:t>
            </a:r>
            <a:r>
              <a:rPr lang="ko-KR" altLang="en-US" b="1" dirty="0"/>
              <a:t>수</a:t>
            </a:r>
            <a:r>
              <a:rPr lang="en-US" altLang="ko-KR" b="1" dirty="0"/>
              <a:t>13:14]</a:t>
            </a:r>
            <a:r>
              <a:rPr lang="ko-KR" altLang="en-US" dirty="0"/>
              <a:t>오직 </a:t>
            </a:r>
            <a:r>
              <a:rPr lang="ko-KR" altLang="en-US" b="1" dirty="0" err="1"/>
              <a:t>레위</a:t>
            </a:r>
            <a:r>
              <a:rPr lang="ko-KR" altLang="en-US" dirty="0"/>
              <a:t> 지파에게는 </a:t>
            </a:r>
            <a:r>
              <a:rPr lang="ko-KR" altLang="en-US" dirty="0" err="1"/>
              <a:t>여호수아가</a:t>
            </a:r>
            <a:r>
              <a:rPr lang="ko-KR" altLang="en-US" dirty="0"/>
              <a:t> 기업으로 준 것이 없었으니 이는 이스라엘 하나님 여호와께 드리는 </a:t>
            </a:r>
            <a:r>
              <a:rPr lang="ko-KR" altLang="en-US" dirty="0" err="1"/>
              <a:t>화제물이</a:t>
            </a:r>
            <a:r>
              <a:rPr lang="ko-KR" altLang="en-US" dirty="0"/>
              <a:t> 그 기업이 됨이 그에게 이르신 말씀과 같음이었더라</a:t>
            </a:r>
            <a:endParaRPr lang="en-US" altLang="ko-KR" dirty="0"/>
          </a:p>
          <a:p>
            <a:r>
              <a:rPr lang="ko-KR" altLang="en-US" b="1" dirty="0"/>
              <a:t>신</a:t>
            </a:r>
            <a:r>
              <a:rPr lang="en-US" altLang="ko-KR" b="1" dirty="0"/>
              <a:t>17:8 </a:t>
            </a:r>
            <a:r>
              <a:rPr lang="ko-KR" altLang="en-US" b="1" dirty="0"/>
              <a:t>네 </a:t>
            </a:r>
            <a:r>
              <a:rPr lang="ko-KR" altLang="en-US" b="1" dirty="0" err="1"/>
              <a:t>성중에서</a:t>
            </a:r>
            <a:r>
              <a:rPr lang="ko-KR" altLang="en-US" b="1" dirty="0"/>
              <a:t> 송사로 다투는 일이 있으되 서로 피를 흘렸거나 다투었거나 구타하였거나 하여 네가 판결하기 어려운 일이 생기거든 너는 일어나 네 하나님 여호와의 택하실 곳으로 올라가서</a:t>
            </a:r>
          </a:p>
          <a:p>
            <a:r>
              <a:rPr lang="en-US" altLang="ko-KR" b="1" dirty="0"/>
              <a:t>17:9 </a:t>
            </a:r>
            <a:r>
              <a:rPr lang="ko-KR" altLang="en-US" b="1" dirty="0" err="1"/>
              <a:t>레위</a:t>
            </a:r>
            <a:r>
              <a:rPr lang="ko-KR" altLang="en-US" b="1" dirty="0"/>
              <a:t> 사람 제사장과 당시 재판장에게로 나아가서 물으라 그리하면 그들이 어떻게 판결할 것을 네게 가르치리니</a:t>
            </a:r>
            <a:endParaRPr lang="en-US" altLang="ko-KR" b="1" dirty="0"/>
          </a:p>
          <a:p>
            <a:endParaRPr lang="en-US" altLang="ko-KR" b="1" dirty="0"/>
          </a:p>
          <a:p>
            <a:r>
              <a:rPr lang="en-US" altLang="ko-KR" b="1" dirty="0"/>
              <a:t>[</a:t>
            </a:r>
            <a:r>
              <a:rPr lang="ko-KR" altLang="en-US" b="1" dirty="0"/>
              <a:t>대상</a:t>
            </a:r>
            <a:r>
              <a:rPr lang="en-US" altLang="ko-KR" b="1" dirty="0"/>
              <a:t>6:48]</a:t>
            </a:r>
            <a:r>
              <a:rPr lang="ko-KR" altLang="en-US" dirty="0"/>
              <a:t>저희의 형제 </a:t>
            </a:r>
            <a:r>
              <a:rPr lang="ko-KR" altLang="en-US" b="1" dirty="0" err="1"/>
              <a:t>레위</a:t>
            </a:r>
            <a:r>
              <a:rPr lang="ko-KR" altLang="en-US" dirty="0"/>
              <a:t> 사람들은 하나님의 집 장막의 모든 일을 맡았더라</a:t>
            </a:r>
            <a:endParaRPr lang="en-US" altLang="ko-KR" dirty="0"/>
          </a:p>
          <a:p>
            <a:r>
              <a:rPr lang="en-US" altLang="ko-KR" b="1" dirty="0"/>
              <a:t>[</a:t>
            </a:r>
            <a:r>
              <a:rPr lang="ko-KR" altLang="en-US" b="1" dirty="0"/>
              <a:t>대상</a:t>
            </a:r>
            <a:r>
              <a:rPr lang="en-US" altLang="ko-KR" b="1" dirty="0"/>
              <a:t>16:4]</a:t>
            </a:r>
            <a:r>
              <a:rPr lang="ko-KR" altLang="en-US" dirty="0"/>
              <a:t>또 </a:t>
            </a:r>
            <a:r>
              <a:rPr lang="ko-KR" altLang="en-US" b="1" dirty="0" err="1"/>
              <a:t>레위</a:t>
            </a:r>
            <a:r>
              <a:rPr lang="ko-KR" altLang="en-US" dirty="0"/>
              <a:t> 사람을 세워 여호와의 궤 앞에서 섬기며 이스라엘 하나님 여호와를 칭송하며 감사하며 찬양하게 하였으니</a:t>
            </a:r>
            <a:endParaRPr lang="en-US" altLang="ko-KR" b="1" dirty="0"/>
          </a:p>
          <a:p>
            <a:r>
              <a:rPr lang="en-US" altLang="ko-KR" b="1" dirty="0"/>
              <a:t>[</a:t>
            </a:r>
            <a:r>
              <a:rPr lang="ko-KR" altLang="en-US" b="1" dirty="0"/>
              <a:t>민</a:t>
            </a:r>
            <a:r>
              <a:rPr lang="en-US" altLang="ko-KR" b="1" dirty="0"/>
              <a:t>3:6]</a:t>
            </a:r>
            <a:r>
              <a:rPr lang="ko-KR" altLang="en-US" b="1" dirty="0" err="1"/>
              <a:t>레위</a:t>
            </a:r>
            <a:r>
              <a:rPr lang="ko-KR" altLang="en-US" dirty="0"/>
              <a:t> 지파로 나아와 제사장 </a:t>
            </a:r>
            <a:r>
              <a:rPr lang="ko-KR" altLang="en-US" dirty="0" err="1"/>
              <a:t>아론</a:t>
            </a:r>
            <a:r>
              <a:rPr lang="ko-KR" altLang="en-US" dirty="0"/>
              <a:t> 앞에 서서 그에게 시종하게 하라</a:t>
            </a:r>
          </a:p>
          <a:p>
            <a:r>
              <a:rPr lang="en-US" altLang="ko-KR" b="1" dirty="0"/>
              <a:t>[</a:t>
            </a:r>
            <a:r>
              <a:rPr lang="ko-KR" altLang="en-US" b="1" dirty="0"/>
              <a:t>민</a:t>
            </a:r>
            <a:r>
              <a:rPr lang="en-US" altLang="ko-KR" b="1" dirty="0"/>
              <a:t>3:9]</a:t>
            </a:r>
            <a:r>
              <a:rPr lang="ko-KR" altLang="en-US" dirty="0"/>
              <a:t>너는 </a:t>
            </a:r>
            <a:r>
              <a:rPr lang="ko-KR" altLang="en-US" b="1" dirty="0" err="1"/>
              <a:t>레위</a:t>
            </a:r>
            <a:r>
              <a:rPr lang="ko-KR" altLang="en-US" dirty="0" err="1"/>
              <a:t>인을</a:t>
            </a:r>
            <a:r>
              <a:rPr lang="ko-KR" altLang="en-US" dirty="0"/>
              <a:t> </a:t>
            </a:r>
            <a:r>
              <a:rPr lang="ko-KR" altLang="en-US" dirty="0" err="1"/>
              <a:t>아론과</a:t>
            </a:r>
            <a:r>
              <a:rPr lang="ko-KR" altLang="en-US" dirty="0"/>
              <a:t> 그 아들들에게 주라 그들은 이스라엘 자손 중에서 </a:t>
            </a:r>
            <a:r>
              <a:rPr lang="ko-KR" altLang="en-US" dirty="0" err="1"/>
              <a:t>아론에게</a:t>
            </a:r>
            <a:r>
              <a:rPr lang="ko-KR" altLang="en-US" dirty="0"/>
              <a:t> 온전히 </a:t>
            </a:r>
            <a:r>
              <a:rPr lang="ko-KR" altLang="en-US" dirty="0" err="1"/>
              <a:t>돌리운</a:t>
            </a:r>
            <a:r>
              <a:rPr lang="ko-KR" altLang="en-US" dirty="0"/>
              <a:t> 자니라</a:t>
            </a:r>
            <a:endParaRPr lang="en-US" altLang="ko-KR" dirty="0"/>
          </a:p>
          <a:p>
            <a:r>
              <a:rPr lang="en-US" altLang="ko-KR" b="1" dirty="0"/>
              <a:t>[</a:t>
            </a:r>
            <a:r>
              <a:rPr lang="ko-KR" altLang="en-US" b="1" dirty="0"/>
              <a:t>출</a:t>
            </a:r>
            <a:r>
              <a:rPr lang="en-US" altLang="ko-KR" b="1" dirty="0"/>
              <a:t>28:1]</a:t>
            </a:r>
            <a:r>
              <a:rPr lang="ko-KR" altLang="en-US" dirty="0"/>
              <a:t>너는 이스라엘 자손 중 네 형 </a:t>
            </a:r>
            <a:r>
              <a:rPr lang="ko-KR" altLang="en-US" b="1" dirty="0" err="1"/>
              <a:t>아론</a:t>
            </a:r>
            <a:r>
              <a:rPr lang="ko-KR" altLang="en-US" dirty="0" err="1"/>
              <a:t>과</a:t>
            </a:r>
            <a:r>
              <a:rPr lang="ko-KR" altLang="en-US" dirty="0"/>
              <a:t> 그 </a:t>
            </a:r>
            <a:r>
              <a:rPr lang="ko-KR" altLang="en-US" b="1" dirty="0"/>
              <a:t>아들</a:t>
            </a:r>
            <a:r>
              <a:rPr lang="ko-KR" altLang="en-US" dirty="0"/>
              <a:t>들 곧 </a:t>
            </a:r>
            <a:r>
              <a:rPr lang="ko-KR" altLang="en-US" dirty="0" err="1"/>
              <a:t>나답과</a:t>
            </a:r>
            <a:r>
              <a:rPr lang="ko-KR" altLang="en-US" dirty="0"/>
              <a:t> </a:t>
            </a:r>
            <a:r>
              <a:rPr lang="ko-KR" altLang="en-US" dirty="0" err="1"/>
              <a:t>아비후와</a:t>
            </a:r>
            <a:r>
              <a:rPr lang="ko-KR" altLang="en-US" dirty="0"/>
              <a:t> </a:t>
            </a:r>
            <a:r>
              <a:rPr lang="ko-KR" altLang="en-US" dirty="0" err="1"/>
              <a:t>엘르아살과</a:t>
            </a:r>
            <a:r>
              <a:rPr lang="ko-KR" altLang="en-US" dirty="0"/>
              <a:t> </a:t>
            </a:r>
            <a:r>
              <a:rPr lang="ko-KR" altLang="en-US" dirty="0" err="1"/>
              <a:t>이다말을</a:t>
            </a:r>
            <a:r>
              <a:rPr lang="ko-KR" altLang="en-US" dirty="0"/>
              <a:t> 그와 함께 네게로 나아오게 하여 나를 섬기는 제사장 직분을 행하게 하되</a:t>
            </a:r>
            <a:endParaRPr lang="en-US" altLang="ko-KR" dirty="0"/>
          </a:p>
          <a:p>
            <a:r>
              <a:rPr lang="en-US" altLang="ko-KR" b="1" dirty="0"/>
              <a:t>[</a:t>
            </a:r>
            <a:r>
              <a:rPr lang="ko-KR" altLang="en-US" b="1" dirty="0"/>
              <a:t>대상</a:t>
            </a:r>
            <a:r>
              <a:rPr lang="en-US" altLang="ko-KR" b="1" dirty="0"/>
              <a:t>24:2]</a:t>
            </a:r>
            <a:r>
              <a:rPr lang="ko-KR" altLang="en-US" dirty="0" err="1"/>
              <a:t>나답과</a:t>
            </a:r>
            <a:r>
              <a:rPr lang="ko-KR" altLang="en-US" dirty="0"/>
              <a:t> </a:t>
            </a:r>
            <a:r>
              <a:rPr lang="ko-KR" altLang="en-US" dirty="0" err="1"/>
              <a:t>아비후가</a:t>
            </a:r>
            <a:r>
              <a:rPr lang="ko-KR" altLang="en-US" dirty="0"/>
              <a:t> 그 아비보다 먼저 죽고 아들이 없으므로 </a:t>
            </a:r>
            <a:r>
              <a:rPr lang="ko-KR" altLang="en-US" dirty="0" err="1"/>
              <a:t>엘르아살과</a:t>
            </a:r>
            <a:r>
              <a:rPr lang="ko-KR" altLang="en-US" dirty="0"/>
              <a:t> </a:t>
            </a:r>
            <a:r>
              <a:rPr lang="ko-KR" altLang="en-US" b="1" dirty="0" err="1"/>
              <a:t>이다말</a:t>
            </a:r>
            <a:r>
              <a:rPr lang="ko-KR" altLang="en-US" dirty="0" err="1"/>
              <a:t>이</a:t>
            </a:r>
            <a:r>
              <a:rPr lang="ko-KR" altLang="en-US" dirty="0"/>
              <a:t> 제사장의 직분을 행하였더라</a:t>
            </a:r>
            <a:endParaRPr lang="en-US" altLang="ko-KR" dirty="0"/>
          </a:p>
          <a:p>
            <a:r>
              <a:rPr lang="en-US" altLang="ko-KR" b="1" dirty="0"/>
              <a:t>[</a:t>
            </a:r>
            <a:r>
              <a:rPr lang="ko-KR" altLang="en-US" b="1" dirty="0" err="1"/>
              <a:t>레</a:t>
            </a:r>
            <a:r>
              <a:rPr lang="en-US" altLang="ko-KR" b="1" dirty="0"/>
              <a:t>10:1]</a:t>
            </a:r>
            <a:r>
              <a:rPr lang="ko-KR" altLang="en-US" b="1" dirty="0" err="1"/>
              <a:t>아론</a:t>
            </a:r>
            <a:r>
              <a:rPr lang="ko-KR" altLang="en-US" dirty="0" err="1"/>
              <a:t>의</a:t>
            </a:r>
            <a:r>
              <a:rPr lang="ko-KR" altLang="en-US" dirty="0"/>
              <a:t> </a:t>
            </a:r>
            <a:r>
              <a:rPr lang="ko-KR" altLang="en-US" b="1" dirty="0"/>
              <a:t>아들</a:t>
            </a:r>
            <a:r>
              <a:rPr lang="ko-KR" altLang="en-US" dirty="0"/>
              <a:t> </a:t>
            </a:r>
            <a:r>
              <a:rPr lang="ko-KR" altLang="en-US" dirty="0" err="1"/>
              <a:t>나답과</a:t>
            </a:r>
            <a:r>
              <a:rPr lang="ko-KR" altLang="en-US" dirty="0"/>
              <a:t> </a:t>
            </a:r>
            <a:r>
              <a:rPr lang="ko-KR" altLang="en-US" dirty="0" err="1"/>
              <a:t>아비후가</a:t>
            </a:r>
            <a:r>
              <a:rPr lang="ko-KR" altLang="en-US" dirty="0"/>
              <a:t> 각기 향로를 가져다가 여호와의 명하시지 않은 다른 불을 담아 여호와 앞에 분향하였더니</a:t>
            </a:r>
            <a:endParaRPr lang="en-US" altLang="ko-KR" dirty="0"/>
          </a:p>
          <a:p>
            <a:r>
              <a:rPr lang="en-US" altLang="ko-KR" b="1" dirty="0"/>
              <a:t>[</a:t>
            </a:r>
            <a:r>
              <a:rPr lang="ko-KR" altLang="en-US" b="1" dirty="0"/>
              <a:t>민</a:t>
            </a:r>
            <a:r>
              <a:rPr lang="en-US" altLang="ko-KR" b="1" dirty="0"/>
              <a:t>4:28]</a:t>
            </a:r>
            <a:r>
              <a:rPr lang="ko-KR" altLang="en-US" dirty="0" err="1"/>
              <a:t>게르손</a:t>
            </a:r>
            <a:r>
              <a:rPr lang="ko-KR" altLang="en-US" dirty="0"/>
              <a:t> 자손의 가족들이 </a:t>
            </a:r>
            <a:r>
              <a:rPr lang="ko-KR" altLang="en-US" dirty="0" err="1"/>
              <a:t>회막에서</a:t>
            </a:r>
            <a:r>
              <a:rPr lang="ko-KR" altLang="en-US" dirty="0"/>
              <a:t> 할 일이 이러하며 그들의 직무는 제사장 </a:t>
            </a:r>
            <a:r>
              <a:rPr lang="ko-KR" altLang="en-US" b="1" dirty="0" err="1"/>
              <a:t>아론</a:t>
            </a:r>
            <a:r>
              <a:rPr lang="ko-KR" altLang="en-US" dirty="0" err="1"/>
              <a:t>의</a:t>
            </a:r>
            <a:r>
              <a:rPr lang="ko-KR" altLang="en-US" dirty="0"/>
              <a:t> </a:t>
            </a:r>
            <a:r>
              <a:rPr lang="ko-KR" altLang="en-US" b="1" dirty="0"/>
              <a:t>아들</a:t>
            </a:r>
            <a:r>
              <a:rPr lang="ko-KR" altLang="en-US" dirty="0"/>
              <a:t> </a:t>
            </a:r>
            <a:r>
              <a:rPr lang="ko-KR" altLang="en-US" dirty="0" err="1"/>
              <a:t>이다말이</a:t>
            </a:r>
            <a:r>
              <a:rPr lang="ko-KR" altLang="en-US" dirty="0"/>
              <a:t> 감독할지니라</a:t>
            </a:r>
            <a:endParaRPr lang="en-US" altLang="ko-KR" dirty="0"/>
          </a:p>
          <a:p>
            <a:r>
              <a:rPr lang="en-US" altLang="ko-KR" b="1" dirty="0"/>
              <a:t>[</a:t>
            </a:r>
            <a:r>
              <a:rPr lang="ko-KR" altLang="en-US" b="1" dirty="0"/>
              <a:t>민</a:t>
            </a:r>
            <a:r>
              <a:rPr lang="en-US" altLang="ko-KR" b="1" dirty="0"/>
              <a:t>4:33]</a:t>
            </a:r>
            <a:r>
              <a:rPr lang="ko-KR" altLang="en-US" dirty="0"/>
              <a:t>이는 제사장 </a:t>
            </a:r>
            <a:r>
              <a:rPr lang="ko-KR" altLang="en-US" dirty="0" err="1"/>
              <a:t>아론의</a:t>
            </a:r>
            <a:r>
              <a:rPr lang="ko-KR" altLang="en-US" dirty="0"/>
              <a:t> 아들 </a:t>
            </a:r>
            <a:r>
              <a:rPr lang="ko-KR" altLang="en-US" b="1" dirty="0" err="1"/>
              <a:t>이다말</a:t>
            </a:r>
            <a:r>
              <a:rPr lang="ko-KR" altLang="en-US" dirty="0" err="1"/>
              <a:t>의</a:t>
            </a:r>
            <a:r>
              <a:rPr lang="ko-KR" altLang="en-US" dirty="0"/>
              <a:t> 수하에 있을 </a:t>
            </a:r>
            <a:r>
              <a:rPr lang="ko-KR" altLang="en-US" dirty="0" err="1"/>
              <a:t>므라리</a:t>
            </a:r>
            <a:r>
              <a:rPr lang="ko-KR" altLang="en-US" dirty="0"/>
              <a:t> 자손의 가족들이 그 모든 사무대로 </a:t>
            </a:r>
            <a:r>
              <a:rPr lang="ko-KR" altLang="en-US" dirty="0" err="1"/>
              <a:t>회막에서</a:t>
            </a:r>
            <a:r>
              <a:rPr lang="ko-KR" altLang="en-US" dirty="0"/>
              <a:t> 행할 일이니라</a:t>
            </a:r>
            <a:endParaRPr lang="en-US" altLang="ko-KR" dirty="0"/>
          </a:p>
          <a:p>
            <a:pPr defTabSz="914383"/>
            <a:r>
              <a:rPr lang="en-US" altLang="ko-KR" b="1" dirty="0" smtClean="0"/>
              <a:t>[</a:t>
            </a:r>
            <a:r>
              <a:rPr lang="ko-KR" altLang="en-US" b="1" dirty="0" smtClean="0"/>
              <a:t>민</a:t>
            </a:r>
            <a:r>
              <a:rPr lang="en-US" altLang="ko-KR" b="1" dirty="0" smtClean="0"/>
              <a:t>20:25]</a:t>
            </a:r>
            <a:r>
              <a:rPr lang="ko-KR" altLang="en-US" dirty="0" smtClean="0"/>
              <a:t>너는 </a:t>
            </a:r>
            <a:r>
              <a:rPr lang="ko-KR" altLang="en-US" b="1" dirty="0" err="1" smtClean="0"/>
              <a:t>아론</a:t>
            </a:r>
            <a:r>
              <a:rPr lang="ko-KR" altLang="en-US" dirty="0" err="1" smtClean="0"/>
              <a:t>과</a:t>
            </a:r>
            <a:r>
              <a:rPr lang="ko-KR" altLang="en-US" dirty="0" smtClean="0"/>
              <a:t> 그 </a:t>
            </a:r>
            <a:r>
              <a:rPr lang="ko-KR" altLang="en-US" b="1" dirty="0" smtClean="0"/>
              <a:t>아들</a:t>
            </a:r>
            <a:r>
              <a:rPr lang="ko-KR" altLang="en-US" dirty="0" smtClean="0"/>
              <a:t> </a:t>
            </a:r>
            <a:r>
              <a:rPr lang="ko-KR" altLang="en-US" dirty="0" err="1" smtClean="0"/>
              <a:t>엘르아살을</a:t>
            </a:r>
            <a:r>
              <a:rPr lang="ko-KR" altLang="en-US" dirty="0" smtClean="0"/>
              <a:t> 데리고 </a:t>
            </a:r>
            <a:r>
              <a:rPr lang="ko-KR" altLang="en-US" dirty="0" err="1" smtClean="0"/>
              <a:t>호르</a:t>
            </a:r>
            <a:r>
              <a:rPr lang="ko-KR" altLang="en-US" dirty="0" smtClean="0"/>
              <a:t> 산에 올라</a:t>
            </a:r>
            <a:endParaRPr lang="en-US" altLang="ko-KR" dirty="0" smtClean="0"/>
          </a:p>
          <a:p>
            <a:pPr defTabSz="914383"/>
            <a:r>
              <a:rPr lang="en-US" altLang="ko-KR" b="1" dirty="0"/>
              <a:t>[</a:t>
            </a:r>
            <a:r>
              <a:rPr lang="ko-KR" altLang="en-US" b="1" dirty="0"/>
              <a:t>대상</a:t>
            </a:r>
            <a:r>
              <a:rPr lang="en-US" altLang="ko-KR" b="1" dirty="0"/>
              <a:t>6:3]</a:t>
            </a:r>
            <a:r>
              <a:rPr lang="ko-KR" altLang="en-US" dirty="0" err="1"/>
              <a:t>아므람의</a:t>
            </a:r>
            <a:r>
              <a:rPr lang="ko-KR" altLang="en-US" dirty="0"/>
              <a:t> 자녀는 </a:t>
            </a:r>
            <a:r>
              <a:rPr lang="ko-KR" altLang="en-US" dirty="0" err="1"/>
              <a:t>아론과</a:t>
            </a:r>
            <a:r>
              <a:rPr lang="ko-KR" altLang="en-US" dirty="0"/>
              <a:t> 모세와 </a:t>
            </a:r>
            <a:r>
              <a:rPr lang="ko-KR" altLang="en-US" dirty="0" err="1"/>
              <a:t>미리암이요</a:t>
            </a:r>
            <a:r>
              <a:rPr lang="ko-KR" altLang="en-US" dirty="0"/>
              <a:t> </a:t>
            </a:r>
            <a:r>
              <a:rPr lang="ko-KR" altLang="en-US" dirty="0" err="1"/>
              <a:t>아론의</a:t>
            </a:r>
            <a:r>
              <a:rPr lang="ko-KR" altLang="en-US" dirty="0"/>
              <a:t> 아들들은 </a:t>
            </a:r>
            <a:r>
              <a:rPr lang="ko-KR" altLang="en-US" dirty="0" err="1"/>
              <a:t>나답과</a:t>
            </a:r>
            <a:r>
              <a:rPr lang="ko-KR" altLang="en-US" dirty="0"/>
              <a:t> </a:t>
            </a:r>
            <a:r>
              <a:rPr lang="ko-KR" altLang="en-US" dirty="0" err="1"/>
              <a:t>아비후와</a:t>
            </a:r>
            <a:r>
              <a:rPr lang="ko-KR" altLang="en-US" dirty="0"/>
              <a:t> </a:t>
            </a:r>
            <a:r>
              <a:rPr lang="ko-KR" altLang="en-US" dirty="0" err="1"/>
              <a:t>엘르아살과</a:t>
            </a:r>
            <a:r>
              <a:rPr lang="ko-KR" altLang="en-US" dirty="0"/>
              <a:t> </a:t>
            </a:r>
            <a:r>
              <a:rPr lang="ko-KR" altLang="en-US" b="1" dirty="0" err="1"/>
              <a:t>이다말</a:t>
            </a:r>
            <a:r>
              <a:rPr lang="ko-KR" altLang="en-US" dirty="0" err="1"/>
              <a:t>이며</a:t>
            </a:r>
            <a:endParaRPr lang="ko-KR" altLang="en-US" dirty="0" smtClean="0"/>
          </a:p>
          <a:p>
            <a:endParaRPr lang="en-US" altLang="ko-KR" b="1" dirty="0" smtClean="0"/>
          </a:p>
          <a:p>
            <a:r>
              <a:rPr lang="ko-KR" altLang="en-US" b="1" dirty="0" smtClean="0"/>
              <a:t>민수기</a:t>
            </a:r>
          </a:p>
          <a:p>
            <a:r>
              <a:rPr lang="en-US" altLang="ko-KR" b="1" dirty="0" smtClean="0"/>
              <a:t>25:11 </a:t>
            </a:r>
            <a:r>
              <a:rPr lang="ko-KR" altLang="en-US" b="1" dirty="0" smtClean="0"/>
              <a:t>제사장 </a:t>
            </a:r>
            <a:r>
              <a:rPr lang="ko-KR" altLang="en-US" b="1" dirty="0" err="1" smtClean="0"/>
              <a:t>아론의</a:t>
            </a:r>
            <a:r>
              <a:rPr lang="ko-KR" altLang="en-US" b="1" dirty="0" smtClean="0"/>
              <a:t> 손자 </a:t>
            </a:r>
            <a:r>
              <a:rPr lang="ko-KR" altLang="en-US" b="1" dirty="0" err="1" smtClean="0"/>
              <a:t>엘르아살의</a:t>
            </a:r>
            <a:r>
              <a:rPr lang="ko-KR" altLang="en-US" b="1" dirty="0" smtClean="0"/>
              <a:t> 아들 </a:t>
            </a:r>
            <a:r>
              <a:rPr lang="ko-KR" altLang="en-US" b="1" dirty="0" err="1" smtClean="0"/>
              <a:t>비느하스가</a:t>
            </a:r>
            <a:r>
              <a:rPr lang="ko-KR" altLang="en-US" b="1" dirty="0" smtClean="0"/>
              <a:t> 나의 질투심으로 질투하여 이스라엘 자손 중에서 나의 노를 돌이켜서 나의 질투심으로 그들을 진멸하지 않게 하였도다</a:t>
            </a:r>
          </a:p>
          <a:p>
            <a:r>
              <a:rPr lang="en-US" altLang="ko-KR" b="1" dirty="0" smtClean="0"/>
              <a:t>25:12 </a:t>
            </a:r>
            <a:r>
              <a:rPr lang="ko-KR" altLang="en-US" b="1" dirty="0" smtClean="0"/>
              <a:t>그러므로 말하라 내가 그에게 나의 평화의 언약을 주리니</a:t>
            </a:r>
          </a:p>
          <a:p>
            <a:r>
              <a:rPr lang="en-US" altLang="ko-KR" b="1" dirty="0" smtClean="0"/>
              <a:t>25:13 </a:t>
            </a:r>
            <a:r>
              <a:rPr lang="ko-KR" altLang="en-US" b="1" dirty="0" smtClean="0"/>
              <a:t>그와 그 후손에게 영원한 </a:t>
            </a:r>
            <a:r>
              <a:rPr lang="ko-KR" altLang="en-US" b="1" dirty="0" smtClean="0">
                <a:solidFill>
                  <a:srgbClr val="FF0000"/>
                </a:solidFill>
              </a:rPr>
              <a:t>제사장 직분의 언약</a:t>
            </a:r>
            <a:r>
              <a:rPr lang="ko-KR" altLang="en-US" b="1" dirty="0" smtClean="0"/>
              <a:t>이라 그가 그 하나님을 위하여 질투하여 이스라엘 자손을 속죄하였음이니라</a:t>
            </a:r>
            <a:endParaRPr lang="en-US" altLang="ko-KR" b="1" dirty="0" smtClean="0"/>
          </a:p>
          <a:p>
            <a:endParaRPr lang="en-US" altLang="ko-KR" b="1" dirty="0" smtClean="0"/>
          </a:p>
          <a:p>
            <a:r>
              <a:rPr lang="en-US" altLang="ko-KR" b="1" dirty="0"/>
              <a:t>[</a:t>
            </a:r>
            <a:r>
              <a:rPr lang="ko-KR" altLang="en-US" b="1" dirty="0"/>
              <a:t>출</a:t>
            </a:r>
            <a:r>
              <a:rPr lang="en-US" altLang="ko-KR" b="1" dirty="0"/>
              <a:t>6:21]</a:t>
            </a:r>
            <a:r>
              <a:rPr lang="ko-KR" altLang="en-US" dirty="0" err="1"/>
              <a:t>이스할의</a:t>
            </a:r>
            <a:r>
              <a:rPr lang="ko-KR" altLang="en-US" dirty="0"/>
              <a:t> 아들은 </a:t>
            </a:r>
            <a:r>
              <a:rPr lang="ko-KR" altLang="en-US" b="1" dirty="0" err="1"/>
              <a:t>고라</a:t>
            </a:r>
            <a:r>
              <a:rPr lang="ko-KR" altLang="en-US" dirty="0" err="1"/>
              <a:t>와</a:t>
            </a:r>
            <a:r>
              <a:rPr lang="ko-KR" altLang="en-US" dirty="0"/>
              <a:t> </a:t>
            </a:r>
            <a:r>
              <a:rPr lang="ko-KR" altLang="en-US" dirty="0" err="1"/>
              <a:t>네벡과</a:t>
            </a:r>
            <a:r>
              <a:rPr lang="ko-KR" altLang="en-US" dirty="0"/>
              <a:t> </a:t>
            </a:r>
            <a:r>
              <a:rPr lang="ko-KR" altLang="en-US" dirty="0" err="1"/>
              <a:t>시그리요</a:t>
            </a:r>
            <a:endParaRPr lang="ko-KR" altLang="en-US" dirty="0"/>
          </a:p>
          <a:p>
            <a:endParaRPr lang="ko-KR" altLang="en-US" dirty="0"/>
          </a:p>
          <a:p>
            <a:pPr defTabSz="914383"/>
            <a:r>
              <a:rPr lang="ko-KR" altLang="en-US" b="1" dirty="0"/>
              <a:t>민</a:t>
            </a:r>
            <a:r>
              <a:rPr lang="en-US" altLang="ko-KR" b="1" dirty="0"/>
              <a:t>26:11]</a:t>
            </a:r>
            <a:r>
              <a:rPr lang="ko-KR" altLang="en-US" dirty="0"/>
              <a:t>그러나 </a:t>
            </a:r>
            <a:r>
              <a:rPr lang="ko-KR" altLang="en-US" b="1" dirty="0" err="1"/>
              <a:t>고라</a:t>
            </a:r>
            <a:r>
              <a:rPr lang="ko-KR" altLang="en-US" dirty="0" err="1"/>
              <a:t>의</a:t>
            </a:r>
            <a:r>
              <a:rPr lang="ko-KR" altLang="en-US" dirty="0"/>
              <a:t> 아들들은 죽지 아니하였더라</a:t>
            </a:r>
          </a:p>
          <a:p>
            <a:endParaRPr lang="ko-KR" altLang="en-US" dirty="0"/>
          </a:p>
          <a:p>
            <a:r>
              <a:rPr lang="en-US" altLang="ko-KR" b="1" dirty="0"/>
              <a:t>[</a:t>
            </a:r>
            <a:r>
              <a:rPr lang="ko-KR" altLang="en-US" b="1" dirty="0"/>
              <a:t>대하</a:t>
            </a:r>
            <a:r>
              <a:rPr lang="en-US" altLang="ko-KR" b="1" dirty="0"/>
              <a:t>20:19]</a:t>
            </a:r>
            <a:r>
              <a:rPr lang="ko-KR" altLang="en-US" dirty="0" err="1"/>
              <a:t>그핫</a:t>
            </a:r>
            <a:r>
              <a:rPr lang="ko-KR" altLang="en-US" dirty="0"/>
              <a:t> 자손과 </a:t>
            </a:r>
            <a:r>
              <a:rPr lang="ko-KR" altLang="en-US" b="1" dirty="0"/>
              <a:t>고라</a:t>
            </a:r>
            <a:r>
              <a:rPr lang="ko-KR" altLang="en-US" dirty="0"/>
              <a:t> 자손에게 속한 </a:t>
            </a:r>
            <a:r>
              <a:rPr lang="ko-KR" altLang="en-US" dirty="0" err="1"/>
              <a:t>레위</a:t>
            </a:r>
            <a:r>
              <a:rPr lang="ko-KR" altLang="en-US" dirty="0"/>
              <a:t> 사람들은 서서 심히 큰 소리로 이스라엘 하나님 여호와를 </a:t>
            </a:r>
            <a:r>
              <a:rPr lang="ko-KR" altLang="en-US" dirty="0" err="1"/>
              <a:t>찬송하니라</a:t>
            </a:r>
            <a:endParaRPr lang="ko-KR" altLang="en-US" dirty="0"/>
          </a:p>
          <a:p>
            <a:endParaRPr lang="ko-KR" altLang="en-US" b="1"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36</a:t>
            </a:fld>
            <a:endParaRPr lang="ko-KR" altLang="en-US"/>
          </a:p>
        </p:txBody>
      </p:sp>
    </p:spTree>
    <p:extLst>
      <p:ext uri="{BB962C8B-B14F-4D97-AF65-F5344CB8AC3E}">
        <p14:creationId xmlns:p14="http://schemas.microsoft.com/office/powerpoint/2010/main" val="2336581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 </a:t>
            </a:r>
            <a:r>
              <a:rPr lang="ko-KR" altLang="en-US" dirty="0" err="1" smtClean="0"/>
              <a:t>엘르아살</a:t>
            </a:r>
            <a:r>
              <a:rPr lang="ko-KR" altLang="en-US" dirty="0" smtClean="0"/>
              <a:t> 계열의 영원한 대제사장직 계승 예언 성취 </a:t>
            </a:r>
          </a:p>
          <a:p>
            <a:r>
              <a:rPr lang="ko-KR" altLang="en-US" dirty="0" smtClean="0"/>
              <a:t> </a:t>
            </a:r>
          </a:p>
          <a:p>
            <a:r>
              <a:rPr lang="ko-KR" altLang="en-US" dirty="0" smtClean="0"/>
              <a:t>              </a:t>
            </a:r>
            <a:r>
              <a:rPr lang="en-US" altLang="ko-KR" dirty="0" smtClean="0"/>
              <a:t>&lt; </a:t>
            </a:r>
            <a:r>
              <a:rPr lang="ko-KR" altLang="en-US" dirty="0" smtClean="0"/>
              <a:t>주요 주제 </a:t>
            </a:r>
            <a:r>
              <a:rPr lang="en-US" altLang="ko-KR" dirty="0" smtClean="0"/>
              <a:t>&gt; </a:t>
            </a:r>
          </a:p>
          <a:p>
            <a:r>
              <a:rPr lang="en-US" altLang="ko-KR" dirty="0" smtClean="0"/>
              <a:t> </a:t>
            </a:r>
          </a:p>
          <a:p>
            <a:r>
              <a:rPr lang="en-US" altLang="ko-KR" dirty="0" smtClean="0"/>
              <a:t>              </a:t>
            </a:r>
            <a:r>
              <a:rPr lang="ko-KR" altLang="en-US" dirty="0" smtClean="0"/>
              <a:t>본문 말씀 </a:t>
            </a:r>
            <a:r>
              <a:rPr lang="en-US" altLang="ko-KR" dirty="0" smtClean="0"/>
              <a:t>= </a:t>
            </a:r>
            <a:r>
              <a:rPr lang="ko-KR" altLang="en-US" dirty="0" err="1" smtClean="0"/>
              <a:t>왕상</a:t>
            </a:r>
            <a:r>
              <a:rPr lang="en-US" altLang="ko-KR" dirty="0" smtClean="0"/>
              <a:t>2:26~35 </a:t>
            </a:r>
          </a:p>
          <a:p>
            <a:r>
              <a:rPr lang="en-US" altLang="ko-KR" dirty="0" smtClean="0"/>
              <a:t> </a:t>
            </a:r>
          </a:p>
          <a:p>
            <a:r>
              <a:rPr lang="en-US" altLang="ko-KR" dirty="0" smtClean="0"/>
              <a:t>              </a:t>
            </a:r>
            <a:r>
              <a:rPr lang="ko-KR" altLang="en-US" dirty="0" smtClean="0"/>
              <a:t>본문에는 솔로몬</a:t>
            </a:r>
            <a:r>
              <a:rPr lang="en-US" altLang="ko-KR" dirty="0" smtClean="0"/>
              <a:t>(Solomon)</a:t>
            </a:r>
            <a:r>
              <a:rPr lang="ko-KR" altLang="en-US" dirty="0" smtClean="0"/>
              <a:t>의 왕권</a:t>
            </a:r>
            <a:r>
              <a:rPr lang="en-US" altLang="ko-KR" dirty="0" smtClean="0"/>
              <a:t>(</a:t>
            </a:r>
            <a:r>
              <a:rPr lang="ko-KR" altLang="en-US" dirty="0" smtClean="0"/>
              <a:t>王權</a:t>
            </a:r>
            <a:r>
              <a:rPr lang="en-US" altLang="ko-KR" dirty="0" smtClean="0"/>
              <a:t>) </a:t>
            </a:r>
            <a:r>
              <a:rPr lang="ko-KR" altLang="en-US" dirty="0" smtClean="0"/>
              <a:t>강화</a:t>
            </a:r>
            <a:r>
              <a:rPr lang="en-US" altLang="ko-KR" dirty="0" smtClean="0"/>
              <a:t>(</a:t>
            </a:r>
            <a:r>
              <a:rPr lang="ko-KR" altLang="en-US" dirty="0" smtClean="0"/>
              <a:t>强化</a:t>
            </a:r>
            <a:r>
              <a:rPr lang="en-US" altLang="ko-KR" dirty="0" smtClean="0"/>
              <a:t>) </a:t>
            </a:r>
            <a:r>
              <a:rPr lang="ko-KR" altLang="en-US" dirty="0" smtClean="0"/>
              <a:t>정책의 일환으로  </a:t>
            </a:r>
          </a:p>
          <a:p>
            <a:r>
              <a:rPr lang="ko-KR" altLang="en-US" dirty="0" smtClean="0"/>
              <a:t>              </a:t>
            </a:r>
            <a:r>
              <a:rPr lang="ko-KR" altLang="en-US" dirty="0" err="1" smtClean="0"/>
              <a:t>아도니야의</a:t>
            </a:r>
            <a:r>
              <a:rPr lang="ko-KR" altLang="en-US" dirty="0" smtClean="0"/>
              <a:t> 반란</a:t>
            </a:r>
            <a:r>
              <a:rPr lang="en-US" altLang="ko-KR" dirty="0" smtClean="0"/>
              <a:t>(</a:t>
            </a:r>
            <a:r>
              <a:rPr lang="ko-KR" altLang="en-US" dirty="0" smtClean="0"/>
              <a:t>反亂</a:t>
            </a:r>
            <a:r>
              <a:rPr lang="en-US" altLang="ko-KR" dirty="0" smtClean="0"/>
              <a:t>)</a:t>
            </a:r>
            <a:r>
              <a:rPr lang="ko-KR" altLang="en-US" dirty="0" smtClean="0"/>
              <a:t>에 가담했던 </a:t>
            </a:r>
            <a:r>
              <a:rPr lang="ko-KR" altLang="en-US" dirty="0" err="1" smtClean="0"/>
              <a:t>엘리</a:t>
            </a:r>
            <a:r>
              <a:rPr lang="ko-KR" altLang="en-US" dirty="0" smtClean="0"/>
              <a:t> 가문의 후손</a:t>
            </a:r>
            <a:r>
              <a:rPr lang="en-US" altLang="ko-KR" dirty="0" smtClean="0"/>
              <a:t>(</a:t>
            </a:r>
            <a:r>
              <a:rPr lang="ko-KR" altLang="en-US" dirty="0" smtClean="0"/>
              <a:t>後孫</a:t>
            </a:r>
            <a:r>
              <a:rPr lang="en-US" altLang="ko-KR" dirty="0" smtClean="0"/>
              <a:t>) </a:t>
            </a:r>
            <a:r>
              <a:rPr lang="ko-KR" altLang="en-US" dirty="0" err="1" smtClean="0"/>
              <a:t>아비아달이</a:t>
            </a:r>
            <a:r>
              <a:rPr lang="ko-KR" altLang="en-US" dirty="0" smtClean="0"/>
              <a:t>  </a:t>
            </a:r>
          </a:p>
          <a:p>
            <a:r>
              <a:rPr lang="ko-KR" altLang="en-US" dirty="0" smtClean="0"/>
              <a:t>              대제사장직에서 파면</a:t>
            </a:r>
            <a:r>
              <a:rPr lang="en-US" altLang="ko-KR" dirty="0" smtClean="0"/>
              <a:t>(</a:t>
            </a:r>
            <a:r>
              <a:rPr lang="ko-KR" altLang="en-US" dirty="0" smtClean="0"/>
              <a:t>罷免</a:t>
            </a:r>
            <a:r>
              <a:rPr lang="en-US" altLang="ko-KR" dirty="0" smtClean="0"/>
              <a:t>)</a:t>
            </a:r>
            <a:r>
              <a:rPr lang="ko-KR" altLang="en-US" dirty="0" smtClean="0"/>
              <a:t>되고 대신 </a:t>
            </a:r>
            <a:r>
              <a:rPr lang="ko-KR" altLang="en-US" dirty="0" err="1" smtClean="0"/>
              <a:t>엘르아살의</a:t>
            </a:r>
            <a:r>
              <a:rPr lang="ko-KR" altLang="en-US" dirty="0" smtClean="0"/>
              <a:t> 자손인 사독</a:t>
            </a:r>
            <a:r>
              <a:rPr lang="en-US" altLang="ko-KR" dirty="0" smtClean="0"/>
              <a:t>(</a:t>
            </a:r>
            <a:r>
              <a:rPr lang="en-US" altLang="ko-KR" dirty="0" err="1" smtClean="0"/>
              <a:t>Zadok</a:t>
            </a:r>
            <a:r>
              <a:rPr lang="en-US" altLang="ko-KR" dirty="0" smtClean="0"/>
              <a:t>)</a:t>
            </a:r>
            <a:r>
              <a:rPr lang="ko-KR" altLang="en-US" dirty="0" smtClean="0"/>
              <a:t>이  </a:t>
            </a:r>
          </a:p>
          <a:p>
            <a:r>
              <a:rPr lang="ko-KR" altLang="en-US" dirty="0" smtClean="0"/>
              <a:t>              대제사장직</a:t>
            </a:r>
            <a:r>
              <a:rPr lang="en-US" altLang="ko-KR" dirty="0" smtClean="0"/>
              <a:t>(</a:t>
            </a:r>
            <a:r>
              <a:rPr lang="ko-KR" altLang="en-US" dirty="0" smtClean="0"/>
              <a:t>大祭司長職</a:t>
            </a:r>
            <a:r>
              <a:rPr lang="en-US" altLang="ko-KR" dirty="0" smtClean="0"/>
              <a:t>)</a:t>
            </a:r>
            <a:r>
              <a:rPr lang="ko-KR" altLang="en-US" dirty="0" smtClean="0"/>
              <a:t>을 단독</a:t>
            </a:r>
            <a:r>
              <a:rPr lang="en-US" altLang="ko-KR" dirty="0" smtClean="0"/>
              <a:t>(</a:t>
            </a:r>
            <a:r>
              <a:rPr lang="ko-KR" altLang="en-US" dirty="0" smtClean="0"/>
              <a:t>單獨</a:t>
            </a:r>
            <a:r>
              <a:rPr lang="en-US" altLang="ko-KR" dirty="0" smtClean="0"/>
              <a:t>)</a:t>
            </a:r>
            <a:r>
              <a:rPr lang="ko-KR" altLang="en-US" dirty="0" smtClean="0"/>
              <a:t>으로 수행된 사실이 기록되어 있다</a:t>
            </a:r>
            <a:r>
              <a:rPr lang="en-US" altLang="ko-KR" dirty="0" smtClean="0"/>
              <a:t>. </a:t>
            </a:r>
          </a:p>
          <a:p>
            <a:r>
              <a:rPr lang="en-US" altLang="ko-KR" dirty="0" smtClean="0"/>
              <a:t> </a:t>
            </a:r>
          </a:p>
          <a:p>
            <a:r>
              <a:rPr lang="en-US" altLang="ko-KR" dirty="0" smtClean="0"/>
              <a:t>              </a:t>
            </a:r>
            <a:r>
              <a:rPr lang="ko-KR" altLang="en-US" dirty="0" smtClean="0"/>
              <a:t>이로써 다윗 시대에는 불가피하게 이원 체제로 운영되었던 대제사장의  </a:t>
            </a:r>
          </a:p>
          <a:p>
            <a:r>
              <a:rPr lang="ko-KR" altLang="en-US" dirty="0" smtClean="0"/>
              <a:t>              직계가 </a:t>
            </a:r>
            <a:r>
              <a:rPr lang="ko-KR" altLang="en-US" dirty="0" err="1" smtClean="0"/>
              <a:t>아비아달을</a:t>
            </a:r>
            <a:r>
              <a:rPr lang="ko-KR" altLang="en-US" dirty="0" smtClean="0"/>
              <a:t> 끝으로 </a:t>
            </a:r>
            <a:r>
              <a:rPr lang="ko-KR" altLang="en-US" dirty="0" err="1" smtClean="0"/>
              <a:t>이다말</a:t>
            </a:r>
            <a:r>
              <a:rPr lang="ko-KR" altLang="en-US" dirty="0" smtClean="0"/>
              <a:t> 계열인 </a:t>
            </a:r>
            <a:r>
              <a:rPr lang="ko-KR" altLang="en-US" dirty="0" err="1" smtClean="0"/>
              <a:t>엘리</a:t>
            </a:r>
            <a:r>
              <a:rPr lang="ko-KR" altLang="en-US" dirty="0" smtClean="0"/>
              <a:t> 가문</a:t>
            </a:r>
            <a:r>
              <a:rPr lang="en-US" altLang="ko-KR" dirty="0" smtClean="0"/>
              <a:t>(</a:t>
            </a:r>
            <a:r>
              <a:rPr lang="ko-KR" altLang="en-US" dirty="0" smtClean="0"/>
              <a:t>家門</a:t>
            </a:r>
            <a:r>
              <a:rPr lang="en-US" altLang="ko-KR" dirty="0" smtClean="0"/>
              <a:t>)</a:t>
            </a:r>
            <a:r>
              <a:rPr lang="ko-KR" altLang="en-US" dirty="0" smtClean="0"/>
              <a:t>의 </a:t>
            </a:r>
            <a:r>
              <a:rPr lang="ko-KR" altLang="en-US" dirty="0" err="1" smtClean="0"/>
              <a:t>제사장직이</a:t>
            </a:r>
            <a:r>
              <a:rPr lang="ko-KR" altLang="en-US" dirty="0" smtClean="0"/>
              <a:t>  </a:t>
            </a:r>
          </a:p>
          <a:p>
            <a:r>
              <a:rPr lang="ko-KR" altLang="en-US" dirty="0" smtClean="0"/>
              <a:t>              폐지</a:t>
            </a:r>
            <a:r>
              <a:rPr lang="en-US" altLang="ko-KR" dirty="0" smtClean="0"/>
              <a:t>(</a:t>
            </a:r>
            <a:r>
              <a:rPr lang="ko-KR" altLang="en-US" dirty="0" smtClean="0"/>
              <a:t>廢止</a:t>
            </a:r>
            <a:r>
              <a:rPr lang="en-US" altLang="ko-KR" dirty="0" smtClean="0"/>
              <a:t>)</a:t>
            </a:r>
            <a:r>
              <a:rPr lang="ko-KR" altLang="en-US" dirty="0" smtClean="0"/>
              <a:t>됨으로써 이제 일원</a:t>
            </a:r>
            <a:r>
              <a:rPr lang="en-US" altLang="ko-KR" dirty="0" smtClean="0"/>
              <a:t>(</a:t>
            </a:r>
            <a:r>
              <a:rPr lang="ko-KR" altLang="en-US" dirty="0" smtClean="0"/>
              <a:t>一元</a:t>
            </a:r>
            <a:r>
              <a:rPr lang="en-US" altLang="ko-KR" dirty="0" smtClean="0"/>
              <a:t>) </a:t>
            </a:r>
            <a:r>
              <a:rPr lang="ko-KR" altLang="en-US" dirty="0" smtClean="0"/>
              <a:t>체제</a:t>
            </a:r>
            <a:r>
              <a:rPr lang="en-US" altLang="ko-KR" dirty="0" smtClean="0"/>
              <a:t>(</a:t>
            </a:r>
            <a:r>
              <a:rPr lang="ko-KR" altLang="en-US" dirty="0" smtClean="0"/>
              <a:t>體制</a:t>
            </a:r>
            <a:r>
              <a:rPr lang="en-US" altLang="ko-KR" dirty="0" smtClean="0"/>
              <a:t>)</a:t>
            </a:r>
            <a:r>
              <a:rPr lang="ko-KR" altLang="en-US" dirty="0" smtClean="0"/>
              <a:t>로 바뀌어지게 되었다</a:t>
            </a:r>
            <a:r>
              <a:rPr lang="en-US" altLang="ko-KR" dirty="0" smtClean="0"/>
              <a:t>. </a:t>
            </a:r>
          </a:p>
          <a:p>
            <a:r>
              <a:rPr lang="en-US" altLang="ko-KR" dirty="0" smtClean="0"/>
              <a:t> </a:t>
            </a:r>
          </a:p>
          <a:p>
            <a:r>
              <a:rPr lang="en-US" altLang="ko-KR" dirty="0" smtClean="0"/>
              <a:t>              </a:t>
            </a:r>
            <a:r>
              <a:rPr lang="ko-KR" altLang="en-US" dirty="0" smtClean="0"/>
              <a:t>그리고 </a:t>
            </a:r>
            <a:r>
              <a:rPr lang="ko-KR" altLang="en-US" dirty="0" err="1" smtClean="0"/>
              <a:t>엘르아살</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인 사독 가문</a:t>
            </a:r>
            <a:r>
              <a:rPr lang="en-US" altLang="ko-KR" dirty="0" smtClean="0"/>
              <a:t>(</a:t>
            </a:r>
            <a:r>
              <a:rPr lang="ko-KR" altLang="en-US" dirty="0" smtClean="0"/>
              <a:t>家門</a:t>
            </a:r>
            <a:r>
              <a:rPr lang="en-US" altLang="ko-KR" dirty="0" smtClean="0"/>
              <a:t>)</a:t>
            </a:r>
            <a:r>
              <a:rPr lang="ko-KR" altLang="en-US" dirty="0" smtClean="0"/>
              <a:t>만이 이후</a:t>
            </a:r>
            <a:r>
              <a:rPr lang="en-US" altLang="ko-KR" dirty="0" smtClean="0"/>
              <a:t>(</a:t>
            </a:r>
            <a:r>
              <a:rPr lang="ko-KR" altLang="en-US" dirty="0" smtClean="0"/>
              <a:t>以後</a:t>
            </a:r>
            <a:r>
              <a:rPr lang="en-US" altLang="ko-KR" dirty="0" smtClean="0"/>
              <a:t>)</a:t>
            </a:r>
            <a:r>
              <a:rPr lang="ko-KR" altLang="en-US" dirty="0" smtClean="0"/>
              <a:t>로부터 </a:t>
            </a:r>
          </a:p>
          <a:p>
            <a:r>
              <a:rPr lang="ko-KR" altLang="en-US" dirty="0" smtClean="0"/>
              <a:t>              정통</a:t>
            </a:r>
            <a:r>
              <a:rPr lang="en-US" altLang="ko-KR" dirty="0" smtClean="0"/>
              <a:t>(</a:t>
            </a:r>
            <a:r>
              <a:rPr lang="ko-KR" altLang="en-US" dirty="0" smtClean="0"/>
              <a:t>正統</a:t>
            </a:r>
            <a:r>
              <a:rPr lang="en-US" altLang="ko-KR" dirty="0" smtClean="0"/>
              <a:t>) </a:t>
            </a:r>
            <a:r>
              <a:rPr lang="ko-KR" altLang="en-US" dirty="0" smtClean="0"/>
              <a:t>대제사장</a:t>
            </a:r>
            <a:r>
              <a:rPr lang="en-US" altLang="ko-KR" dirty="0" smtClean="0"/>
              <a:t>(</a:t>
            </a:r>
            <a:r>
              <a:rPr lang="ko-KR" altLang="en-US" dirty="0" smtClean="0"/>
              <a:t>大祭司長</a:t>
            </a:r>
            <a:r>
              <a:rPr lang="en-US" altLang="ko-KR" dirty="0" smtClean="0"/>
              <a:t>)</a:t>
            </a:r>
            <a:r>
              <a:rPr lang="ko-KR" altLang="en-US" dirty="0" smtClean="0"/>
              <a:t>의 가문으로서 그 자리를 굳히게 되었다</a:t>
            </a:r>
            <a:r>
              <a:rPr lang="en-US" altLang="ko-KR" dirty="0" smtClean="0"/>
              <a:t>. </a:t>
            </a:r>
          </a:p>
          <a:p>
            <a:r>
              <a:rPr lang="en-US" altLang="ko-KR" dirty="0" smtClean="0"/>
              <a:t> </a:t>
            </a:r>
          </a:p>
          <a:p>
            <a:r>
              <a:rPr lang="en-US" altLang="ko-KR" dirty="0" smtClean="0"/>
              <a:t>              </a:t>
            </a:r>
            <a:r>
              <a:rPr lang="ko-KR" altLang="en-US" dirty="0" smtClean="0"/>
              <a:t>그런데 이처럼 </a:t>
            </a:r>
            <a:r>
              <a:rPr lang="ko-KR" altLang="en-US" dirty="0" err="1" smtClean="0"/>
              <a:t>엘르아살</a:t>
            </a:r>
            <a:r>
              <a:rPr lang="ko-KR" altLang="en-US" dirty="0" smtClean="0"/>
              <a:t> 계열인 사독 가문의 정통 대제사장의 가문으로서 </a:t>
            </a:r>
          </a:p>
          <a:p>
            <a:r>
              <a:rPr lang="ko-KR" altLang="en-US" dirty="0" smtClean="0"/>
              <a:t>              그 지위를 굳히게 된 것은 민</a:t>
            </a:r>
            <a:r>
              <a:rPr lang="en-US" altLang="ko-KR" dirty="0" smtClean="0"/>
              <a:t>25:13</a:t>
            </a:r>
            <a:r>
              <a:rPr lang="ko-KR" altLang="en-US" dirty="0" smtClean="0"/>
              <a:t>에서 예언</a:t>
            </a:r>
            <a:r>
              <a:rPr lang="en-US" altLang="ko-KR" dirty="0" smtClean="0"/>
              <a:t>(</a:t>
            </a:r>
            <a:r>
              <a:rPr lang="ko-KR" altLang="en-US" dirty="0" smtClean="0"/>
              <a:t>豫言</a:t>
            </a:r>
            <a:r>
              <a:rPr lang="en-US" altLang="ko-KR" dirty="0" smtClean="0"/>
              <a:t>)</a:t>
            </a:r>
            <a:r>
              <a:rPr lang="ko-KR" altLang="en-US" dirty="0" smtClean="0"/>
              <a:t>된 바</a:t>
            </a:r>
            <a:r>
              <a:rPr lang="en-US" altLang="ko-KR" dirty="0" smtClean="0"/>
              <a:t>, </a:t>
            </a:r>
            <a:r>
              <a:rPr lang="ko-KR" altLang="en-US" dirty="0" err="1" smtClean="0"/>
              <a:t>엘르아살</a:t>
            </a:r>
            <a:r>
              <a:rPr lang="ko-KR" altLang="en-US" dirty="0" smtClean="0"/>
              <a:t> 계열의 </a:t>
            </a:r>
          </a:p>
          <a:p>
            <a:r>
              <a:rPr lang="ko-KR" altLang="en-US" dirty="0" smtClean="0"/>
              <a:t>              영원</a:t>
            </a:r>
            <a:r>
              <a:rPr lang="en-US" altLang="ko-KR" dirty="0" smtClean="0"/>
              <a:t>(</a:t>
            </a:r>
            <a:r>
              <a:rPr lang="ko-KR" altLang="en-US" dirty="0" smtClean="0"/>
              <a:t>永遠</a:t>
            </a:r>
            <a:r>
              <a:rPr lang="en-US" altLang="ko-KR" dirty="0" smtClean="0"/>
              <a:t>)</a:t>
            </a:r>
            <a:r>
              <a:rPr lang="ko-KR" altLang="en-US" dirty="0" smtClean="0"/>
              <a:t>한 대제사장직 언약</a:t>
            </a:r>
            <a:r>
              <a:rPr lang="en-US" altLang="ko-KR" dirty="0" smtClean="0"/>
              <a:t>(</a:t>
            </a:r>
            <a:r>
              <a:rPr lang="ko-KR" altLang="en-US" dirty="0" smtClean="0"/>
              <a:t>言約</a:t>
            </a:r>
            <a:r>
              <a:rPr lang="en-US" altLang="ko-KR" dirty="0" smtClean="0"/>
              <a:t>)</a:t>
            </a:r>
            <a:r>
              <a:rPr lang="ko-KR" altLang="en-US" dirty="0" smtClean="0"/>
              <a:t>의 성취</a:t>
            </a:r>
            <a:r>
              <a:rPr lang="en-US" altLang="ko-KR" dirty="0" smtClean="0"/>
              <a:t>(</a:t>
            </a:r>
            <a:r>
              <a:rPr lang="ko-KR" altLang="en-US" dirty="0" smtClean="0"/>
              <a:t>成就</a:t>
            </a:r>
            <a:r>
              <a:rPr lang="en-US" altLang="ko-KR" dirty="0" smtClean="0"/>
              <a:t>)</a:t>
            </a:r>
            <a:r>
              <a:rPr lang="ko-KR" altLang="en-US" dirty="0" smtClean="0"/>
              <a:t>로 그 의의가 매우 크다</a:t>
            </a:r>
            <a:r>
              <a:rPr lang="en-US" altLang="ko-KR" dirty="0" smtClean="0"/>
              <a:t>. </a:t>
            </a:r>
          </a:p>
          <a:p>
            <a:r>
              <a:rPr lang="en-US" altLang="ko-KR" dirty="0" smtClean="0"/>
              <a:t> </a:t>
            </a:r>
          </a:p>
          <a:p>
            <a:r>
              <a:rPr lang="en-US" altLang="ko-KR" dirty="0" smtClean="0"/>
              <a:t>              </a:t>
            </a:r>
            <a:r>
              <a:rPr lang="ko-KR" altLang="en-US" dirty="0" smtClean="0"/>
              <a:t>그러면 여기서 </a:t>
            </a:r>
            <a:r>
              <a:rPr lang="ko-KR" altLang="en-US" dirty="0" err="1" smtClean="0"/>
              <a:t>엘리아살</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의 영원한 대제사장직 계승 언약의 </a:t>
            </a:r>
          </a:p>
          <a:p>
            <a:r>
              <a:rPr lang="ko-KR" altLang="en-US" dirty="0" smtClean="0"/>
              <a:t>              성립 배경</a:t>
            </a:r>
            <a:r>
              <a:rPr lang="en-US" altLang="ko-KR" dirty="0" smtClean="0"/>
              <a:t>(</a:t>
            </a:r>
            <a:r>
              <a:rPr lang="ko-KR" altLang="en-US" dirty="0" smtClean="0"/>
              <a:t>背景</a:t>
            </a:r>
            <a:r>
              <a:rPr lang="en-US" altLang="ko-KR" dirty="0" smtClean="0"/>
              <a:t>)</a:t>
            </a:r>
            <a:r>
              <a:rPr lang="ko-KR" altLang="en-US" dirty="0" smtClean="0"/>
              <a:t>과 </a:t>
            </a:r>
            <a:r>
              <a:rPr lang="ko-KR" altLang="en-US" dirty="0" err="1" smtClean="0"/>
              <a:t>엘르아살</a:t>
            </a:r>
            <a:r>
              <a:rPr lang="ko-KR" altLang="en-US" dirty="0" smtClean="0"/>
              <a:t> 계열의 대제사장직 계승</a:t>
            </a:r>
            <a:r>
              <a:rPr lang="en-US" altLang="ko-KR" dirty="0" smtClean="0"/>
              <a:t>(</a:t>
            </a:r>
            <a:r>
              <a:rPr lang="ko-KR" altLang="en-US" dirty="0" smtClean="0"/>
              <a:t>繼承</a:t>
            </a:r>
            <a:r>
              <a:rPr lang="en-US" altLang="ko-KR" dirty="0" smtClean="0"/>
              <a:t>) </a:t>
            </a:r>
            <a:r>
              <a:rPr lang="ko-KR" altLang="en-US" dirty="0" smtClean="0"/>
              <a:t>과정을 통한 </a:t>
            </a:r>
          </a:p>
          <a:p>
            <a:r>
              <a:rPr lang="ko-KR" altLang="en-US" dirty="0" smtClean="0"/>
              <a:t>              그 언약</a:t>
            </a:r>
            <a:r>
              <a:rPr lang="en-US" altLang="ko-KR" dirty="0" smtClean="0"/>
              <a:t>(</a:t>
            </a:r>
            <a:r>
              <a:rPr lang="ko-KR" altLang="en-US" dirty="0" smtClean="0"/>
              <a:t>言約</a:t>
            </a:r>
            <a:r>
              <a:rPr lang="en-US" altLang="ko-KR" dirty="0" smtClean="0"/>
              <a:t>)</a:t>
            </a:r>
            <a:r>
              <a:rPr lang="ko-KR" altLang="en-US" dirty="0" smtClean="0"/>
              <a:t>의 완전</a:t>
            </a:r>
            <a:r>
              <a:rPr lang="en-US" altLang="ko-KR" dirty="0" smtClean="0"/>
              <a:t>(</a:t>
            </a:r>
            <a:r>
              <a:rPr lang="ko-KR" altLang="en-US" dirty="0" smtClean="0"/>
              <a:t>完全</a:t>
            </a:r>
            <a:r>
              <a:rPr lang="en-US" altLang="ko-KR" dirty="0" smtClean="0"/>
              <a:t>)</a:t>
            </a:r>
            <a:r>
              <a:rPr lang="ko-KR" altLang="en-US" dirty="0" smtClean="0"/>
              <a:t>한 성취</a:t>
            </a:r>
            <a:r>
              <a:rPr lang="en-US" altLang="ko-KR" dirty="0" smtClean="0"/>
              <a:t>(</a:t>
            </a:r>
            <a:r>
              <a:rPr lang="ko-KR" altLang="en-US" dirty="0" smtClean="0"/>
              <a:t>成就</a:t>
            </a:r>
            <a:r>
              <a:rPr lang="en-US" altLang="ko-KR" dirty="0" smtClean="0"/>
              <a:t>)</a:t>
            </a:r>
            <a:r>
              <a:rPr lang="ko-KR" altLang="en-US" dirty="0" smtClean="0"/>
              <a:t>에 대</a:t>
            </a:r>
            <a:r>
              <a:rPr lang="en-US" altLang="ko-KR" dirty="0" smtClean="0"/>
              <a:t>(</a:t>
            </a:r>
            <a:r>
              <a:rPr lang="ko-KR" altLang="en-US" dirty="0" smtClean="0"/>
              <a:t>對</a:t>
            </a:r>
            <a:r>
              <a:rPr lang="en-US" altLang="ko-KR" dirty="0" smtClean="0"/>
              <a:t>)</a:t>
            </a:r>
            <a:r>
              <a:rPr lang="ko-KR" altLang="en-US" dirty="0" smtClean="0"/>
              <a:t>해 살펴보도록 하겠다</a:t>
            </a:r>
            <a:r>
              <a:rPr lang="en-US" altLang="ko-KR" dirty="0" smtClean="0"/>
              <a:t>. </a:t>
            </a:r>
          </a:p>
          <a:p>
            <a:r>
              <a:rPr lang="en-US" altLang="ko-KR" dirty="0" smtClean="0"/>
              <a:t> </a:t>
            </a:r>
          </a:p>
          <a:p>
            <a:r>
              <a:rPr lang="en-US" altLang="ko-KR" dirty="0" smtClean="0"/>
              <a:t>           1. </a:t>
            </a:r>
            <a:r>
              <a:rPr lang="ko-KR" altLang="en-US" dirty="0" smtClean="0"/>
              <a:t>영원한 대제사장직 계승 언약의 성립 배경 </a:t>
            </a:r>
          </a:p>
          <a:p>
            <a:r>
              <a:rPr lang="ko-KR" altLang="en-US" dirty="0" smtClean="0"/>
              <a:t> </a:t>
            </a:r>
          </a:p>
          <a:p>
            <a:r>
              <a:rPr lang="ko-KR" altLang="en-US" dirty="0" smtClean="0"/>
              <a:t>              하나님께서는 거룩한 제사 직무를 수행토록 하기 위</a:t>
            </a:r>
            <a:r>
              <a:rPr lang="en-US" altLang="ko-KR" dirty="0" smtClean="0"/>
              <a:t>(</a:t>
            </a:r>
            <a:r>
              <a:rPr lang="ko-KR" altLang="en-US" dirty="0" smtClean="0"/>
              <a:t>爲</a:t>
            </a:r>
            <a:r>
              <a:rPr lang="en-US" altLang="ko-KR" dirty="0" smtClean="0"/>
              <a:t>)</a:t>
            </a:r>
            <a:r>
              <a:rPr lang="ko-KR" altLang="en-US" dirty="0" smtClean="0"/>
              <a:t>하여 </a:t>
            </a:r>
          </a:p>
          <a:p>
            <a:r>
              <a:rPr lang="ko-KR" altLang="en-US" dirty="0" smtClean="0"/>
              <a:t>              이스라엘 </a:t>
            </a:r>
            <a:r>
              <a:rPr lang="en-US" altLang="ko-KR" dirty="0" smtClean="0"/>
              <a:t>12</a:t>
            </a:r>
            <a:r>
              <a:rPr lang="ko-KR" altLang="en-US" dirty="0" smtClean="0"/>
              <a:t>지파 중 특별</a:t>
            </a:r>
            <a:r>
              <a:rPr lang="en-US" altLang="ko-KR" dirty="0" smtClean="0"/>
              <a:t>(</a:t>
            </a:r>
            <a:r>
              <a:rPr lang="ko-KR" altLang="en-US" dirty="0" smtClean="0"/>
              <a:t>特別</a:t>
            </a:r>
            <a:r>
              <a:rPr lang="en-US" altLang="ko-KR" dirty="0" smtClean="0"/>
              <a:t>)</a:t>
            </a:r>
            <a:r>
              <a:rPr lang="ko-KR" altLang="en-US" dirty="0" smtClean="0"/>
              <a:t>히 </a:t>
            </a:r>
            <a:r>
              <a:rPr lang="ko-KR" altLang="en-US" dirty="0" err="1" smtClean="0"/>
              <a:t>레위</a:t>
            </a:r>
            <a:r>
              <a:rPr lang="ko-KR" altLang="en-US" dirty="0" smtClean="0"/>
              <a:t> 지파</a:t>
            </a:r>
            <a:r>
              <a:rPr lang="en-US" altLang="ko-KR" dirty="0" smtClean="0"/>
              <a:t>(</a:t>
            </a:r>
            <a:r>
              <a:rPr lang="ko-KR" altLang="en-US" dirty="0" smtClean="0"/>
              <a:t>枝波</a:t>
            </a:r>
            <a:r>
              <a:rPr lang="en-US" altLang="ko-KR" dirty="0" smtClean="0"/>
              <a:t>)</a:t>
            </a:r>
            <a:r>
              <a:rPr lang="ko-KR" altLang="en-US" dirty="0" smtClean="0"/>
              <a:t>를 택하셨고</a:t>
            </a:r>
            <a:r>
              <a:rPr lang="en-US" altLang="ko-KR" dirty="0" smtClean="0"/>
              <a:t>,  </a:t>
            </a:r>
          </a:p>
          <a:p>
            <a:r>
              <a:rPr lang="en-US" altLang="ko-KR" dirty="0" smtClean="0"/>
              <a:t>              </a:t>
            </a:r>
            <a:r>
              <a:rPr lang="ko-KR" altLang="en-US" dirty="0" smtClean="0"/>
              <a:t>그 중에서도 </a:t>
            </a:r>
            <a:r>
              <a:rPr lang="ko-KR" altLang="en-US" dirty="0" err="1" smtClean="0"/>
              <a:t>아론</a:t>
            </a:r>
            <a:r>
              <a:rPr lang="ko-KR" altLang="en-US" dirty="0" smtClean="0"/>
              <a:t> 가문을 제사장 가문으로서 택하시고 </a:t>
            </a:r>
            <a:r>
              <a:rPr lang="ko-KR" altLang="en-US" dirty="0" err="1" smtClean="0"/>
              <a:t>아론의</a:t>
            </a:r>
            <a:r>
              <a:rPr lang="ko-KR" altLang="en-US" dirty="0" smtClean="0"/>
              <a:t> </a:t>
            </a:r>
          </a:p>
          <a:p>
            <a:r>
              <a:rPr lang="ko-KR" altLang="en-US" dirty="0" smtClean="0"/>
              <a:t>              직계 후손들로 하여금 대제사장직을 담당하게 하셨다</a:t>
            </a:r>
            <a:r>
              <a:rPr lang="en-US" altLang="ko-KR" dirty="0" smtClean="0"/>
              <a:t>(</a:t>
            </a:r>
            <a:r>
              <a:rPr lang="ko-KR" altLang="en-US" dirty="0" smtClean="0"/>
              <a:t>출</a:t>
            </a:r>
            <a:r>
              <a:rPr lang="en-US" altLang="ko-KR" dirty="0" smtClean="0"/>
              <a:t>28:1). </a:t>
            </a:r>
          </a:p>
          <a:p>
            <a:r>
              <a:rPr lang="en-US" altLang="ko-KR" dirty="0" smtClean="0"/>
              <a:t> </a:t>
            </a:r>
          </a:p>
          <a:p>
            <a:r>
              <a:rPr lang="en-US" altLang="ko-KR" dirty="0" smtClean="0"/>
              <a:t>              </a:t>
            </a:r>
            <a:r>
              <a:rPr lang="ko-KR" altLang="en-US" dirty="0" smtClean="0"/>
              <a:t>그런데 </a:t>
            </a:r>
            <a:r>
              <a:rPr lang="ko-KR" altLang="en-US" dirty="0" err="1" smtClean="0"/>
              <a:t>아론에게는</a:t>
            </a:r>
            <a:r>
              <a:rPr lang="ko-KR" altLang="en-US" dirty="0" smtClean="0"/>
              <a:t> 본래 네</a:t>
            </a:r>
            <a:r>
              <a:rPr lang="en-US" altLang="ko-KR" dirty="0" smtClean="0"/>
              <a:t>(</a:t>
            </a:r>
            <a:r>
              <a:rPr lang="ko-KR" altLang="en-US" dirty="0" smtClean="0"/>
              <a:t>四</a:t>
            </a:r>
            <a:r>
              <a:rPr lang="en-US" altLang="ko-KR" dirty="0" smtClean="0"/>
              <a:t>) </a:t>
            </a:r>
            <a:r>
              <a:rPr lang="ko-KR" altLang="en-US" dirty="0" smtClean="0"/>
              <a:t>아들</a:t>
            </a:r>
            <a:r>
              <a:rPr lang="en-US" altLang="ko-KR" dirty="0" smtClean="0"/>
              <a:t>, </a:t>
            </a:r>
            <a:r>
              <a:rPr lang="ko-KR" altLang="en-US" dirty="0" smtClean="0"/>
              <a:t>즉 </a:t>
            </a:r>
            <a:r>
              <a:rPr lang="ko-KR" altLang="en-US" dirty="0" err="1" smtClean="0"/>
              <a:t>나답</a:t>
            </a:r>
            <a:r>
              <a:rPr lang="en-US" altLang="ko-KR" dirty="0" smtClean="0"/>
              <a:t>, </a:t>
            </a:r>
            <a:r>
              <a:rPr lang="ko-KR" altLang="en-US" dirty="0" err="1" smtClean="0"/>
              <a:t>아비후</a:t>
            </a:r>
            <a:r>
              <a:rPr lang="en-US" altLang="ko-KR" dirty="0" smtClean="0"/>
              <a:t>, </a:t>
            </a:r>
            <a:r>
              <a:rPr lang="ko-KR" altLang="en-US" dirty="0" err="1" smtClean="0"/>
              <a:t>엘르아살</a:t>
            </a:r>
            <a:r>
              <a:rPr lang="en-US" altLang="ko-KR" dirty="0" smtClean="0"/>
              <a:t>, </a:t>
            </a:r>
          </a:p>
          <a:p>
            <a:r>
              <a:rPr lang="en-US" altLang="ko-KR" dirty="0" smtClean="0"/>
              <a:t>              </a:t>
            </a:r>
            <a:r>
              <a:rPr lang="ko-KR" altLang="en-US" dirty="0" err="1" smtClean="0"/>
              <a:t>이다말이</a:t>
            </a:r>
            <a:r>
              <a:rPr lang="ko-KR" altLang="en-US" dirty="0" smtClean="0"/>
              <a:t> 있었는데</a:t>
            </a:r>
            <a:r>
              <a:rPr lang="en-US" altLang="ko-KR" dirty="0" smtClean="0"/>
              <a:t>, </a:t>
            </a:r>
            <a:r>
              <a:rPr lang="ko-KR" altLang="en-US" dirty="0" smtClean="0"/>
              <a:t>장자 </a:t>
            </a:r>
            <a:r>
              <a:rPr lang="ko-KR" altLang="en-US" dirty="0" err="1" smtClean="0"/>
              <a:t>나답과</a:t>
            </a:r>
            <a:r>
              <a:rPr lang="ko-KR" altLang="en-US" dirty="0" smtClean="0"/>
              <a:t> 차자 </a:t>
            </a:r>
            <a:r>
              <a:rPr lang="ko-KR" altLang="en-US" dirty="0" err="1" smtClean="0"/>
              <a:t>아비후는</a:t>
            </a:r>
            <a:r>
              <a:rPr lang="ko-KR" altLang="en-US" dirty="0" smtClean="0"/>
              <a:t> 잘못된 분향</a:t>
            </a:r>
            <a:r>
              <a:rPr lang="en-US" altLang="ko-KR" dirty="0" smtClean="0"/>
              <a:t>(</a:t>
            </a:r>
            <a:r>
              <a:rPr lang="ko-KR" altLang="en-US" dirty="0" smtClean="0"/>
              <a:t>焚香</a:t>
            </a:r>
            <a:r>
              <a:rPr lang="en-US" altLang="ko-KR" dirty="0" smtClean="0"/>
              <a:t>)  </a:t>
            </a:r>
          </a:p>
          <a:p>
            <a:r>
              <a:rPr lang="en-US" altLang="ko-KR" dirty="0" smtClean="0"/>
              <a:t>              </a:t>
            </a:r>
            <a:r>
              <a:rPr lang="ko-KR" altLang="en-US" dirty="0" smtClean="0"/>
              <a:t>사건</a:t>
            </a:r>
            <a:r>
              <a:rPr lang="en-US" altLang="ko-KR" dirty="0" smtClean="0"/>
              <a:t>(</a:t>
            </a:r>
            <a:r>
              <a:rPr lang="ko-KR" altLang="en-US" dirty="0" smtClean="0"/>
              <a:t>事件</a:t>
            </a:r>
            <a:r>
              <a:rPr lang="en-US" altLang="ko-KR" dirty="0" smtClean="0"/>
              <a:t>)</a:t>
            </a:r>
            <a:r>
              <a:rPr lang="ko-KR" altLang="en-US" dirty="0" smtClean="0"/>
              <a:t>으로 인하여 일찍 죽고 말았다</a:t>
            </a:r>
            <a:r>
              <a:rPr lang="en-US" altLang="ko-KR" dirty="0" smtClean="0"/>
              <a:t>(</a:t>
            </a:r>
            <a:r>
              <a:rPr lang="ko-KR" altLang="en-US" dirty="0" err="1" smtClean="0"/>
              <a:t>레</a:t>
            </a:r>
            <a:r>
              <a:rPr lang="en-US" altLang="ko-KR" dirty="0" smtClean="0"/>
              <a:t>10:1, 2). </a:t>
            </a:r>
          </a:p>
          <a:p>
            <a:r>
              <a:rPr lang="en-US" altLang="ko-KR" dirty="0" smtClean="0"/>
              <a:t> </a:t>
            </a:r>
          </a:p>
          <a:p>
            <a:r>
              <a:rPr lang="en-US" altLang="ko-KR" dirty="0" smtClean="0"/>
              <a:t>              </a:t>
            </a:r>
            <a:r>
              <a:rPr lang="ko-KR" altLang="en-US" dirty="0" smtClean="0"/>
              <a:t>그래서 제 </a:t>
            </a:r>
            <a:r>
              <a:rPr lang="en-US" altLang="ko-KR" dirty="0" smtClean="0"/>
              <a:t>3</a:t>
            </a:r>
            <a:r>
              <a:rPr lang="ko-KR" altLang="en-US" dirty="0" smtClean="0"/>
              <a:t>남인 </a:t>
            </a:r>
            <a:r>
              <a:rPr lang="ko-KR" altLang="en-US" dirty="0" err="1" smtClean="0"/>
              <a:t>엘르아살이</a:t>
            </a:r>
            <a:r>
              <a:rPr lang="ko-KR" altLang="en-US" dirty="0" smtClean="0"/>
              <a:t> 일단 장자</a:t>
            </a:r>
            <a:r>
              <a:rPr lang="en-US" altLang="ko-KR" dirty="0" smtClean="0"/>
              <a:t>(</a:t>
            </a:r>
            <a:r>
              <a:rPr lang="ko-KR" altLang="en-US" dirty="0" smtClean="0"/>
              <a:t>長子</a:t>
            </a:r>
            <a:r>
              <a:rPr lang="en-US" altLang="ko-KR" dirty="0" smtClean="0"/>
              <a:t>) </a:t>
            </a:r>
            <a:r>
              <a:rPr lang="ko-KR" altLang="en-US" dirty="0" smtClean="0"/>
              <a:t>계승의 원리</a:t>
            </a:r>
            <a:r>
              <a:rPr lang="en-US" altLang="ko-KR" dirty="0" smtClean="0"/>
              <a:t>(</a:t>
            </a:r>
            <a:r>
              <a:rPr lang="ko-KR" altLang="en-US" dirty="0" smtClean="0"/>
              <a:t>原理</a:t>
            </a:r>
            <a:r>
              <a:rPr lang="en-US" altLang="ko-KR" dirty="0" smtClean="0"/>
              <a:t>)</a:t>
            </a:r>
            <a:r>
              <a:rPr lang="ko-KR" altLang="en-US" dirty="0" smtClean="0"/>
              <a:t>에 의하여 </a:t>
            </a:r>
          </a:p>
          <a:p>
            <a:r>
              <a:rPr lang="ko-KR" altLang="en-US" dirty="0" smtClean="0"/>
              <a:t>              </a:t>
            </a:r>
            <a:r>
              <a:rPr lang="ko-KR" altLang="en-US" dirty="0" err="1" smtClean="0"/>
              <a:t>아론에</a:t>
            </a:r>
            <a:r>
              <a:rPr lang="ko-KR" altLang="en-US" dirty="0" smtClean="0"/>
              <a:t> 뒤이어 이스라엘의 </a:t>
            </a:r>
            <a:r>
              <a:rPr lang="en-US" altLang="ko-KR" dirty="0" smtClean="0"/>
              <a:t>2</a:t>
            </a:r>
            <a:r>
              <a:rPr lang="ko-KR" altLang="en-US" dirty="0" smtClean="0"/>
              <a:t>대 대제사장으로 취임하게 되었다</a:t>
            </a:r>
            <a:r>
              <a:rPr lang="en-US" altLang="ko-KR" dirty="0" smtClean="0"/>
              <a:t>(</a:t>
            </a:r>
            <a:r>
              <a:rPr lang="ko-KR" altLang="en-US" dirty="0" smtClean="0"/>
              <a:t>민</a:t>
            </a:r>
            <a:r>
              <a:rPr lang="en-US" altLang="ko-KR" dirty="0" smtClean="0"/>
              <a:t>20:25~28). </a:t>
            </a:r>
          </a:p>
          <a:p>
            <a:r>
              <a:rPr lang="en-US" altLang="ko-KR" dirty="0" smtClean="0"/>
              <a:t> </a:t>
            </a:r>
          </a:p>
          <a:p>
            <a:r>
              <a:rPr lang="en-US" altLang="ko-KR" dirty="0" smtClean="0"/>
              <a:t>              </a:t>
            </a:r>
            <a:r>
              <a:rPr lang="ko-KR" altLang="en-US" dirty="0" smtClean="0"/>
              <a:t>그리고 </a:t>
            </a:r>
            <a:r>
              <a:rPr lang="ko-KR" altLang="en-US" dirty="0" err="1" smtClean="0"/>
              <a:t>엘르아살</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의 영원한 계승 언약이  </a:t>
            </a:r>
          </a:p>
          <a:p>
            <a:r>
              <a:rPr lang="ko-KR" altLang="en-US" dirty="0" smtClean="0"/>
              <a:t>              성립</a:t>
            </a:r>
            <a:r>
              <a:rPr lang="en-US" altLang="ko-KR" dirty="0" smtClean="0"/>
              <a:t>(</a:t>
            </a:r>
            <a:r>
              <a:rPr lang="ko-KR" altLang="en-US" dirty="0" smtClean="0"/>
              <a:t>成立</a:t>
            </a:r>
            <a:r>
              <a:rPr lang="en-US" altLang="ko-KR" dirty="0" smtClean="0"/>
              <a:t>)</a:t>
            </a:r>
            <a:r>
              <a:rPr lang="ko-KR" altLang="en-US" dirty="0" smtClean="0"/>
              <a:t>된 것은 </a:t>
            </a:r>
            <a:r>
              <a:rPr lang="ko-KR" altLang="en-US" dirty="0" err="1" smtClean="0"/>
              <a:t>엘르아살의</a:t>
            </a:r>
            <a:r>
              <a:rPr lang="ko-KR" altLang="en-US" dirty="0" smtClean="0"/>
              <a:t> 아들 </a:t>
            </a:r>
            <a:r>
              <a:rPr lang="ko-KR" altLang="en-US" dirty="0" err="1" smtClean="0"/>
              <a:t>비느하스</a:t>
            </a:r>
            <a:r>
              <a:rPr lang="ko-KR" altLang="en-US" dirty="0" smtClean="0"/>
              <a:t> 때였다</a:t>
            </a:r>
            <a:r>
              <a:rPr lang="en-US" altLang="ko-KR" dirty="0" smtClean="0"/>
              <a:t>. </a:t>
            </a:r>
          </a:p>
          <a:p>
            <a:r>
              <a:rPr lang="en-US" altLang="ko-KR" dirty="0" smtClean="0"/>
              <a:t> </a:t>
            </a:r>
          </a:p>
          <a:p>
            <a:r>
              <a:rPr lang="en-US" altLang="ko-KR" dirty="0" smtClean="0"/>
              <a:t>              </a:t>
            </a:r>
            <a:r>
              <a:rPr lang="ko-KR" altLang="en-US" dirty="0" smtClean="0"/>
              <a:t>즉 이스라엘이 </a:t>
            </a:r>
            <a:r>
              <a:rPr lang="ko-KR" altLang="en-US" dirty="0" err="1" smtClean="0"/>
              <a:t>싯딤에서</a:t>
            </a:r>
            <a:r>
              <a:rPr lang="ko-KR" altLang="en-US" dirty="0" smtClean="0"/>
              <a:t> </a:t>
            </a:r>
            <a:r>
              <a:rPr lang="ko-KR" altLang="en-US" dirty="0" err="1" smtClean="0"/>
              <a:t>모압</a:t>
            </a:r>
            <a:r>
              <a:rPr lang="ko-KR" altLang="en-US" dirty="0" smtClean="0"/>
              <a:t> 여인과 간음한 사건으로 말미암아 </a:t>
            </a:r>
          </a:p>
          <a:p>
            <a:r>
              <a:rPr lang="ko-KR" altLang="en-US" dirty="0" smtClean="0"/>
              <a:t>              여호와께서 진노하사 이스라엘을 진멸하려 하셨을 때 </a:t>
            </a:r>
            <a:r>
              <a:rPr lang="ko-KR" altLang="en-US" dirty="0" err="1" smtClean="0"/>
              <a:t>엘르아살의</a:t>
            </a:r>
            <a:r>
              <a:rPr lang="ko-KR" altLang="en-US" dirty="0" smtClean="0"/>
              <a:t> </a:t>
            </a:r>
          </a:p>
          <a:p>
            <a:r>
              <a:rPr lang="ko-KR" altLang="en-US" dirty="0" smtClean="0"/>
              <a:t>              아들 </a:t>
            </a:r>
            <a:r>
              <a:rPr lang="ko-KR" altLang="en-US" dirty="0" err="1" smtClean="0"/>
              <a:t>비느하스의</a:t>
            </a:r>
            <a:r>
              <a:rPr lang="ko-KR" altLang="en-US" dirty="0" smtClean="0"/>
              <a:t> 활약</a:t>
            </a:r>
            <a:r>
              <a:rPr lang="en-US" altLang="ko-KR" dirty="0" smtClean="0"/>
              <a:t>(</a:t>
            </a:r>
            <a:r>
              <a:rPr lang="ko-KR" altLang="en-US" dirty="0" smtClean="0"/>
              <a:t>活躍</a:t>
            </a:r>
            <a:r>
              <a:rPr lang="en-US" altLang="ko-KR" dirty="0" smtClean="0"/>
              <a:t>)</a:t>
            </a:r>
            <a:r>
              <a:rPr lang="ko-KR" altLang="en-US" dirty="0" smtClean="0"/>
              <a:t>으로 하나님의 진노가 멈추게 되었고</a:t>
            </a:r>
            <a:r>
              <a:rPr lang="en-US" altLang="ko-KR" dirty="0" smtClean="0"/>
              <a:t>,  </a:t>
            </a:r>
          </a:p>
          <a:p>
            <a:r>
              <a:rPr lang="en-US" altLang="ko-KR" dirty="0" smtClean="0"/>
              <a:t>              </a:t>
            </a:r>
            <a:r>
              <a:rPr lang="ko-KR" altLang="en-US" dirty="0" smtClean="0"/>
              <a:t>이때에 하나님께서 그와 언약</a:t>
            </a:r>
            <a:r>
              <a:rPr lang="en-US" altLang="ko-KR" dirty="0" smtClean="0"/>
              <a:t>(</a:t>
            </a:r>
            <a:r>
              <a:rPr lang="ko-KR" altLang="en-US" dirty="0" smtClean="0"/>
              <a:t>言約</a:t>
            </a:r>
            <a:r>
              <a:rPr lang="en-US" altLang="ko-KR" dirty="0" smtClean="0"/>
              <a:t>)</a:t>
            </a:r>
            <a:r>
              <a:rPr lang="ko-KR" altLang="en-US" dirty="0" smtClean="0"/>
              <a:t>을 맺으사 그 후손들로 하여금 </a:t>
            </a:r>
          </a:p>
          <a:p>
            <a:r>
              <a:rPr lang="ko-KR" altLang="en-US" dirty="0" smtClean="0"/>
              <a:t>              영원한 대제사장</a:t>
            </a:r>
            <a:r>
              <a:rPr lang="en-US" altLang="ko-KR" dirty="0" smtClean="0"/>
              <a:t>(</a:t>
            </a:r>
            <a:r>
              <a:rPr lang="ko-KR" altLang="en-US" dirty="0" smtClean="0"/>
              <a:t>大祭司長</a:t>
            </a:r>
            <a:r>
              <a:rPr lang="en-US" altLang="ko-KR" dirty="0" smtClean="0"/>
              <a:t>) </a:t>
            </a:r>
            <a:r>
              <a:rPr lang="ko-KR" altLang="en-US" dirty="0" smtClean="0"/>
              <a:t>직분을 잇도록 하신 것이다</a:t>
            </a:r>
            <a:r>
              <a:rPr lang="en-US" altLang="ko-KR" dirty="0" smtClean="0"/>
              <a:t>(</a:t>
            </a:r>
            <a:r>
              <a:rPr lang="ko-KR" altLang="en-US" dirty="0" smtClean="0"/>
              <a:t>민</a:t>
            </a:r>
            <a:r>
              <a:rPr lang="en-US" altLang="ko-KR" dirty="0" smtClean="0"/>
              <a:t>25:1~13). </a:t>
            </a:r>
          </a:p>
          <a:p>
            <a:r>
              <a:rPr lang="en-US" altLang="ko-KR" dirty="0" smtClean="0"/>
              <a:t> </a:t>
            </a:r>
          </a:p>
          <a:p>
            <a:r>
              <a:rPr lang="en-US" altLang="ko-KR" dirty="0" smtClean="0"/>
              <a:t>              </a:t>
            </a:r>
            <a:r>
              <a:rPr lang="ko-KR" altLang="en-US" dirty="0" smtClean="0"/>
              <a:t>결국 </a:t>
            </a:r>
            <a:r>
              <a:rPr lang="ko-KR" altLang="en-US" dirty="0" err="1" smtClean="0"/>
              <a:t>비느하스가</a:t>
            </a:r>
            <a:r>
              <a:rPr lang="ko-KR" altLang="en-US" dirty="0" smtClean="0"/>
              <a:t> 이런 놀라운 축복</a:t>
            </a:r>
            <a:r>
              <a:rPr lang="en-US" altLang="ko-KR" dirty="0" smtClean="0"/>
              <a:t>(</a:t>
            </a:r>
            <a:r>
              <a:rPr lang="ko-KR" altLang="en-US" dirty="0" smtClean="0"/>
              <a:t>祝福</a:t>
            </a:r>
            <a:r>
              <a:rPr lang="en-US" altLang="ko-KR" dirty="0" smtClean="0"/>
              <a:t>)</a:t>
            </a:r>
            <a:r>
              <a:rPr lang="ko-KR" altLang="en-US" dirty="0" smtClean="0"/>
              <a:t>의 언약을 받게 된 것은  </a:t>
            </a:r>
          </a:p>
          <a:p>
            <a:r>
              <a:rPr lang="ko-KR" altLang="en-US" dirty="0" smtClean="0"/>
              <a:t>              </a:t>
            </a:r>
            <a:r>
              <a:rPr lang="ko-KR" altLang="en-US" dirty="0" err="1" smtClean="0"/>
              <a:t>모압</a:t>
            </a:r>
            <a:r>
              <a:rPr lang="ko-KR" altLang="en-US" dirty="0" smtClean="0"/>
              <a:t> 여인과 간음한 자들을 처형함으로써 하나님의 진노의 원인인 </a:t>
            </a:r>
          </a:p>
          <a:p>
            <a:r>
              <a:rPr lang="ko-KR" altLang="en-US" dirty="0" smtClean="0"/>
              <a:t>              죄</a:t>
            </a:r>
            <a:r>
              <a:rPr lang="en-US" altLang="ko-KR" dirty="0" smtClean="0"/>
              <a:t>(</a:t>
            </a:r>
            <a:r>
              <a:rPr lang="ko-KR" altLang="en-US" dirty="0" smtClean="0"/>
              <a:t>罪</a:t>
            </a:r>
            <a:r>
              <a:rPr lang="en-US" altLang="ko-KR" dirty="0" smtClean="0"/>
              <a:t>)</a:t>
            </a:r>
            <a:r>
              <a:rPr lang="ko-KR" altLang="en-US" dirty="0" smtClean="0"/>
              <a:t>를 제거</a:t>
            </a:r>
            <a:r>
              <a:rPr lang="en-US" altLang="ko-KR" dirty="0" smtClean="0"/>
              <a:t>(</a:t>
            </a:r>
            <a:r>
              <a:rPr lang="ko-KR" altLang="en-US" dirty="0" smtClean="0"/>
              <a:t>除去</a:t>
            </a:r>
            <a:r>
              <a:rPr lang="en-US" altLang="ko-KR" dirty="0" smtClean="0"/>
              <a:t>)</a:t>
            </a:r>
            <a:r>
              <a:rPr lang="ko-KR" altLang="en-US" dirty="0" smtClean="0"/>
              <a:t>하였기 때문이다</a:t>
            </a:r>
            <a:r>
              <a:rPr lang="en-US" altLang="ko-KR" dirty="0" smtClean="0"/>
              <a:t>. </a:t>
            </a:r>
          </a:p>
          <a:p>
            <a:r>
              <a:rPr lang="en-US" altLang="ko-KR" dirty="0" smtClean="0"/>
              <a:t> </a:t>
            </a:r>
          </a:p>
          <a:p>
            <a:r>
              <a:rPr lang="en-US" altLang="ko-KR" dirty="0" smtClean="0"/>
              <a:t>              </a:t>
            </a:r>
            <a:r>
              <a:rPr lang="ko-KR" altLang="en-US" dirty="0" smtClean="0"/>
              <a:t>이는 하나님과 인간간</a:t>
            </a:r>
            <a:r>
              <a:rPr lang="en-US" altLang="ko-KR" dirty="0" smtClean="0"/>
              <a:t>(</a:t>
            </a:r>
            <a:r>
              <a:rPr lang="ko-KR" altLang="en-US" dirty="0" smtClean="0"/>
              <a:t>人間間</a:t>
            </a:r>
            <a:r>
              <a:rPr lang="en-US" altLang="ko-KR" dirty="0" smtClean="0"/>
              <a:t>)</a:t>
            </a:r>
            <a:r>
              <a:rPr lang="ko-KR" altLang="en-US" dirty="0" smtClean="0"/>
              <a:t>의 화평</a:t>
            </a:r>
            <a:r>
              <a:rPr lang="en-US" altLang="ko-KR" dirty="0" smtClean="0"/>
              <a:t>(</a:t>
            </a:r>
            <a:r>
              <a:rPr lang="ko-KR" altLang="en-US" dirty="0" smtClean="0"/>
              <a:t>和平</a:t>
            </a:r>
            <a:r>
              <a:rPr lang="en-US" altLang="ko-KR" dirty="0" smtClean="0"/>
              <a:t>)</a:t>
            </a:r>
            <a:r>
              <a:rPr lang="ko-KR" altLang="en-US" dirty="0" smtClean="0"/>
              <a:t>은 반드시 죄의  </a:t>
            </a:r>
          </a:p>
          <a:p>
            <a:r>
              <a:rPr lang="ko-KR" altLang="en-US" dirty="0" smtClean="0"/>
              <a:t>              도말</a:t>
            </a:r>
            <a:r>
              <a:rPr lang="en-US" altLang="ko-KR" dirty="0" smtClean="0"/>
              <a:t>(</a:t>
            </a:r>
            <a:r>
              <a:rPr lang="ko-KR" altLang="en-US" dirty="0" smtClean="0"/>
              <a:t>塗抹</a:t>
            </a:r>
            <a:r>
              <a:rPr lang="en-US" altLang="ko-KR" dirty="0" smtClean="0"/>
              <a:t>)</a:t>
            </a:r>
            <a:r>
              <a:rPr lang="ko-KR" altLang="en-US" dirty="0" smtClean="0"/>
              <a:t>에 의해서만 가능</a:t>
            </a:r>
            <a:r>
              <a:rPr lang="en-US" altLang="ko-KR" dirty="0" smtClean="0"/>
              <a:t>(</a:t>
            </a:r>
            <a:r>
              <a:rPr lang="ko-KR" altLang="en-US" dirty="0" smtClean="0"/>
              <a:t>可能</a:t>
            </a:r>
            <a:r>
              <a:rPr lang="en-US" altLang="ko-KR" dirty="0" smtClean="0"/>
              <a:t>)</a:t>
            </a:r>
            <a:r>
              <a:rPr lang="ko-KR" altLang="en-US" dirty="0" smtClean="0"/>
              <a:t>하다는 사실을 보여 준다</a:t>
            </a:r>
            <a:r>
              <a:rPr lang="en-US" altLang="ko-KR" dirty="0" smtClean="0"/>
              <a:t>. </a:t>
            </a:r>
          </a:p>
          <a:p>
            <a:r>
              <a:rPr lang="en-US" altLang="ko-KR" dirty="0" smtClean="0"/>
              <a:t> </a:t>
            </a:r>
          </a:p>
          <a:p>
            <a:r>
              <a:rPr lang="en-US" altLang="ko-KR" dirty="0" smtClean="0"/>
              <a:t>              </a:t>
            </a:r>
            <a:r>
              <a:rPr lang="ko-KR" altLang="en-US" dirty="0" smtClean="0"/>
              <a:t>동시에 궁극적으로 인류</a:t>
            </a:r>
            <a:r>
              <a:rPr lang="en-US" altLang="ko-KR" dirty="0" smtClean="0"/>
              <a:t>(</a:t>
            </a:r>
            <a:r>
              <a:rPr lang="ko-KR" altLang="en-US" dirty="0" smtClean="0"/>
              <a:t>人類</a:t>
            </a:r>
            <a:r>
              <a:rPr lang="en-US" altLang="ko-KR" dirty="0" smtClean="0"/>
              <a:t>)</a:t>
            </a:r>
            <a:r>
              <a:rPr lang="ko-KR" altLang="en-US" dirty="0" smtClean="0"/>
              <a:t>의 죄</a:t>
            </a:r>
            <a:r>
              <a:rPr lang="en-US" altLang="ko-KR" dirty="0" smtClean="0"/>
              <a:t>(</a:t>
            </a:r>
            <a:r>
              <a:rPr lang="ko-KR" altLang="en-US" dirty="0" smtClean="0"/>
              <a:t>罪</a:t>
            </a:r>
            <a:r>
              <a:rPr lang="en-US" altLang="ko-KR" dirty="0" smtClean="0"/>
              <a:t>)</a:t>
            </a:r>
            <a:r>
              <a:rPr lang="ko-KR" altLang="en-US" dirty="0" smtClean="0"/>
              <a:t>를 대속하기 위해 자기 몸으로 </a:t>
            </a:r>
          </a:p>
          <a:p>
            <a:r>
              <a:rPr lang="ko-KR" altLang="en-US" dirty="0" smtClean="0"/>
              <a:t>              단번에 십자가</a:t>
            </a:r>
            <a:r>
              <a:rPr lang="en-US" altLang="ko-KR" dirty="0" smtClean="0"/>
              <a:t>(</a:t>
            </a:r>
            <a:r>
              <a:rPr lang="ko-KR" altLang="en-US" dirty="0" smtClean="0"/>
              <a:t>十字架</a:t>
            </a:r>
            <a:r>
              <a:rPr lang="en-US" altLang="ko-KR" dirty="0" smtClean="0"/>
              <a:t>)</a:t>
            </a:r>
            <a:r>
              <a:rPr lang="ko-KR" altLang="en-US" dirty="0" smtClean="0"/>
              <a:t>에서 제사를 드리신 영원</a:t>
            </a:r>
            <a:r>
              <a:rPr lang="en-US" altLang="ko-KR" dirty="0" smtClean="0"/>
              <a:t>(</a:t>
            </a:r>
            <a:r>
              <a:rPr lang="ko-KR" altLang="en-US" dirty="0" smtClean="0"/>
              <a:t>永遠</a:t>
            </a:r>
            <a:r>
              <a:rPr lang="en-US" altLang="ko-KR" dirty="0" smtClean="0"/>
              <a:t>)</a:t>
            </a:r>
            <a:r>
              <a:rPr lang="ko-KR" altLang="en-US" dirty="0" smtClean="0"/>
              <a:t>한 </a:t>
            </a:r>
            <a:r>
              <a:rPr lang="ko-KR" altLang="en-US" dirty="0" err="1" smtClean="0"/>
              <a:t>대제사장되시는</a:t>
            </a:r>
            <a:r>
              <a:rPr lang="ko-KR" altLang="en-US" dirty="0" smtClean="0"/>
              <a:t>  </a:t>
            </a:r>
          </a:p>
          <a:p>
            <a:r>
              <a:rPr lang="ko-KR" altLang="en-US" dirty="0" smtClean="0"/>
              <a:t>              예수 그리스도의 구속 사역을 </a:t>
            </a:r>
            <a:r>
              <a:rPr lang="ko-KR" altLang="en-US" dirty="0" err="1" smtClean="0"/>
              <a:t>예표</a:t>
            </a:r>
            <a:r>
              <a:rPr lang="en-US" altLang="ko-KR" dirty="0" smtClean="0"/>
              <a:t>(</a:t>
            </a:r>
            <a:r>
              <a:rPr lang="ko-KR" altLang="en-US" dirty="0" err="1" smtClean="0"/>
              <a:t>豫表</a:t>
            </a:r>
            <a:r>
              <a:rPr lang="en-US" altLang="ko-KR" dirty="0" smtClean="0"/>
              <a:t>)</a:t>
            </a:r>
            <a:r>
              <a:rPr lang="ko-KR" altLang="en-US" dirty="0" smtClean="0"/>
              <a:t>하는 것이다</a:t>
            </a:r>
            <a:r>
              <a:rPr lang="en-US" altLang="ko-KR" dirty="0" smtClean="0"/>
              <a:t>(</a:t>
            </a:r>
            <a:r>
              <a:rPr lang="ko-KR" altLang="en-US" dirty="0" smtClean="0"/>
              <a:t>사</a:t>
            </a:r>
            <a:r>
              <a:rPr lang="en-US" altLang="ko-KR" dirty="0" smtClean="0"/>
              <a:t>53:5, </a:t>
            </a:r>
            <a:r>
              <a:rPr lang="ko-KR" altLang="en-US" dirty="0" smtClean="0"/>
              <a:t>요</a:t>
            </a:r>
            <a:r>
              <a:rPr lang="en-US" altLang="ko-KR" dirty="0" smtClean="0"/>
              <a:t>6:56). </a:t>
            </a:r>
          </a:p>
          <a:p>
            <a:r>
              <a:rPr lang="en-US" altLang="ko-KR" dirty="0" smtClean="0"/>
              <a:t> </a:t>
            </a:r>
          </a:p>
          <a:p>
            <a:r>
              <a:rPr lang="en-US" altLang="ko-KR" dirty="0" smtClean="0"/>
              <a:t>           2. </a:t>
            </a:r>
            <a:r>
              <a:rPr lang="ko-KR" altLang="en-US" dirty="0" err="1" smtClean="0"/>
              <a:t>엘르아살</a:t>
            </a:r>
            <a:r>
              <a:rPr lang="ko-KR" altLang="en-US" dirty="0" smtClean="0"/>
              <a:t> 계열의 대제사장직 계승 과정 </a:t>
            </a:r>
          </a:p>
          <a:p>
            <a:r>
              <a:rPr lang="ko-KR" altLang="en-US" dirty="0" smtClean="0"/>
              <a:t> </a:t>
            </a:r>
          </a:p>
          <a:p>
            <a:r>
              <a:rPr lang="ko-KR" altLang="en-US" dirty="0" smtClean="0"/>
              <a:t>              이스라엘 초대</a:t>
            </a:r>
            <a:r>
              <a:rPr lang="en-US" altLang="ko-KR" dirty="0" smtClean="0"/>
              <a:t>(</a:t>
            </a:r>
            <a:r>
              <a:rPr lang="ko-KR" altLang="en-US" dirty="0" smtClean="0"/>
              <a:t>初代</a:t>
            </a:r>
            <a:r>
              <a:rPr lang="en-US" altLang="ko-KR" dirty="0" smtClean="0"/>
              <a:t>) </a:t>
            </a:r>
            <a:r>
              <a:rPr lang="ko-KR" altLang="en-US" dirty="0" smtClean="0"/>
              <a:t>대제사장은 </a:t>
            </a:r>
            <a:r>
              <a:rPr lang="ko-KR" altLang="en-US" dirty="0" err="1" smtClean="0"/>
              <a:t>아론</a:t>
            </a:r>
            <a:r>
              <a:rPr lang="ko-KR" altLang="en-US" dirty="0" smtClean="0"/>
              <a:t> 이었고 그 다음은 장자 계승의 </a:t>
            </a:r>
          </a:p>
          <a:p>
            <a:r>
              <a:rPr lang="ko-KR" altLang="en-US" dirty="0" smtClean="0"/>
              <a:t>              원리</a:t>
            </a:r>
            <a:r>
              <a:rPr lang="en-US" altLang="ko-KR" dirty="0" smtClean="0"/>
              <a:t>(</a:t>
            </a:r>
            <a:r>
              <a:rPr lang="ko-KR" altLang="en-US" dirty="0" smtClean="0"/>
              <a:t>原理</a:t>
            </a:r>
            <a:r>
              <a:rPr lang="en-US" altLang="ko-KR" dirty="0" smtClean="0"/>
              <a:t>)</a:t>
            </a:r>
            <a:r>
              <a:rPr lang="ko-KR" altLang="en-US" dirty="0" smtClean="0"/>
              <a:t>에 의해서 </a:t>
            </a:r>
            <a:r>
              <a:rPr lang="en-US" altLang="ko-KR" dirty="0" smtClean="0"/>
              <a:t>"2</a:t>
            </a:r>
            <a:r>
              <a:rPr lang="ko-KR" altLang="en-US" dirty="0" smtClean="0"/>
              <a:t>대 </a:t>
            </a:r>
            <a:r>
              <a:rPr lang="ko-KR" altLang="en-US" dirty="0" err="1" smtClean="0"/>
              <a:t>엘르아살</a:t>
            </a:r>
            <a:r>
              <a:rPr lang="en-US" altLang="ko-KR" dirty="0" smtClean="0"/>
              <a:t>", "3</a:t>
            </a:r>
            <a:r>
              <a:rPr lang="ko-KR" altLang="en-US" dirty="0" smtClean="0"/>
              <a:t>대 </a:t>
            </a:r>
            <a:r>
              <a:rPr lang="ko-KR" altLang="en-US" dirty="0" err="1" smtClean="0"/>
              <a:t>비느하스</a:t>
            </a:r>
            <a:r>
              <a:rPr lang="en-US" altLang="ko-KR" dirty="0" smtClean="0"/>
              <a:t>" </a:t>
            </a:r>
            <a:r>
              <a:rPr lang="ko-KR" altLang="en-US" dirty="0" smtClean="0"/>
              <a:t>순으로 이어졌다</a:t>
            </a:r>
            <a:r>
              <a:rPr lang="en-US" altLang="ko-KR" dirty="0" smtClean="0"/>
              <a:t>. </a:t>
            </a:r>
          </a:p>
          <a:p>
            <a:r>
              <a:rPr lang="en-US" altLang="ko-KR" dirty="0" smtClean="0"/>
              <a:t> </a:t>
            </a:r>
          </a:p>
          <a:p>
            <a:r>
              <a:rPr lang="en-US" altLang="ko-KR" dirty="0" smtClean="0"/>
              <a:t>              </a:t>
            </a:r>
            <a:r>
              <a:rPr lang="ko-KR" altLang="en-US" dirty="0" smtClean="0"/>
              <a:t>그리고 </a:t>
            </a:r>
            <a:r>
              <a:rPr lang="ko-KR" altLang="en-US" dirty="0" err="1" smtClean="0"/>
              <a:t>아론의</a:t>
            </a:r>
            <a:r>
              <a:rPr lang="ko-KR" altLang="en-US" dirty="0" smtClean="0"/>
              <a:t> </a:t>
            </a:r>
            <a:r>
              <a:rPr lang="en-US" altLang="ko-KR" dirty="0" smtClean="0"/>
              <a:t>4</a:t>
            </a:r>
            <a:r>
              <a:rPr lang="ko-KR" altLang="en-US" dirty="0" smtClean="0"/>
              <a:t>남인 </a:t>
            </a:r>
            <a:r>
              <a:rPr lang="ko-KR" altLang="en-US" dirty="0" err="1" smtClean="0"/>
              <a:t>이다말의</a:t>
            </a:r>
            <a:r>
              <a:rPr lang="ko-KR" altLang="en-US" dirty="0" smtClean="0"/>
              <a:t> 후손은 제사장으로서만 그 직분을 수행했다</a:t>
            </a:r>
            <a:r>
              <a:rPr lang="en-US" altLang="ko-KR" dirty="0" smtClean="0"/>
              <a:t>. </a:t>
            </a:r>
          </a:p>
          <a:p>
            <a:r>
              <a:rPr lang="en-US" altLang="ko-KR" dirty="0" smtClean="0"/>
              <a:t> </a:t>
            </a:r>
          </a:p>
          <a:p>
            <a:r>
              <a:rPr lang="en-US" altLang="ko-KR" dirty="0" smtClean="0"/>
              <a:t>              </a:t>
            </a:r>
            <a:r>
              <a:rPr lang="ko-KR" altLang="en-US" dirty="0" smtClean="0"/>
              <a:t>그런데 이스라엘이 가나안 정복 정착 후</a:t>
            </a:r>
            <a:r>
              <a:rPr lang="en-US" altLang="ko-KR" dirty="0" smtClean="0"/>
              <a:t>(</a:t>
            </a:r>
            <a:r>
              <a:rPr lang="ko-KR" altLang="en-US" dirty="0" smtClean="0"/>
              <a:t>後</a:t>
            </a:r>
            <a:r>
              <a:rPr lang="en-US" altLang="ko-KR" dirty="0" smtClean="0"/>
              <a:t>) </a:t>
            </a:r>
            <a:r>
              <a:rPr lang="ko-KR" altLang="en-US" dirty="0" smtClean="0"/>
              <a:t>사사 시대를 거치는 동안 </a:t>
            </a:r>
          </a:p>
          <a:p>
            <a:r>
              <a:rPr lang="ko-KR" altLang="en-US" dirty="0" smtClean="0"/>
              <a:t>              </a:t>
            </a:r>
            <a:r>
              <a:rPr lang="en-US" altLang="ko-KR" dirty="0" smtClean="0"/>
              <a:t>"</a:t>
            </a:r>
            <a:r>
              <a:rPr lang="ko-KR" altLang="en-US" dirty="0" err="1" smtClean="0"/>
              <a:t>엘르아살</a:t>
            </a:r>
            <a:r>
              <a:rPr lang="en-US" altLang="ko-KR" dirty="0" smtClean="0"/>
              <a:t>-</a:t>
            </a:r>
            <a:r>
              <a:rPr lang="ko-KR" altLang="en-US" dirty="0" err="1" smtClean="0"/>
              <a:t>비느하스</a:t>
            </a:r>
            <a:r>
              <a:rPr lang="ko-KR" altLang="en-US" dirty="0" smtClean="0"/>
              <a:t> 계열</a:t>
            </a:r>
            <a:r>
              <a:rPr lang="en-US" altLang="ko-KR" dirty="0" smtClean="0"/>
              <a:t>"</a:t>
            </a:r>
            <a:r>
              <a:rPr lang="ko-KR" altLang="en-US" dirty="0" smtClean="0"/>
              <a:t>의 대제사장 후손이 단정되고 대신 </a:t>
            </a:r>
            <a:r>
              <a:rPr lang="ko-KR" altLang="en-US" dirty="0" err="1" smtClean="0"/>
              <a:t>이다말의</a:t>
            </a:r>
            <a:r>
              <a:rPr lang="ko-KR" altLang="en-US" dirty="0" smtClean="0"/>
              <a:t> </a:t>
            </a:r>
          </a:p>
          <a:p>
            <a:r>
              <a:rPr lang="ko-KR" altLang="en-US" dirty="0" smtClean="0"/>
              <a:t>              후손들이 대제사장직을 수행하였는데</a:t>
            </a:r>
            <a:r>
              <a:rPr lang="en-US" altLang="ko-KR" dirty="0" smtClean="0"/>
              <a:t>, </a:t>
            </a:r>
            <a:r>
              <a:rPr lang="ko-KR" altLang="en-US" dirty="0" smtClean="0"/>
              <a:t>사사 시대 말기에 대제사장직을  </a:t>
            </a:r>
          </a:p>
          <a:p>
            <a:r>
              <a:rPr lang="ko-KR" altLang="en-US" dirty="0" smtClean="0"/>
              <a:t>              수행하였던 </a:t>
            </a:r>
            <a:r>
              <a:rPr lang="ko-KR" altLang="en-US" dirty="0" err="1" smtClean="0"/>
              <a:t>엘리</a:t>
            </a:r>
            <a:r>
              <a:rPr lang="en-US" altLang="ko-KR" dirty="0" smtClean="0"/>
              <a:t>(</a:t>
            </a:r>
            <a:r>
              <a:rPr lang="ko-KR" altLang="en-US" dirty="0" smtClean="0"/>
              <a:t>대상</a:t>
            </a:r>
            <a:r>
              <a:rPr lang="en-US" altLang="ko-KR" dirty="0" smtClean="0"/>
              <a:t>24:1~3)</a:t>
            </a:r>
            <a:r>
              <a:rPr lang="ko-KR" altLang="en-US" dirty="0" smtClean="0"/>
              <a:t>가 그 대표적</a:t>
            </a:r>
            <a:r>
              <a:rPr lang="en-US" altLang="ko-KR" dirty="0" smtClean="0"/>
              <a:t>(</a:t>
            </a:r>
            <a:r>
              <a:rPr lang="ko-KR" altLang="en-US" dirty="0" smtClean="0"/>
              <a:t>代表的</a:t>
            </a:r>
            <a:r>
              <a:rPr lang="en-US" altLang="ko-KR" dirty="0" smtClean="0"/>
              <a:t>)</a:t>
            </a:r>
            <a:r>
              <a:rPr lang="ko-KR" altLang="en-US" dirty="0" smtClean="0"/>
              <a:t>인 인물</a:t>
            </a:r>
            <a:r>
              <a:rPr lang="en-US" altLang="ko-KR" dirty="0" smtClean="0"/>
              <a:t>(</a:t>
            </a:r>
            <a:r>
              <a:rPr lang="ko-KR" altLang="en-US" dirty="0" smtClean="0"/>
              <a:t>人物</a:t>
            </a:r>
            <a:r>
              <a:rPr lang="en-US" altLang="ko-KR" dirty="0" smtClean="0"/>
              <a:t>)</a:t>
            </a:r>
            <a:r>
              <a:rPr lang="ko-KR" altLang="en-US" dirty="0" smtClean="0"/>
              <a:t>이다</a:t>
            </a:r>
            <a:r>
              <a:rPr lang="en-US" altLang="ko-KR" dirty="0" smtClean="0"/>
              <a:t>. </a:t>
            </a:r>
          </a:p>
          <a:p>
            <a:r>
              <a:rPr lang="en-US" altLang="ko-KR" dirty="0" smtClean="0"/>
              <a:t> </a:t>
            </a:r>
          </a:p>
          <a:p>
            <a:r>
              <a:rPr lang="en-US" altLang="ko-KR" dirty="0" smtClean="0"/>
              <a:t>              </a:t>
            </a:r>
            <a:r>
              <a:rPr lang="ko-KR" altLang="en-US" dirty="0" smtClean="0"/>
              <a:t>이처럼 사사 시대 동안 </a:t>
            </a:r>
            <a:r>
              <a:rPr lang="en-US" altLang="ko-KR" dirty="0" smtClean="0"/>
              <a:t>"</a:t>
            </a:r>
            <a:r>
              <a:rPr lang="ko-KR" altLang="en-US" dirty="0" err="1" smtClean="0"/>
              <a:t>엘르아살</a:t>
            </a:r>
            <a:r>
              <a:rPr lang="en-US" altLang="ko-KR" dirty="0" smtClean="0"/>
              <a:t>-</a:t>
            </a:r>
            <a:r>
              <a:rPr lang="ko-KR" altLang="en-US" dirty="0" err="1" smtClean="0"/>
              <a:t>비느하스</a:t>
            </a:r>
            <a:r>
              <a:rPr lang="ko-KR" altLang="en-US" dirty="0" smtClean="0"/>
              <a:t> 계열</a:t>
            </a:r>
            <a:r>
              <a:rPr lang="en-US" altLang="ko-KR" dirty="0" smtClean="0"/>
              <a:t>"</a:t>
            </a:r>
            <a:r>
              <a:rPr lang="ko-KR" altLang="en-US" dirty="0" smtClean="0"/>
              <a:t>의 대제사장 직분 </a:t>
            </a:r>
          </a:p>
          <a:p>
            <a:r>
              <a:rPr lang="ko-KR" altLang="en-US" dirty="0" smtClean="0"/>
              <a:t>              수행이 단절되게 된 이유에 대</a:t>
            </a:r>
            <a:r>
              <a:rPr lang="en-US" altLang="ko-KR" dirty="0" smtClean="0"/>
              <a:t>(</a:t>
            </a:r>
            <a:r>
              <a:rPr lang="ko-KR" altLang="en-US" dirty="0" smtClean="0"/>
              <a:t>對</a:t>
            </a:r>
            <a:r>
              <a:rPr lang="en-US" altLang="ko-KR" dirty="0" smtClean="0"/>
              <a:t>)</a:t>
            </a:r>
            <a:r>
              <a:rPr lang="ko-KR" altLang="en-US" dirty="0" smtClean="0"/>
              <a:t>해서는 정확</a:t>
            </a:r>
            <a:r>
              <a:rPr lang="en-US" altLang="ko-KR" dirty="0" smtClean="0"/>
              <a:t>(</a:t>
            </a:r>
            <a:r>
              <a:rPr lang="ko-KR" altLang="en-US" dirty="0" smtClean="0"/>
              <a:t>正確</a:t>
            </a:r>
            <a:r>
              <a:rPr lang="en-US" altLang="ko-KR" dirty="0" smtClean="0"/>
              <a:t>)</a:t>
            </a:r>
            <a:r>
              <a:rPr lang="ko-KR" altLang="en-US" dirty="0" smtClean="0"/>
              <a:t>히 알 수 없으나 </a:t>
            </a:r>
          </a:p>
          <a:p>
            <a:r>
              <a:rPr lang="ko-KR" altLang="en-US" dirty="0" smtClean="0"/>
              <a:t>              대체로 학자들은 </a:t>
            </a:r>
            <a:r>
              <a:rPr lang="ko-KR" altLang="en-US" dirty="0" err="1" smtClean="0"/>
              <a:t>엘르아살</a:t>
            </a:r>
            <a:r>
              <a:rPr lang="ko-KR" altLang="en-US" dirty="0" smtClean="0"/>
              <a:t> 계열의 후손 중에 그 지분을 수행해야 할  </a:t>
            </a:r>
          </a:p>
          <a:p>
            <a:r>
              <a:rPr lang="ko-KR" altLang="en-US" dirty="0" smtClean="0"/>
              <a:t>              자가 너무 어렸거나 또는 사사</a:t>
            </a:r>
            <a:r>
              <a:rPr lang="en-US" altLang="ko-KR" dirty="0" smtClean="0"/>
              <a:t>(</a:t>
            </a:r>
            <a:r>
              <a:rPr lang="ko-KR" altLang="en-US" dirty="0" smtClean="0"/>
              <a:t>士師</a:t>
            </a:r>
            <a:r>
              <a:rPr lang="en-US" altLang="ko-KR" dirty="0" smtClean="0"/>
              <a:t>) </a:t>
            </a:r>
            <a:r>
              <a:rPr lang="ko-KR" altLang="en-US" dirty="0" smtClean="0"/>
              <a:t>시대 이스라엘 백성들의 극심한  </a:t>
            </a:r>
          </a:p>
          <a:p>
            <a:r>
              <a:rPr lang="ko-KR" altLang="en-US" dirty="0" smtClean="0"/>
              <a:t>              타락</a:t>
            </a:r>
            <a:r>
              <a:rPr lang="en-US" altLang="ko-KR" dirty="0" smtClean="0"/>
              <a:t>(</a:t>
            </a:r>
            <a:r>
              <a:rPr lang="ko-KR" altLang="en-US" dirty="0" smtClean="0"/>
              <a:t>墮落</a:t>
            </a:r>
            <a:r>
              <a:rPr lang="en-US" altLang="ko-KR" dirty="0" smtClean="0"/>
              <a:t>)</a:t>
            </a:r>
            <a:r>
              <a:rPr lang="ko-KR" altLang="en-US" dirty="0" smtClean="0"/>
              <a:t>과 함께 </a:t>
            </a:r>
            <a:r>
              <a:rPr lang="ko-KR" altLang="en-US" dirty="0" err="1" smtClean="0"/>
              <a:t>엘르아살</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이 대제사장직을 제대로 수행치  </a:t>
            </a:r>
          </a:p>
          <a:p>
            <a:r>
              <a:rPr lang="ko-KR" altLang="en-US" dirty="0" smtClean="0"/>
              <a:t>              못했기 때문에 </a:t>
            </a:r>
            <a:r>
              <a:rPr lang="ko-KR" altLang="en-US" dirty="0" err="1" smtClean="0"/>
              <a:t>이다말</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의 제사장</a:t>
            </a:r>
            <a:r>
              <a:rPr lang="en-US" altLang="ko-KR" dirty="0" smtClean="0"/>
              <a:t>(</a:t>
            </a:r>
            <a:r>
              <a:rPr lang="ko-KR" altLang="en-US" dirty="0" smtClean="0"/>
              <a:t>祭司長</a:t>
            </a:r>
            <a:r>
              <a:rPr lang="en-US" altLang="ko-KR" dirty="0" smtClean="0"/>
              <a:t>) </a:t>
            </a:r>
            <a:r>
              <a:rPr lang="ko-KR" altLang="en-US" dirty="0" smtClean="0"/>
              <a:t>중에서 대제사장이  </a:t>
            </a:r>
          </a:p>
          <a:p>
            <a:r>
              <a:rPr lang="ko-KR" altLang="en-US" dirty="0" smtClean="0"/>
              <a:t>              세워졌을 것으로 추측</a:t>
            </a:r>
            <a:r>
              <a:rPr lang="en-US" altLang="ko-KR" dirty="0" smtClean="0"/>
              <a:t>(</a:t>
            </a:r>
            <a:r>
              <a:rPr lang="ko-KR" altLang="en-US" dirty="0" smtClean="0"/>
              <a:t>推測</a:t>
            </a:r>
            <a:r>
              <a:rPr lang="en-US" altLang="ko-KR" dirty="0" smtClean="0"/>
              <a:t>)</a:t>
            </a:r>
            <a:r>
              <a:rPr lang="ko-KR" altLang="en-US" dirty="0" smtClean="0"/>
              <a:t>한다</a:t>
            </a:r>
            <a:r>
              <a:rPr lang="en-US" altLang="ko-KR" dirty="0" smtClean="0"/>
              <a:t>. </a:t>
            </a:r>
          </a:p>
          <a:p>
            <a:r>
              <a:rPr lang="en-US" altLang="ko-KR" dirty="0" smtClean="0"/>
              <a:t> </a:t>
            </a:r>
          </a:p>
          <a:p>
            <a:r>
              <a:rPr lang="en-US" altLang="ko-KR" dirty="0" smtClean="0"/>
              <a:t> </a:t>
            </a:r>
          </a:p>
          <a:p>
            <a:r>
              <a:rPr lang="en-US" altLang="ko-KR" dirty="0" smtClean="0"/>
              <a:t>              </a:t>
            </a:r>
            <a:r>
              <a:rPr lang="ko-KR" altLang="en-US" dirty="0" smtClean="0"/>
              <a:t>한편 </a:t>
            </a:r>
            <a:r>
              <a:rPr lang="en-US" altLang="ko-KR" dirty="0" smtClean="0"/>
              <a:t>"</a:t>
            </a:r>
            <a:r>
              <a:rPr lang="ko-KR" altLang="en-US" dirty="0" err="1" smtClean="0"/>
              <a:t>엘르아살</a:t>
            </a:r>
            <a:r>
              <a:rPr lang="en-US" altLang="ko-KR" dirty="0" smtClean="0"/>
              <a:t>-</a:t>
            </a:r>
            <a:r>
              <a:rPr lang="ko-KR" altLang="en-US" dirty="0" err="1" smtClean="0"/>
              <a:t>비느하스</a:t>
            </a:r>
            <a:r>
              <a:rPr lang="ko-KR" altLang="en-US" dirty="0" smtClean="0"/>
              <a:t> 계열</a:t>
            </a:r>
            <a:r>
              <a:rPr lang="en-US" altLang="ko-KR" dirty="0" smtClean="0"/>
              <a:t>"</a:t>
            </a:r>
            <a:r>
              <a:rPr lang="ko-KR" altLang="en-US" dirty="0" smtClean="0"/>
              <a:t>의 대제사장</a:t>
            </a:r>
            <a:r>
              <a:rPr lang="en-US" altLang="ko-KR" dirty="0" smtClean="0"/>
              <a:t>(</a:t>
            </a:r>
            <a:r>
              <a:rPr lang="ko-KR" altLang="en-US" dirty="0" smtClean="0"/>
              <a:t>大祭司長</a:t>
            </a:r>
            <a:r>
              <a:rPr lang="en-US" altLang="ko-KR" dirty="0" smtClean="0"/>
              <a:t>)</a:t>
            </a:r>
            <a:r>
              <a:rPr lang="ko-KR" altLang="en-US" dirty="0" smtClean="0"/>
              <a:t>은  </a:t>
            </a:r>
          </a:p>
          <a:p>
            <a:r>
              <a:rPr lang="ko-KR" altLang="en-US" dirty="0" smtClean="0"/>
              <a:t>              사울</a:t>
            </a:r>
            <a:r>
              <a:rPr lang="en-US" altLang="ko-KR" dirty="0" smtClean="0"/>
              <a:t>(</a:t>
            </a:r>
            <a:r>
              <a:rPr lang="en-US" altLang="ko-KR" dirty="0" err="1" smtClean="0"/>
              <a:t>Shaul</a:t>
            </a:r>
            <a:r>
              <a:rPr lang="en-US" altLang="ko-KR" dirty="0" smtClean="0"/>
              <a:t>) </a:t>
            </a:r>
            <a:r>
              <a:rPr lang="ko-KR" altLang="en-US" dirty="0" smtClean="0"/>
              <a:t>통치</a:t>
            </a:r>
            <a:r>
              <a:rPr lang="en-US" altLang="ko-KR" dirty="0" smtClean="0"/>
              <a:t>(</a:t>
            </a:r>
            <a:r>
              <a:rPr lang="ko-KR" altLang="en-US" dirty="0" smtClean="0"/>
              <a:t>統治</a:t>
            </a:r>
            <a:r>
              <a:rPr lang="en-US" altLang="ko-KR" dirty="0" smtClean="0"/>
              <a:t>) </a:t>
            </a:r>
            <a:r>
              <a:rPr lang="ko-KR" altLang="en-US" dirty="0" smtClean="0"/>
              <a:t>시기</a:t>
            </a:r>
            <a:r>
              <a:rPr lang="en-US" altLang="ko-KR" dirty="0" smtClean="0"/>
              <a:t>(</a:t>
            </a:r>
            <a:r>
              <a:rPr lang="ko-KR" altLang="en-US" dirty="0" smtClean="0"/>
              <a:t>時期</a:t>
            </a:r>
            <a:r>
              <a:rPr lang="en-US" altLang="ko-KR" dirty="0" smtClean="0"/>
              <a:t>)</a:t>
            </a:r>
            <a:r>
              <a:rPr lang="ko-KR" altLang="en-US" dirty="0" smtClean="0"/>
              <a:t>까지도 나타나지 않았다</a:t>
            </a:r>
            <a:r>
              <a:rPr lang="en-US" altLang="ko-KR" dirty="0" smtClean="0"/>
              <a:t>. </a:t>
            </a:r>
          </a:p>
          <a:p>
            <a:r>
              <a:rPr lang="en-US" altLang="ko-KR" dirty="0" smtClean="0"/>
              <a:t> </a:t>
            </a:r>
          </a:p>
          <a:p>
            <a:r>
              <a:rPr lang="en-US" altLang="ko-KR" dirty="0" smtClean="0"/>
              <a:t>              </a:t>
            </a:r>
            <a:r>
              <a:rPr lang="ko-KR" altLang="en-US" dirty="0" smtClean="0"/>
              <a:t>그러다가 다윗 시대</a:t>
            </a:r>
            <a:r>
              <a:rPr lang="en-US" altLang="ko-KR" dirty="0" smtClean="0"/>
              <a:t>(</a:t>
            </a:r>
            <a:r>
              <a:rPr lang="ko-KR" altLang="en-US" dirty="0" smtClean="0"/>
              <a:t>時代</a:t>
            </a:r>
            <a:r>
              <a:rPr lang="en-US" altLang="ko-KR" dirty="0" smtClean="0"/>
              <a:t>)</a:t>
            </a:r>
            <a:r>
              <a:rPr lang="ko-KR" altLang="en-US" dirty="0" smtClean="0"/>
              <a:t>에 와서야 비로소 </a:t>
            </a:r>
            <a:r>
              <a:rPr lang="ko-KR" altLang="en-US" dirty="0" err="1" smtClean="0"/>
              <a:t>이다말</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의 </a:t>
            </a:r>
          </a:p>
          <a:p>
            <a:r>
              <a:rPr lang="ko-KR" altLang="en-US" dirty="0" smtClean="0"/>
              <a:t>              후손들과 함께 나란히 </a:t>
            </a:r>
            <a:r>
              <a:rPr lang="ko-KR" altLang="en-US" dirty="0" err="1" smtClean="0"/>
              <a:t>엘르아살</a:t>
            </a:r>
            <a:r>
              <a:rPr lang="ko-KR" altLang="en-US" dirty="0" smtClean="0"/>
              <a:t> 계열의 후손들이 </a:t>
            </a:r>
            <a:r>
              <a:rPr lang="en-US" altLang="ko-KR" dirty="0" smtClean="0"/>
              <a:t>24</a:t>
            </a:r>
            <a:r>
              <a:rPr lang="ko-KR" altLang="en-US" dirty="0" err="1" smtClean="0"/>
              <a:t>반차</a:t>
            </a:r>
            <a:r>
              <a:rPr lang="en-US" altLang="ko-KR" dirty="0" smtClean="0"/>
              <a:t>(</a:t>
            </a:r>
            <a:r>
              <a:rPr lang="ko-KR" altLang="en-US" dirty="0" err="1" smtClean="0"/>
              <a:t>斑次</a:t>
            </a:r>
            <a:r>
              <a:rPr lang="en-US" altLang="ko-KR" dirty="0" smtClean="0"/>
              <a:t>)</a:t>
            </a:r>
            <a:r>
              <a:rPr lang="ko-KR" altLang="en-US" dirty="0" smtClean="0"/>
              <a:t>로 </a:t>
            </a:r>
          </a:p>
          <a:p>
            <a:r>
              <a:rPr lang="ko-KR" altLang="en-US" dirty="0" smtClean="0"/>
              <a:t>              구성되어 </a:t>
            </a:r>
            <a:r>
              <a:rPr lang="ko-KR" altLang="en-US" dirty="0" err="1" smtClean="0"/>
              <a:t>제사장직</a:t>
            </a:r>
            <a:r>
              <a:rPr lang="en-US" altLang="ko-KR" dirty="0" smtClean="0"/>
              <a:t>(</a:t>
            </a:r>
            <a:r>
              <a:rPr lang="ko-KR" altLang="en-US" dirty="0" err="1" smtClean="0"/>
              <a:t>祭司長職</a:t>
            </a:r>
            <a:r>
              <a:rPr lang="en-US" altLang="ko-KR" dirty="0" smtClean="0"/>
              <a:t>)</a:t>
            </a:r>
            <a:r>
              <a:rPr lang="ko-KR" altLang="en-US" dirty="0" smtClean="0"/>
              <a:t>을 수행하게 되었고 또 대제사장직에  </a:t>
            </a:r>
          </a:p>
          <a:p>
            <a:r>
              <a:rPr lang="ko-KR" altLang="en-US" dirty="0" smtClean="0"/>
              <a:t>              있어서도 </a:t>
            </a:r>
            <a:r>
              <a:rPr lang="ko-KR" altLang="en-US" dirty="0" err="1" smtClean="0"/>
              <a:t>엘르아살의</a:t>
            </a:r>
            <a:r>
              <a:rPr lang="ko-KR" altLang="en-US" dirty="0" smtClean="0"/>
              <a:t> 자손</a:t>
            </a:r>
            <a:r>
              <a:rPr lang="en-US" altLang="ko-KR" dirty="0" smtClean="0"/>
              <a:t>(</a:t>
            </a:r>
            <a:r>
              <a:rPr lang="ko-KR" altLang="en-US" dirty="0" smtClean="0"/>
              <a:t>子孫</a:t>
            </a:r>
            <a:r>
              <a:rPr lang="en-US" altLang="ko-KR" dirty="0" smtClean="0"/>
              <a:t>) </a:t>
            </a:r>
            <a:r>
              <a:rPr lang="ko-KR" altLang="en-US" dirty="0" smtClean="0"/>
              <a:t>사독과 </a:t>
            </a:r>
            <a:r>
              <a:rPr lang="ko-KR" altLang="en-US" dirty="0" err="1" smtClean="0"/>
              <a:t>이다말</a:t>
            </a:r>
            <a:r>
              <a:rPr lang="ko-KR" altLang="en-US" dirty="0" smtClean="0"/>
              <a:t> 자손 </a:t>
            </a:r>
            <a:r>
              <a:rPr lang="ko-KR" altLang="en-US" dirty="0" err="1" smtClean="0"/>
              <a:t>아히멜렉</a:t>
            </a:r>
            <a:r>
              <a:rPr lang="en-US" altLang="ko-KR" dirty="0" smtClean="0"/>
              <a:t>, </a:t>
            </a:r>
            <a:r>
              <a:rPr lang="ko-KR" altLang="en-US" dirty="0" smtClean="0"/>
              <a:t>이  </a:t>
            </a:r>
          </a:p>
          <a:p>
            <a:r>
              <a:rPr lang="ko-KR" altLang="en-US" dirty="0" smtClean="0"/>
              <a:t>              두 사람이 동시</a:t>
            </a:r>
            <a:r>
              <a:rPr lang="en-US" altLang="ko-KR" dirty="0" smtClean="0"/>
              <a:t>(</a:t>
            </a:r>
            <a:r>
              <a:rPr lang="ko-KR" altLang="en-US" dirty="0" smtClean="0"/>
              <a:t>同時</a:t>
            </a:r>
            <a:r>
              <a:rPr lang="en-US" altLang="ko-KR" dirty="0" smtClean="0"/>
              <a:t>)</a:t>
            </a:r>
            <a:r>
              <a:rPr lang="ko-KR" altLang="en-US" dirty="0" smtClean="0"/>
              <a:t>에 수행</a:t>
            </a:r>
            <a:r>
              <a:rPr lang="en-US" altLang="ko-KR" dirty="0" smtClean="0"/>
              <a:t>(</a:t>
            </a:r>
            <a:r>
              <a:rPr lang="ko-KR" altLang="en-US" dirty="0" smtClean="0"/>
              <a:t>隨行</a:t>
            </a:r>
            <a:r>
              <a:rPr lang="en-US" altLang="ko-KR" dirty="0" smtClean="0"/>
              <a:t>)</a:t>
            </a:r>
            <a:r>
              <a:rPr lang="ko-KR" altLang="en-US" dirty="0" smtClean="0"/>
              <a:t>하게 되었다</a:t>
            </a:r>
            <a:r>
              <a:rPr lang="en-US" altLang="ko-KR" dirty="0" smtClean="0"/>
              <a:t>(</a:t>
            </a:r>
            <a:r>
              <a:rPr lang="ko-KR" altLang="en-US" dirty="0" smtClean="0"/>
              <a:t>대상</a:t>
            </a:r>
            <a:r>
              <a:rPr lang="en-US" altLang="ko-KR" dirty="0" smtClean="0"/>
              <a:t>24:3). </a:t>
            </a:r>
          </a:p>
          <a:p>
            <a:r>
              <a:rPr lang="en-US" altLang="ko-KR" dirty="0" smtClean="0"/>
              <a:t> </a:t>
            </a:r>
          </a:p>
          <a:p>
            <a:r>
              <a:rPr lang="en-US" altLang="ko-KR" dirty="0" smtClean="0"/>
              <a:t>              </a:t>
            </a:r>
            <a:r>
              <a:rPr lang="ko-KR" altLang="en-US" dirty="0" smtClean="0"/>
              <a:t>이렇게 대제사장이 둘 있는 것은 다윗 시대에 특수 상황에 기인한 </a:t>
            </a:r>
          </a:p>
          <a:p>
            <a:r>
              <a:rPr lang="ko-KR" altLang="en-US" dirty="0" smtClean="0"/>
              <a:t>              것으로서 다윗 성 안에 설치</a:t>
            </a:r>
            <a:r>
              <a:rPr lang="en-US" altLang="ko-KR" dirty="0" smtClean="0"/>
              <a:t>(</a:t>
            </a:r>
            <a:r>
              <a:rPr lang="ko-KR" altLang="en-US" dirty="0" smtClean="0"/>
              <a:t>設置</a:t>
            </a:r>
            <a:r>
              <a:rPr lang="en-US" altLang="ko-KR" dirty="0" smtClean="0"/>
              <a:t>)</a:t>
            </a:r>
            <a:r>
              <a:rPr lang="ko-KR" altLang="en-US" dirty="0" smtClean="0"/>
              <a:t>된 </a:t>
            </a:r>
            <a:r>
              <a:rPr lang="ko-KR" altLang="en-US" dirty="0" err="1" smtClean="0"/>
              <a:t>회막과</a:t>
            </a:r>
            <a:r>
              <a:rPr lang="ko-KR" altLang="en-US" dirty="0" smtClean="0"/>
              <a:t> </a:t>
            </a:r>
            <a:r>
              <a:rPr lang="ko-KR" altLang="en-US" dirty="0" err="1" smtClean="0"/>
              <a:t>기브온</a:t>
            </a:r>
            <a:r>
              <a:rPr lang="ko-KR" altLang="en-US" dirty="0" smtClean="0"/>
              <a:t> </a:t>
            </a:r>
            <a:r>
              <a:rPr lang="ko-KR" altLang="en-US" dirty="0" err="1" smtClean="0"/>
              <a:t>회막에서</a:t>
            </a:r>
            <a:r>
              <a:rPr lang="ko-KR" altLang="en-US" dirty="0" smtClean="0"/>
              <a:t> 각각  </a:t>
            </a:r>
          </a:p>
          <a:p>
            <a:r>
              <a:rPr lang="ko-KR" altLang="en-US" dirty="0" smtClean="0"/>
              <a:t>              나누어 섬겼기 때문으로 추측</a:t>
            </a:r>
            <a:r>
              <a:rPr lang="en-US" altLang="ko-KR" dirty="0" smtClean="0"/>
              <a:t>(</a:t>
            </a:r>
            <a:r>
              <a:rPr lang="ko-KR" altLang="en-US" dirty="0" smtClean="0"/>
              <a:t>推測</a:t>
            </a:r>
            <a:r>
              <a:rPr lang="en-US" altLang="ko-KR" dirty="0" smtClean="0"/>
              <a:t>)</a:t>
            </a:r>
            <a:r>
              <a:rPr lang="ko-KR" altLang="en-US" dirty="0" smtClean="0"/>
              <a:t>된다</a:t>
            </a:r>
            <a:r>
              <a:rPr lang="en-US" altLang="ko-KR" dirty="0" smtClean="0"/>
              <a:t>. </a:t>
            </a:r>
          </a:p>
          <a:p>
            <a:r>
              <a:rPr lang="en-US" altLang="ko-KR" dirty="0" smtClean="0"/>
              <a:t> </a:t>
            </a:r>
          </a:p>
          <a:p>
            <a:r>
              <a:rPr lang="en-US" altLang="ko-KR" dirty="0" smtClean="0"/>
              <a:t>              </a:t>
            </a:r>
            <a:r>
              <a:rPr lang="ko-KR" altLang="en-US" dirty="0" smtClean="0"/>
              <a:t>물론 대제사장 가문의 정통성</a:t>
            </a:r>
            <a:r>
              <a:rPr lang="en-US" altLang="ko-KR" dirty="0" smtClean="0"/>
              <a:t>(</a:t>
            </a:r>
            <a:r>
              <a:rPr lang="ko-KR" altLang="en-US" dirty="0" smtClean="0"/>
              <a:t>正統性</a:t>
            </a:r>
            <a:r>
              <a:rPr lang="en-US" altLang="ko-KR" dirty="0" smtClean="0"/>
              <a:t>)</a:t>
            </a:r>
            <a:r>
              <a:rPr lang="ko-KR" altLang="en-US" dirty="0" smtClean="0"/>
              <a:t>에 따르면 </a:t>
            </a:r>
            <a:r>
              <a:rPr lang="ko-KR" altLang="en-US" dirty="0" err="1" smtClean="0"/>
              <a:t>엘르아살</a:t>
            </a:r>
            <a:r>
              <a:rPr lang="ko-KR" altLang="en-US" dirty="0" smtClean="0"/>
              <a:t> 후손인 사독이 </a:t>
            </a:r>
          </a:p>
          <a:p>
            <a:r>
              <a:rPr lang="ko-KR" altLang="en-US" dirty="0" smtClean="0"/>
              <a:t>              단독</a:t>
            </a:r>
            <a:r>
              <a:rPr lang="en-US" altLang="ko-KR" dirty="0" smtClean="0"/>
              <a:t>(</a:t>
            </a:r>
            <a:r>
              <a:rPr lang="ko-KR" altLang="en-US" dirty="0" smtClean="0"/>
              <a:t>單獨</a:t>
            </a:r>
            <a:r>
              <a:rPr lang="en-US" altLang="ko-KR" dirty="0" smtClean="0"/>
              <a:t>)</a:t>
            </a:r>
            <a:r>
              <a:rPr lang="ko-KR" altLang="en-US" dirty="0" smtClean="0"/>
              <a:t>으로 대제사장직</a:t>
            </a:r>
            <a:r>
              <a:rPr lang="en-US" altLang="ko-KR" dirty="0" smtClean="0"/>
              <a:t>(</a:t>
            </a:r>
            <a:r>
              <a:rPr lang="ko-KR" altLang="en-US" dirty="0" smtClean="0"/>
              <a:t>大祭司長職</a:t>
            </a:r>
            <a:r>
              <a:rPr lang="en-US" altLang="ko-KR" dirty="0" smtClean="0"/>
              <a:t>)</a:t>
            </a:r>
            <a:r>
              <a:rPr lang="ko-KR" altLang="en-US" dirty="0" smtClean="0"/>
              <a:t>을 수행</a:t>
            </a:r>
            <a:r>
              <a:rPr lang="en-US" altLang="ko-KR" dirty="0" smtClean="0"/>
              <a:t>(</a:t>
            </a:r>
            <a:r>
              <a:rPr lang="ko-KR" altLang="en-US" dirty="0" smtClean="0"/>
              <a:t>隨行</a:t>
            </a:r>
            <a:r>
              <a:rPr lang="en-US" altLang="ko-KR" dirty="0" smtClean="0"/>
              <a:t>)</a:t>
            </a:r>
            <a:r>
              <a:rPr lang="ko-KR" altLang="en-US" dirty="0" smtClean="0"/>
              <a:t>하는 것이 마땅했으나  </a:t>
            </a:r>
          </a:p>
          <a:p>
            <a:r>
              <a:rPr lang="ko-KR" altLang="en-US" dirty="0" smtClean="0"/>
              <a:t>              </a:t>
            </a:r>
            <a:r>
              <a:rPr lang="ko-KR" altLang="en-US" dirty="0" err="1" smtClean="0"/>
              <a:t>이다말</a:t>
            </a:r>
            <a:r>
              <a:rPr lang="en-US" altLang="ko-KR" dirty="0" smtClean="0"/>
              <a:t>(</a:t>
            </a:r>
            <a:r>
              <a:rPr lang="en-US" altLang="ko-KR" dirty="0" err="1" smtClean="0"/>
              <a:t>Ithamr</a:t>
            </a:r>
            <a:r>
              <a:rPr lang="en-US" altLang="ko-KR" dirty="0" smtClean="0"/>
              <a:t>) </a:t>
            </a:r>
            <a:r>
              <a:rPr lang="ko-KR" altLang="en-US" dirty="0" smtClean="0"/>
              <a:t>계열</a:t>
            </a:r>
            <a:r>
              <a:rPr lang="en-US" altLang="ko-KR" dirty="0" smtClean="0"/>
              <a:t>(</a:t>
            </a:r>
            <a:r>
              <a:rPr lang="ko-KR" altLang="en-US" dirty="0" smtClean="0"/>
              <a:t>系列</a:t>
            </a:r>
            <a:r>
              <a:rPr lang="en-US" altLang="ko-KR" dirty="0" smtClean="0"/>
              <a:t>)</a:t>
            </a:r>
            <a:r>
              <a:rPr lang="ko-KR" altLang="en-US" dirty="0" smtClean="0"/>
              <a:t>의 후손</a:t>
            </a:r>
            <a:r>
              <a:rPr lang="en-US" altLang="ko-KR" dirty="0" smtClean="0"/>
              <a:t>(</a:t>
            </a:r>
            <a:r>
              <a:rPr lang="ko-KR" altLang="en-US" dirty="0" smtClean="0"/>
              <a:t>後孫</a:t>
            </a:r>
            <a:r>
              <a:rPr lang="en-US" altLang="ko-KR" dirty="0" smtClean="0"/>
              <a:t>)</a:t>
            </a:r>
            <a:r>
              <a:rPr lang="ko-KR" altLang="en-US" dirty="0" smtClean="0"/>
              <a:t>이 대제사장직</a:t>
            </a:r>
            <a:r>
              <a:rPr lang="en-US" altLang="ko-KR" dirty="0" smtClean="0"/>
              <a:t>(</a:t>
            </a:r>
            <a:r>
              <a:rPr lang="ko-KR" altLang="en-US" dirty="0" smtClean="0"/>
              <a:t>大祭司長職</a:t>
            </a:r>
            <a:r>
              <a:rPr lang="en-US" altLang="ko-KR" dirty="0" smtClean="0"/>
              <a:t>)</a:t>
            </a:r>
            <a:r>
              <a:rPr lang="ko-KR" altLang="en-US" dirty="0" smtClean="0"/>
              <a:t>을 수행한 </a:t>
            </a:r>
          </a:p>
          <a:p>
            <a:r>
              <a:rPr lang="ko-KR" altLang="en-US" dirty="0" smtClean="0"/>
              <a:t>              것은 사사</a:t>
            </a:r>
            <a:r>
              <a:rPr lang="en-US" altLang="ko-KR" dirty="0" smtClean="0"/>
              <a:t>(</a:t>
            </a:r>
            <a:r>
              <a:rPr lang="ko-KR" altLang="en-US" dirty="0" smtClean="0"/>
              <a:t>士師</a:t>
            </a:r>
            <a:r>
              <a:rPr lang="en-US" altLang="ko-KR" dirty="0" smtClean="0"/>
              <a:t>) </a:t>
            </a:r>
            <a:r>
              <a:rPr lang="ko-KR" altLang="en-US" dirty="0" smtClean="0"/>
              <a:t>시대 말기 때부터 이어져 온 정통성</a:t>
            </a:r>
            <a:r>
              <a:rPr lang="en-US" altLang="ko-KR" dirty="0" smtClean="0"/>
              <a:t>(</a:t>
            </a:r>
            <a:r>
              <a:rPr lang="ko-KR" altLang="en-US" dirty="0" smtClean="0"/>
              <a:t>正統性</a:t>
            </a:r>
            <a:r>
              <a:rPr lang="en-US" altLang="ko-KR" dirty="0" smtClean="0"/>
              <a:t>)</a:t>
            </a:r>
            <a:r>
              <a:rPr lang="ko-KR" altLang="en-US" dirty="0" smtClean="0"/>
              <a:t>과 </a:t>
            </a:r>
            <a:r>
              <a:rPr lang="ko-KR" altLang="en-US" dirty="0" err="1" smtClean="0"/>
              <a:t>사울에</a:t>
            </a:r>
            <a:r>
              <a:rPr lang="ko-KR" altLang="en-US" dirty="0" smtClean="0"/>
              <a:t> 의한 </a:t>
            </a:r>
          </a:p>
          <a:p>
            <a:r>
              <a:rPr lang="ko-KR" altLang="en-US" dirty="0" smtClean="0"/>
              <a:t>              </a:t>
            </a:r>
            <a:r>
              <a:rPr lang="en-US" altLang="ko-KR" dirty="0" smtClean="0"/>
              <a:t>"</a:t>
            </a:r>
            <a:r>
              <a:rPr lang="ko-KR" altLang="en-US" dirty="0" err="1" smtClean="0"/>
              <a:t>놉</a:t>
            </a:r>
            <a:r>
              <a:rPr lang="ko-KR" altLang="en-US" dirty="0" smtClean="0"/>
              <a:t> 제사장 </a:t>
            </a:r>
            <a:r>
              <a:rPr lang="en-US" altLang="ko-KR" dirty="0" smtClean="0"/>
              <a:t>85</a:t>
            </a:r>
            <a:r>
              <a:rPr lang="ko-KR" altLang="en-US" dirty="0" smtClean="0"/>
              <a:t>인</a:t>
            </a:r>
            <a:r>
              <a:rPr lang="en-US" altLang="ko-KR" dirty="0" smtClean="0"/>
              <a:t>(</a:t>
            </a:r>
            <a:r>
              <a:rPr lang="ko-KR" altLang="en-US" dirty="0" smtClean="0"/>
              <a:t>人</a:t>
            </a:r>
            <a:r>
              <a:rPr lang="en-US" altLang="ko-KR" dirty="0" smtClean="0"/>
              <a:t>) </a:t>
            </a:r>
            <a:r>
              <a:rPr lang="ko-KR" altLang="en-US" dirty="0" smtClean="0"/>
              <a:t>학살 사건</a:t>
            </a:r>
            <a:r>
              <a:rPr lang="en-US" altLang="ko-KR" dirty="0" smtClean="0"/>
              <a:t>"(</a:t>
            </a:r>
            <a:r>
              <a:rPr lang="ko-KR" altLang="en-US" dirty="0" smtClean="0"/>
              <a:t>삼상</a:t>
            </a:r>
            <a:r>
              <a:rPr lang="en-US" altLang="ko-KR" dirty="0" smtClean="0"/>
              <a:t>25:11~19) </a:t>
            </a:r>
            <a:r>
              <a:rPr lang="ko-KR" altLang="en-US" dirty="0" smtClean="0"/>
              <a:t>이후 다윗과 절친한 관계를 </a:t>
            </a:r>
          </a:p>
          <a:p>
            <a:r>
              <a:rPr lang="ko-KR" altLang="en-US" dirty="0" smtClean="0"/>
              <a:t>              맺은 연유</a:t>
            </a:r>
            <a:r>
              <a:rPr lang="en-US" altLang="ko-KR" dirty="0" smtClean="0"/>
              <a:t>(</a:t>
            </a:r>
            <a:r>
              <a:rPr lang="ko-KR" altLang="en-US" dirty="0" smtClean="0"/>
              <a:t>緣由</a:t>
            </a:r>
            <a:r>
              <a:rPr lang="en-US" altLang="ko-KR" dirty="0" smtClean="0"/>
              <a:t>)</a:t>
            </a:r>
            <a:r>
              <a:rPr lang="ko-KR" altLang="en-US" dirty="0" smtClean="0"/>
              <a:t>로 인한</a:t>
            </a:r>
            <a:r>
              <a:rPr lang="en-US" altLang="ko-KR" dirty="0" smtClean="0"/>
              <a:t>(</a:t>
            </a:r>
            <a:r>
              <a:rPr lang="ko-KR" altLang="en-US" dirty="0" smtClean="0"/>
              <a:t>삼상</a:t>
            </a:r>
            <a:r>
              <a:rPr lang="en-US" altLang="ko-KR" dirty="0" smtClean="0"/>
              <a:t>22:20~23)</a:t>
            </a:r>
            <a:r>
              <a:rPr lang="ko-KR" altLang="en-US" dirty="0" smtClean="0"/>
              <a:t>것이라 추측</a:t>
            </a:r>
            <a:r>
              <a:rPr lang="en-US" altLang="ko-KR" dirty="0" smtClean="0"/>
              <a:t>(</a:t>
            </a:r>
            <a:r>
              <a:rPr lang="ko-KR" altLang="en-US" dirty="0" smtClean="0"/>
              <a:t>推測</a:t>
            </a:r>
            <a:r>
              <a:rPr lang="en-US" altLang="ko-KR" dirty="0" smtClean="0"/>
              <a:t>)</a:t>
            </a:r>
            <a:r>
              <a:rPr lang="ko-KR" altLang="en-US" dirty="0" smtClean="0"/>
              <a:t>된다</a:t>
            </a:r>
            <a:r>
              <a:rPr lang="en-US" altLang="ko-KR" dirty="0" smtClean="0"/>
              <a:t>. </a:t>
            </a:r>
          </a:p>
          <a:p>
            <a:r>
              <a:rPr lang="en-US" altLang="ko-KR" dirty="0" smtClean="0"/>
              <a:t> </a:t>
            </a:r>
          </a:p>
          <a:p>
            <a:r>
              <a:rPr lang="en-US" altLang="ko-KR" dirty="0" smtClean="0"/>
              <a:t>              </a:t>
            </a:r>
            <a:r>
              <a:rPr lang="ko-KR" altLang="en-US" dirty="0" smtClean="0"/>
              <a:t>그러다가 </a:t>
            </a:r>
            <a:r>
              <a:rPr lang="ko-KR" altLang="en-US" dirty="0" err="1" smtClean="0"/>
              <a:t>엘리</a:t>
            </a:r>
            <a:r>
              <a:rPr lang="ko-KR" altLang="en-US" dirty="0" smtClean="0"/>
              <a:t> 가문</a:t>
            </a:r>
            <a:r>
              <a:rPr lang="en-US" altLang="ko-KR" dirty="0" smtClean="0"/>
              <a:t>(</a:t>
            </a:r>
            <a:r>
              <a:rPr lang="ko-KR" altLang="en-US" dirty="0" smtClean="0"/>
              <a:t>家門</a:t>
            </a:r>
            <a:r>
              <a:rPr lang="en-US" altLang="ko-KR" dirty="0" smtClean="0"/>
              <a:t>)</a:t>
            </a:r>
            <a:r>
              <a:rPr lang="ko-KR" altLang="en-US" dirty="0" smtClean="0"/>
              <a:t>의 죄악</a:t>
            </a:r>
            <a:r>
              <a:rPr lang="en-US" altLang="ko-KR" dirty="0" smtClean="0"/>
              <a:t>(</a:t>
            </a:r>
            <a:r>
              <a:rPr lang="ko-KR" altLang="en-US" dirty="0" smtClean="0"/>
              <a:t>罪惡</a:t>
            </a:r>
            <a:r>
              <a:rPr lang="en-US" altLang="ko-KR" dirty="0" smtClean="0"/>
              <a:t>)</a:t>
            </a:r>
            <a:r>
              <a:rPr lang="ko-KR" altLang="en-US" dirty="0" smtClean="0"/>
              <a:t>으로 인한 하나님의 멸망</a:t>
            </a:r>
            <a:r>
              <a:rPr lang="en-US" altLang="ko-KR" dirty="0" smtClean="0"/>
              <a:t>(</a:t>
            </a:r>
            <a:r>
              <a:rPr lang="ko-KR" altLang="en-US" dirty="0" smtClean="0"/>
              <a:t>滅亡</a:t>
            </a:r>
            <a:r>
              <a:rPr lang="en-US" altLang="ko-KR" dirty="0" smtClean="0"/>
              <a:t>)  </a:t>
            </a:r>
          </a:p>
          <a:p>
            <a:r>
              <a:rPr lang="en-US" altLang="ko-KR" dirty="0" smtClean="0"/>
              <a:t>              </a:t>
            </a:r>
            <a:r>
              <a:rPr lang="ko-KR" altLang="en-US" dirty="0" smtClean="0"/>
              <a:t>예언</a:t>
            </a:r>
            <a:r>
              <a:rPr lang="en-US" altLang="ko-KR" dirty="0" smtClean="0"/>
              <a:t>(</a:t>
            </a:r>
            <a:r>
              <a:rPr lang="ko-KR" altLang="en-US" dirty="0" smtClean="0"/>
              <a:t>삼상</a:t>
            </a:r>
            <a:r>
              <a:rPr lang="en-US" altLang="ko-KR" dirty="0" smtClean="0"/>
              <a:t>2:27~36)</a:t>
            </a:r>
            <a:r>
              <a:rPr lang="ko-KR" altLang="en-US" dirty="0" smtClean="0"/>
              <a:t>이 솔로몬 때에 와서 성취</a:t>
            </a:r>
            <a:r>
              <a:rPr lang="en-US" altLang="ko-KR" dirty="0" smtClean="0"/>
              <a:t>(</a:t>
            </a:r>
            <a:r>
              <a:rPr lang="ko-KR" altLang="en-US" dirty="0" smtClean="0"/>
              <a:t>成就</a:t>
            </a:r>
            <a:r>
              <a:rPr lang="en-US" altLang="ko-KR" dirty="0" smtClean="0"/>
              <a:t>)</a:t>
            </a:r>
            <a:r>
              <a:rPr lang="ko-KR" altLang="en-US" dirty="0" smtClean="0"/>
              <a:t>됨으로써 </a:t>
            </a:r>
            <a:r>
              <a:rPr lang="ko-KR" altLang="en-US" dirty="0" err="1" smtClean="0"/>
              <a:t>아비아답을</a:t>
            </a:r>
            <a:r>
              <a:rPr lang="ko-KR" altLang="en-US" dirty="0" smtClean="0"/>
              <a:t>  </a:t>
            </a:r>
          </a:p>
          <a:p>
            <a:r>
              <a:rPr lang="ko-KR" altLang="en-US" dirty="0" smtClean="0"/>
              <a:t>              끝으로 </a:t>
            </a:r>
            <a:r>
              <a:rPr lang="ko-KR" altLang="en-US" dirty="0" err="1" smtClean="0"/>
              <a:t>이다말</a:t>
            </a:r>
            <a:r>
              <a:rPr lang="en-US" altLang="ko-KR" dirty="0" smtClean="0"/>
              <a:t>(</a:t>
            </a:r>
            <a:r>
              <a:rPr lang="en-US" altLang="ko-KR" dirty="0" err="1" smtClean="0"/>
              <a:t>Ithamr</a:t>
            </a:r>
            <a:r>
              <a:rPr lang="en-US" altLang="ko-KR" dirty="0" smtClean="0"/>
              <a:t>) </a:t>
            </a:r>
            <a:r>
              <a:rPr lang="ko-KR" altLang="en-US" dirty="0" smtClean="0"/>
              <a:t>계열</a:t>
            </a:r>
            <a:r>
              <a:rPr lang="en-US" altLang="ko-KR" dirty="0" smtClean="0"/>
              <a:t>(</a:t>
            </a:r>
            <a:r>
              <a:rPr lang="ko-KR" altLang="en-US" dirty="0" smtClean="0"/>
              <a:t>系列</a:t>
            </a:r>
            <a:r>
              <a:rPr lang="en-US" altLang="ko-KR" dirty="0" smtClean="0"/>
              <a:t>)</a:t>
            </a:r>
            <a:r>
              <a:rPr lang="ko-KR" altLang="en-US" dirty="0" smtClean="0"/>
              <a:t>의 대제사장은 사라지고 </a:t>
            </a:r>
            <a:r>
              <a:rPr lang="ko-KR" altLang="en-US" dirty="0" err="1" smtClean="0"/>
              <a:t>엘르아살</a:t>
            </a:r>
            <a:r>
              <a:rPr lang="ko-KR" altLang="en-US" dirty="0" smtClean="0"/>
              <a:t> 계열의  </a:t>
            </a:r>
          </a:p>
          <a:p>
            <a:r>
              <a:rPr lang="ko-KR" altLang="en-US" dirty="0" smtClean="0"/>
              <a:t>              사독</a:t>
            </a:r>
            <a:r>
              <a:rPr lang="en-US" altLang="ko-KR" dirty="0" smtClean="0"/>
              <a:t>(</a:t>
            </a:r>
            <a:r>
              <a:rPr lang="en-US" altLang="ko-KR" dirty="0" err="1" smtClean="0"/>
              <a:t>Zadok</a:t>
            </a:r>
            <a:r>
              <a:rPr lang="en-US" altLang="ko-KR" dirty="0" smtClean="0"/>
              <a:t>) </a:t>
            </a:r>
            <a:r>
              <a:rPr lang="ko-KR" altLang="en-US" dirty="0" smtClean="0"/>
              <a:t>가문</a:t>
            </a:r>
            <a:r>
              <a:rPr lang="en-US" altLang="ko-KR" dirty="0" smtClean="0"/>
              <a:t>(</a:t>
            </a:r>
            <a:r>
              <a:rPr lang="ko-KR" altLang="en-US" dirty="0" smtClean="0"/>
              <a:t>家門</a:t>
            </a:r>
            <a:r>
              <a:rPr lang="en-US" altLang="ko-KR" dirty="0" smtClean="0"/>
              <a:t>)</a:t>
            </a:r>
            <a:r>
              <a:rPr lang="ko-KR" altLang="en-US" dirty="0" smtClean="0"/>
              <a:t>만이 그 지위</a:t>
            </a:r>
            <a:r>
              <a:rPr lang="en-US" altLang="ko-KR" dirty="0" smtClean="0"/>
              <a:t>(</a:t>
            </a:r>
            <a:r>
              <a:rPr lang="ko-KR" altLang="en-US" dirty="0" smtClean="0"/>
              <a:t>地位</a:t>
            </a:r>
            <a:r>
              <a:rPr lang="en-US" altLang="ko-KR" dirty="0" smtClean="0"/>
              <a:t>)</a:t>
            </a:r>
            <a:r>
              <a:rPr lang="ko-KR" altLang="en-US" dirty="0" smtClean="0"/>
              <a:t>를 확보</a:t>
            </a:r>
            <a:r>
              <a:rPr lang="en-US" altLang="ko-KR" dirty="0" smtClean="0"/>
              <a:t>(</a:t>
            </a:r>
            <a:r>
              <a:rPr lang="ko-KR" altLang="en-US" dirty="0" smtClean="0"/>
              <a:t>確保</a:t>
            </a:r>
            <a:r>
              <a:rPr lang="en-US" altLang="ko-KR" dirty="0" smtClean="0"/>
              <a:t>)</a:t>
            </a:r>
            <a:r>
              <a:rPr lang="ko-KR" altLang="en-US" dirty="0" smtClean="0"/>
              <a:t>하게 된 것이다</a:t>
            </a:r>
            <a:r>
              <a:rPr lang="en-US" altLang="ko-KR" dirty="0" smtClean="0"/>
              <a:t>. </a:t>
            </a:r>
          </a:p>
          <a:p>
            <a:r>
              <a:rPr lang="en-US" altLang="ko-KR" dirty="0" smtClean="0"/>
              <a:t> </a:t>
            </a:r>
          </a:p>
          <a:p>
            <a:r>
              <a:rPr lang="en-US" altLang="ko-KR" dirty="0" smtClean="0"/>
              <a:t>              </a:t>
            </a:r>
            <a:r>
              <a:rPr lang="ko-KR" altLang="en-US" dirty="0" smtClean="0"/>
              <a:t>그리고 다윗 때까지 두 제사장을 중심으로 하여 이원 체제로 운영되던 </a:t>
            </a:r>
          </a:p>
          <a:p>
            <a:r>
              <a:rPr lang="ko-KR" altLang="en-US" dirty="0" smtClean="0"/>
              <a:t>              제사장</a:t>
            </a:r>
            <a:r>
              <a:rPr lang="en-US" altLang="ko-KR" dirty="0" smtClean="0"/>
              <a:t>(</a:t>
            </a:r>
            <a:r>
              <a:rPr lang="ko-KR" altLang="en-US" dirty="0" smtClean="0"/>
              <a:t>祭司長</a:t>
            </a:r>
            <a:r>
              <a:rPr lang="en-US" altLang="ko-KR" dirty="0" smtClean="0"/>
              <a:t>) </a:t>
            </a:r>
            <a:r>
              <a:rPr lang="ko-KR" altLang="en-US" dirty="0" smtClean="0"/>
              <a:t>직제가 사독을 중심으로 하여 일원화</a:t>
            </a:r>
            <a:r>
              <a:rPr lang="en-US" altLang="ko-KR" dirty="0" smtClean="0"/>
              <a:t>(</a:t>
            </a:r>
            <a:r>
              <a:rPr lang="ko-KR" altLang="en-US" dirty="0" smtClean="0"/>
              <a:t>一元化</a:t>
            </a:r>
            <a:r>
              <a:rPr lang="en-US" altLang="ko-KR" dirty="0" smtClean="0"/>
              <a:t>)</a:t>
            </a:r>
            <a:r>
              <a:rPr lang="ko-KR" altLang="en-US" dirty="0" smtClean="0"/>
              <a:t>되게 되었다</a:t>
            </a:r>
            <a:r>
              <a:rPr lang="en-US" altLang="ko-KR" dirty="0" smtClean="0"/>
              <a:t>. </a:t>
            </a:r>
          </a:p>
          <a:p>
            <a:r>
              <a:rPr lang="en-US" altLang="ko-KR" dirty="0" smtClean="0"/>
              <a:t> </a:t>
            </a:r>
          </a:p>
          <a:p>
            <a:r>
              <a:rPr lang="en-US" altLang="ko-KR" dirty="0" smtClean="0"/>
              <a:t>              </a:t>
            </a:r>
            <a:r>
              <a:rPr lang="ko-KR" altLang="en-US" dirty="0" err="1" smtClean="0"/>
              <a:t>이같은</a:t>
            </a:r>
            <a:r>
              <a:rPr lang="ko-KR" altLang="en-US" dirty="0" smtClean="0"/>
              <a:t> 제사장 직제</a:t>
            </a:r>
            <a:r>
              <a:rPr lang="en-US" altLang="ko-KR" dirty="0" smtClean="0"/>
              <a:t>(</a:t>
            </a:r>
            <a:r>
              <a:rPr lang="ko-KR" altLang="en-US" dirty="0" smtClean="0"/>
              <a:t>職制</a:t>
            </a:r>
            <a:r>
              <a:rPr lang="en-US" altLang="ko-KR" dirty="0" smtClean="0"/>
              <a:t>)</a:t>
            </a:r>
            <a:r>
              <a:rPr lang="ko-KR" altLang="en-US" dirty="0" smtClean="0"/>
              <a:t>의 일원화는 이전까지 산발적으로 시행되던 </a:t>
            </a:r>
          </a:p>
          <a:p>
            <a:r>
              <a:rPr lang="ko-KR" altLang="en-US" dirty="0" smtClean="0"/>
              <a:t>              종교</a:t>
            </a:r>
            <a:r>
              <a:rPr lang="en-US" altLang="ko-KR" dirty="0" smtClean="0"/>
              <a:t>(</a:t>
            </a:r>
            <a:r>
              <a:rPr lang="ko-KR" altLang="en-US" dirty="0" smtClean="0"/>
              <a:t>宗敎</a:t>
            </a:r>
            <a:r>
              <a:rPr lang="en-US" altLang="ko-KR" dirty="0" smtClean="0"/>
              <a:t>) </a:t>
            </a:r>
            <a:r>
              <a:rPr lang="ko-KR" altLang="en-US" dirty="0" smtClean="0"/>
              <a:t>행사가 예루살렘 성전을 중심으로 단일화</a:t>
            </a:r>
            <a:r>
              <a:rPr lang="en-US" altLang="ko-KR" dirty="0" smtClean="0"/>
              <a:t>(</a:t>
            </a:r>
            <a:r>
              <a:rPr lang="ko-KR" altLang="en-US" dirty="0" smtClean="0"/>
              <a:t>單一化</a:t>
            </a:r>
            <a:r>
              <a:rPr lang="en-US" altLang="ko-KR" dirty="0" smtClean="0"/>
              <a:t>)</a:t>
            </a:r>
            <a:r>
              <a:rPr lang="ko-KR" altLang="en-US" dirty="0" smtClean="0"/>
              <a:t>된 것과도 </a:t>
            </a:r>
          </a:p>
          <a:p>
            <a:r>
              <a:rPr lang="ko-KR" altLang="en-US" dirty="0" smtClean="0"/>
              <a:t>              밀접</a:t>
            </a:r>
            <a:r>
              <a:rPr lang="en-US" altLang="ko-KR" dirty="0" smtClean="0"/>
              <a:t>(</a:t>
            </a:r>
            <a:r>
              <a:rPr lang="ko-KR" altLang="en-US" dirty="0" smtClean="0"/>
              <a:t>密接</a:t>
            </a:r>
            <a:r>
              <a:rPr lang="en-US" altLang="ko-KR" dirty="0" smtClean="0"/>
              <a:t>)</a:t>
            </a:r>
            <a:r>
              <a:rPr lang="ko-KR" altLang="en-US" dirty="0" smtClean="0"/>
              <a:t>한 관계</a:t>
            </a:r>
            <a:r>
              <a:rPr lang="en-US" altLang="ko-KR" dirty="0" smtClean="0"/>
              <a:t>(</a:t>
            </a:r>
            <a:r>
              <a:rPr lang="ko-KR" altLang="en-US" dirty="0" smtClean="0"/>
              <a:t>關係</a:t>
            </a:r>
            <a:r>
              <a:rPr lang="en-US" altLang="ko-KR" dirty="0" smtClean="0"/>
              <a:t>)</a:t>
            </a:r>
            <a:r>
              <a:rPr lang="ko-KR" altLang="en-US" dirty="0" smtClean="0"/>
              <a:t>가 있다</a:t>
            </a:r>
            <a:r>
              <a:rPr lang="en-US" altLang="ko-KR" dirty="0" smtClean="0"/>
              <a:t>. </a:t>
            </a:r>
          </a:p>
          <a:p>
            <a:r>
              <a:rPr lang="en-US" altLang="ko-KR" dirty="0" smtClean="0"/>
              <a:t> </a:t>
            </a:r>
          </a:p>
          <a:p>
            <a:r>
              <a:rPr lang="en-US" altLang="ko-KR" dirty="0" smtClean="0"/>
              <a:t>              </a:t>
            </a:r>
            <a:r>
              <a:rPr lang="ko-KR" altLang="en-US" dirty="0" smtClean="0"/>
              <a:t>어쨌든 </a:t>
            </a:r>
            <a:r>
              <a:rPr lang="ko-KR" altLang="en-US" dirty="0" err="1" smtClean="0"/>
              <a:t>엘르아살</a:t>
            </a:r>
            <a:r>
              <a:rPr lang="ko-KR" altLang="en-US" dirty="0" smtClean="0"/>
              <a:t> 계열의 사독 가문</a:t>
            </a:r>
            <a:r>
              <a:rPr lang="en-US" altLang="ko-KR" dirty="0" smtClean="0"/>
              <a:t>(</a:t>
            </a:r>
            <a:r>
              <a:rPr lang="ko-KR" altLang="en-US" dirty="0" smtClean="0"/>
              <a:t>家門</a:t>
            </a:r>
            <a:r>
              <a:rPr lang="en-US" altLang="ko-KR" dirty="0" smtClean="0"/>
              <a:t>)</a:t>
            </a:r>
            <a:r>
              <a:rPr lang="ko-KR" altLang="en-US" dirty="0" smtClean="0"/>
              <a:t>이 정통적인 제사장</a:t>
            </a:r>
            <a:r>
              <a:rPr lang="en-US" altLang="ko-KR" dirty="0" smtClean="0"/>
              <a:t>(</a:t>
            </a:r>
            <a:r>
              <a:rPr lang="ko-KR" altLang="en-US" dirty="0" smtClean="0"/>
              <a:t>祭司長</a:t>
            </a:r>
            <a:r>
              <a:rPr lang="en-US" altLang="ko-KR" dirty="0" smtClean="0"/>
              <a:t>)  </a:t>
            </a:r>
          </a:p>
          <a:p>
            <a:r>
              <a:rPr lang="en-US" altLang="ko-KR" dirty="0" smtClean="0"/>
              <a:t>              </a:t>
            </a:r>
            <a:r>
              <a:rPr lang="ko-KR" altLang="en-US" dirty="0" smtClean="0"/>
              <a:t>가문으로서 그 직분</a:t>
            </a:r>
            <a:r>
              <a:rPr lang="en-US" altLang="ko-KR" dirty="0" smtClean="0"/>
              <a:t>(</a:t>
            </a:r>
            <a:r>
              <a:rPr lang="ko-KR" altLang="en-US" dirty="0" smtClean="0"/>
              <a:t>職分</a:t>
            </a:r>
            <a:r>
              <a:rPr lang="en-US" altLang="ko-KR" dirty="0" smtClean="0"/>
              <a:t>)</a:t>
            </a:r>
            <a:r>
              <a:rPr lang="ko-KR" altLang="en-US" dirty="0" smtClean="0"/>
              <a:t>을 수행하게 된 것은 솔로몬 통치 초기</a:t>
            </a:r>
            <a:r>
              <a:rPr lang="en-US" altLang="ko-KR" dirty="0" smtClean="0"/>
              <a:t>(</a:t>
            </a:r>
            <a:r>
              <a:rPr lang="ko-KR" altLang="en-US" dirty="0" smtClean="0"/>
              <a:t>初期</a:t>
            </a:r>
            <a:r>
              <a:rPr lang="en-US" altLang="ko-KR" dirty="0" smtClean="0"/>
              <a:t>)  </a:t>
            </a:r>
          </a:p>
          <a:p>
            <a:r>
              <a:rPr lang="en-US" altLang="ko-KR" dirty="0" smtClean="0"/>
              <a:t>              </a:t>
            </a:r>
            <a:r>
              <a:rPr lang="ko-KR" altLang="en-US" dirty="0" smtClean="0"/>
              <a:t>이후로부터 이스라엘 두</a:t>
            </a:r>
            <a:r>
              <a:rPr lang="en-US" altLang="ko-KR" dirty="0" smtClean="0"/>
              <a:t>(</a:t>
            </a:r>
            <a:r>
              <a:rPr lang="ko-KR" altLang="en-US" dirty="0" smtClean="0"/>
              <a:t>二</a:t>
            </a:r>
            <a:r>
              <a:rPr lang="en-US" altLang="ko-KR" dirty="0" smtClean="0"/>
              <a:t>) </a:t>
            </a:r>
            <a:r>
              <a:rPr lang="ko-KR" altLang="en-US" dirty="0" smtClean="0"/>
              <a:t>왕국의 멸망 이후까지 더 나아가 포로 귀환 </a:t>
            </a:r>
          </a:p>
          <a:p>
            <a:r>
              <a:rPr lang="ko-KR" altLang="en-US" dirty="0" smtClean="0"/>
              <a:t>              이후까지 이어지게 된다</a:t>
            </a:r>
            <a:r>
              <a:rPr lang="en-US" altLang="ko-KR" dirty="0" smtClean="0"/>
              <a:t>.  </a:t>
            </a:r>
          </a:p>
          <a:p>
            <a:r>
              <a:rPr lang="en-US" altLang="ko-KR" dirty="0" smtClean="0"/>
              <a:t> </a:t>
            </a:r>
          </a:p>
          <a:p>
            <a:r>
              <a:rPr lang="en-US" altLang="ko-KR" dirty="0" smtClean="0"/>
              <a:t>              </a:t>
            </a:r>
            <a:r>
              <a:rPr lang="ko-KR" altLang="en-US" dirty="0" smtClean="0"/>
              <a:t>물론 </a:t>
            </a:r>
            <a:r>
              <a:rPr lang="ko-KR" altLang="en-US" dirty="0" err="1" smtClean="0"/>
              <a:t>중간사</a:t>
            </a:r>
            <a:r>
              <a:rPr lang="ko-KR" altLang="en-US" dirty="0" smtClean="0"/>
              <a:t> 시대에 이르러 </a:t>
            </a:r>
            <a:r>
              <a:rPr lang="en-US" altLang="ko-KR" dirty="0" smtClean="0"/>
              <a:t>B.C. 171</a:t>
            </a:r>
            <a:r>
              <a:rPr lang="ko-KR" altLang="en-US" dirty="0" smtClean="0"/>
              <a:t>년 </a:t>
            </a:r>
            <a:r>
              <a:rPr lang="ko-KR" altLang="en-US" dirty="0" err="1" smtClean="0"/>
              <a:t>안티오쿠스에</a:t>
            </a:r>
            <a:r>
              <a:rPr lang="ko-KR" altLang="en-US" dirty="0" smtClean="0"/>
              <a:t> 의해 </a:t>
            </a:r>
          </a:p>
          <a:p>
            <a:r>
              <a:rPr lang="ko-KR" altLang="en-US" dirty="0" smtClean="0"/>
              <a:t>              </a:t>
            </a:r>
            <a:r>
              <a:rPr lang="ko-KR" altLang="en-US" dirty="0" err="1" smtClean="0"/>
              <a:t>엘르아살</a:t>
            </a:r>
            <a:r>
              <a:rPr lang="ko-KR" altLang="en-US" dirty="0" smtClean="0"/>
              <a:t> 계열</a:t>
            </a:r>
            <a:r>
              <a:rPr lang="en-US" altLang="ko-KR" dirty="0" smtClean="0"/>
              <a:t>(</a:t>
            </a:r>
            <a:r>
              <a:rPr lang="ko-KR" altLang="en-US" dirty="0" smtClean="0"/>
              <a:t>系列</a:t>
            </a:r>
            <a:r>
              <a:rPr lang="en-US" altLang="ko-KR" dirty="0" smtClean="0"/>
              <a:t>)</a:t>
            </a:r>
            <a:r>
              <a:rPr lang="ko-KR" altLang="en-US" dirty="0" smtClean="0"/>
              <a:t>의 대제사장직 수행이 불가능하게 되었다</a:t>
            </a:r>
            <a:r>
              <a:rPr lang="en-US" altLang="ko-KR" dirty="0" smtClean="0"/>
              <a:t>. </a:t>
            </a:r>
          </a:p>
          <a:p>
            <a:r>
              <a:rPr lang="en-US" altLang="ko-KR" dirty="0" smtClean="0"/>
              <a:t> </a:t>
            </a:r>
          </a:p>
          <a:p>
            <a:r>
              <a:rPr lang="en-US" altLang="ko-KR" dirty="0" smtClean="0"/>
              <a:t> </a:t>
            </a:r>
          </a:p>
          <a:p>
            <a:r>
              <a:rPr lang="en-US" altLang="ko-KR" dirty="0" smtClean="0"/>
              <a:t>              </a:t>
            </a:r>
            <a:r>
              <a:rPr lang="ko-KR" altLang="en-US" dirty="0" smtClean="0"/>
              <a:t>그러나 </a:t>
            </a:r>
            <a:r>
              <a:rPr lang="ko-KR" altLang="en-US" dirty="0" err="1" smtClean="0"/>
              <a:t>쿰란</a:t>
            </a:r>
            <a:r>
              <a:rPr lang="en-US" altLang="ko-KR" dirty="0" smtClean="0"/>
              <a:t>(Qumran) </a:t>
            </a:r>
            <a:r>
              <a:rPr lang="ko-KR" altLang="en-US" dirty="0" smtClean="0"/>
              <a:t>공동체는 사독 가문</a:t>
            </a:r>
            <a:r>
              <a:rPr lang="en-US" altLang="ko-KR" dirty="0" smtClean="0"/>
              <a:t>(</a:t>
            </a:r>
            <a:r>
              <a:rPr lang="ko-KR" altLang="en-US" dirty="0" smtClean="0"/>
              <a:t>家門</a:t>
            </a:r>
            <a:r>
              <a:rPr lang="en-US" altLang="ko-KR" dirty="0" smtClean="0"/>
              <a:t>)</a:t>
            </a:r>
            <a:r>
              <a:rPr lang="ko-KR" altLang="en-US" dirty="0" smtClean="0"/>
              <a:t>의 대제사장만을 </a:t>
            </a:r>
          </a:p>
          <a:p>
            <a:r>
              <a:rPr lang="ko-KR" altLang="en-US" dirty="0" smtClean="0"/>
              <a:t>              유일</a:t>
            </a:r>
            <a:r>
              <a:rPr lang="en-US" altLang="ko-KR" dirty="0" smtClean="0"/>
              <a:t>(</a:t>
            </a:r>
            <a:r>
              <a:rPr lang="ko-KR" altLang="en-US" dirty="0" smtClean="0"/>
              <a:t>唯一</a:t>
            </a:r>
            <a:r>
              <a:rPr lang="en-US" altLang="ko-KR" dirty="0" smtClean="0"/>
              <a:t>)</a:t>
            </a:r>
            <a:r>
              <a:rPr lang="ko-KR" altLang="en-US" dirty="0" smtClean="0"/>
              <a:t>한 합법적 대제사장으로 간주</a:t>
            </a:r>
            <a:r>
              <a:rPr lang="en-US" altLang="ko-KR" dirty="0" smtClean="0"/>
              <a:t>(</a:t>
            </a:r>
            <a:r>
              <a:rPr lang="ko-KR" altLang="en-US" dirty="0" smtClean="0"/>
              <a:t>看做</a:t>
            </a:r>
            <a:r>
              <a:rPr lang="en-US" altLang="ko-KR" dirty="0" smtClean="0"/>
              <a:t>)</a:t>
            </a:r>
            <a:r>
              <a:rPr lang="ko-KR" altLang="en-US" dirty="0" smtClean="0"/>
              <a:t>하였고 언젠가는 사독  </a:t>
            </a:r>
          </a:p>
          <a:p>
            <a:r>
              <a:rPr lang="ko-KR" altLang="en-US" dirty="0" smtClean="0"/>
              <a:t>              가문</a:t>
            </a:r>
            <a:r>
              <a:rPr lang="en-US" altLang="ko-KR" dirty="0" smtClean="0"/>
              <a:t>(</a:t>
            </a:r>
            <a:r>
              <a:rPr lang="ko-KR" altLang="en-US" dirty="0" smtClean="0"/>
              <a:t>家門</a:t>
            </a:r>
            <a:r>
              <a:rPr lang="en-US" altLang="ko-KR" dirty="0" smtClean="0"/>
              <a:t>)</a:t>
            </a:r>
            <a:r>
              <a:rPr lang="ko-KR" altLang="en-US" dirty="0" smtClean="0"/>
              <a:t>의 대제사장직</a:t>
            </a:r>
            <a:r>
              <a:rPr lang="en-US" altLang="ko-KR" dirty="0" smtClean="0"/>
              <a:t>(</a:t>
            </a:r>
            <a:r>
              <a:rPr lang="ko-KR" altLang="en-US" dirty="0" smtClean="0"/>
              <a:t>大祭司長職</a:t>
            </a:r>
            <a:r>
              <a:rPr lang="en-US" altLang="ko-KR" dirty="0" smtClean="0"/>
              <a:t>)</a:t>
            </a:r>
            <a:r>
              <a:rPr lang="ko-KR" altLang="en-US" dirty="0" smtClean="0"/>
              <a:t>이 회복</a:t>
            </a:r>
            <a:r>
              <a:rPr lang="en-US" altLang="ko-KR" dirty="0" smtClean="0"/>
              <a:t>(</a:t>
            </a:r>
            <a:r>
              <a:rPr lang="ko-KR" altLang="en-US" dirty="0" smtClean="0"/>
              <a:t>回復</a:t>
            </a:r>
            <a:r>
              <a:rPr lang="en-US" altLang="ko-KR" dirty="0" smtClean="0"/>
              <a:t>)</a:t>
            </a:r>
            <a:r>
              <a:rPr lang="ko-KR" altLang="en-US" dirty="0" smtClean="0"/>
              <a:t>되리라 믿었다</a:t>
            </a:r>
            <a:r>
              <a:rPr lang="en-US" altLang="ko-KR" dirty="0" smtClean="0"/>
              <a:t>. </a:t>
            </a:r>
          </a:p>
          <a:p>
            <a:r>
              <a:rPr lang="en-US" altLang="ko-KR" dirty="0" smtClean="0"/>
              <a:t> </a:t>
            </a:r>
          </a:p>
          <a:p>
            <a:r>
              <a:rPr lang="en-US" altLang="ko-KR" dirty="0" smtClean="0"/>
              <a:t>              </a:t>
            </a:r>
            <a:r>
              <a:rPr lang="ko-KR" altLang="en-US" dirty="0" smtClean="0"/>
              <a:t>한편 이러한 사독 가문의 대제사장직은 곧 예수 그리스도의 </a:t>
            </a:r>
          </a:p>
          <a:p>
            <a:r>
              <a:rPr lang="ko-KR" altLang="en-US" dirty="0" smtClean="0"/>
              <a:t>              영원</a:t>
            </a:r>
            <a:r>
              <a:rPr lang="en-US" altLang="ko-KR" dirty="0" smtClean="0"/>
              <a:t>(</a:t>
            </a:r>
            <a:r>
              <a:rPr lang="ko-KR" altLang="en-US" dirty="0" smtClean="0"/>
              <a:t>永遠</a:t>
            </a:r>
            <a:r>
              <a:rPr lang="en-US" altLang="ko-KR" dirty="0" smtClean="0"/>
              <a:t>)</a:t>
            </a:r>
            <a:r>
              <a:rPr lang="ko-KR" altLang="en-US" dirty="0" smtClean="0"/>
              <a:t>한 대제사장직</a:t>
            </a:r>
            <a:r>
              <a:rPr lang="en-US" altLang="ko-KR" dirty="0" smtClean="0"/>
              <a:t>(</a:t>
            </a:r>
            <a:r>
              <a:rPr lang="ko-KR" altLang="en-US" dirty="0" smtClean="0"/>
              <a:t>大祭司長직</a:t>
            </a:r>
            <a:r>
              <a:rPr lang="en-US" altLang="ko-KR" dirty="0" smtClean="0"/>
              <a:t>, </a:t>
            </a:r>
            <a:r>
              <a:rPr lang="ko-KR" altLang="en-US" dirty="0" smtClean="0"/>
              <a:t>히</a:t>
            </a:r>
            <a:r>
              <a:rPr lang="en-US" altLang="ko-KR" dirty="0" smtClean="0"/>
              <a:t>6:20)</a:t>
            </a:r>
            <a:r>
              <a:rPr lang="ko-KR" altLang="en-US" dirty="0" smtClean="0"/>
              <a:t>의 </a:t>
            </a:r>
            <a:r>
              <a:rPr lang="ko-KR" altLang="en-US" dirty="0" err="1" smtClean="0"/>
              <a:t>예표가</a:t>
            </a:r>
            <a:r>
              <a:rPr lang="ko-KR" altLang="en-US" dirty="0" smtClean="0"/>
              <a:t> 된다</a:t>
            </a:r>
            <a:r>
              <a:rPr lang="en-US" altLang="ko-KR" dirty="0" smtClean="0"/>
              <a:t>. </a:t>
            </a:r>
          </a:p>
          <a:p>
            <a:r>
              <a:rPr lang="en-US" altLang="ko-KR" dirty="0" smtClean="0"/>
              <a:t> </a:t>
            </a:r>
          </a:p>
          <a:p>
            <a:r>
              <a:rPr lang="en-US" altLang="ko-KR" dirty="0" smtClean="0"/>
              <a:t>           3. </a:t>
            </a:r>
            <a:r>
              <a:rPr lang="ko-KR" altLang="en-US" dirty="0" smtClean="0"/>
              <a:t>의의</a:t>
            </a:r>
            <a:r>
              <a:rPr lang="en-US" altLang="ko-KR" dirty="0" smtClean="0"/>
              <a:t>(</a:t>
            </a:r>
            <a:r>
              <a:rPr lang="ko-KR" altLang="en-US" dirty="0" smtClean="0"/>
              <a:t>意義</a:t>
            </a:r>
            <a:r>
              <a:rPr lang="en-US" altLang="ko-KR" dirty="0" smtClean="0"/>
              <a:t>) </a:t>
            </a:r>
          </a:p>
          <a:p>
            <a:r>
              <a:rPr lang="en-US" altLang="ko-KR" dirty="0" smtClean="0"/>
              <a:t> </a:t>
            </a:r>
          </a:p>
          <a:p>
            <a:r>
              <a:rPr lang="en-US" altLang="ko-KR" dirty="0" smtClean="0"/>
              <a:t>              </a:t>
            </a:r>
            <a:r>
              <a:rPr lang="ko-KR" altLang="en-US" dirty="0" smtClean="0"/>
              <a:t>이상에서 살펴본 바 </a:t>
            </a:r>
            <a:r>
              <a:rPr lang="en-US" altLang="ko-KR" dirty="0" smtClean="0"/>
              <a:t>"</a:t>
            </a:r>
            <a:r>
              <a:rPr lang="ko-KR" altLang="en-US" dirty="0" err="1" smtClean="0"/>
              <a:t>엘르아살</a:t>
            </a:r>
            <a:r>
              <a:rPr lang="en-US" altLang="ko-KR" dirty="0" smtClean="0"/>
              <a:t>-</a:t>
            </a:r>
            <a:r>
              <a:rPr lang="ko-KR" altLang="en-US" dirty="0" err="1" smtClean="0"/>
              <a:t>비느하스</a:t>
            </a:r>
            <a:r>
              <a:rPr lang="ko-KR" altLang="en-US" dirty="0" smtClean="0"/>
              <a:t> 계열</a:t>
            </a:r>
            <a:r>
              <a:rPr lang="en-US" altLang="ko-KR" dirty="0" smtClean="0"/>
              <a:t>"</a:t>
            </a:r>
            <a:r>
              <a:rPr lang="ko-KR" altLang="en-US" dirty="0" smtClean="0"/>
              <a:t>의 영원한 대제사장직 </a:t>
            </a:r>
          </a:p>
          <a:p>
            <a:r>
              <a:rPr lang="ko-KR" altLang="en-US" dirty="0" smtClean="0"/>
              <a:t>              계승 예언은 일차적</a:t>
            </a:r>
            <a:r>
              <a:rPr lang="en-US" altLang="ko-KR" dirty="0" smtClean="0"/>
              <a:t>(</a:t>
            </a:r>
            <a:r>
              <a:rPr lang="ko-KR" altLang="en-US" dirty="0" smtClean="0"/>
              <a:t>一次的</a:t>
            </a:r>
            <a:r>
              <a:rPr lang="en-US" altLang="ko-KR" dirty="0" smtClean="0"/>
              <a:t>)</a:t>
            </a:r>
            <a:r>
              <a:rPr lang="ko-KR" altLang="en-US" dirty="0" smtClean="0"/>
              <a:t>으로 솔로몬 시대에</a:t>
            </a:r>
            <a:r>
              <a:rPr lang="en-US" altLang="ko-KR" dirty="0" smtClean="0"/>
              <a:t>, </a:t>
            </a:r>
            <a:r>
              <a:rPr lang="ko-KR" altLang="en-US" dirty="0" smtClean="0"/>
              <a:t>그리고 궁극적으로는 </a:t>
            </a:r>
          </a:p>
          <a:p>
            <a:r>
              <a:rPr lang="ko-KR" altLang="en-US" dirty="0" smtClean="0"/>
              <a:t>              예수 그리스도에 의해 온전</a:t>
            </a:r>
            <a:r>
              <a:rPr lang="en-US" altLang="ko-KR" dirty="0" smtClean="0"/>
              <a:t>(</a:t>
            </a:r>
            <a:r>
              <a:rPr lang="ko-KR" altLang="en-US" dirty="0" smtClean="0"/>
              <a:t>穩全</a:t>
            </a:r>
            <a:r>
              <a:rPr lang="en-US" altLang="ko-KR" dirty="0" smtClean="0"/>
              <a:t>)</a:t>
            </a:r>
            <a:r>
              <a:rPr lang="ko-KR" altLang="en-US" dirty="0" smtClean="0"/>
              <a:t>히 성취</a:t>
            </a:r>
            <a:r>
              <a:rPr lang="en-US" altLang="ko-KR" dirty="0" smtClean="0"/>
              <a:t>(</a:t>
            </a:r>
            <a:r>
              <a:rPr lang="ko-KR" altLang="en-US" dirty="0" smtClean="0"/>
              <a:t>成就</a:t>
            </a:r>
            <a:r>
              <a:rPr lang="en-US" altLang="ko-KR" dirty="0" smtClean="0"/>
              <a:t>)</a:t>
            </a:r>
            <a:r>
              <a:rPr lang="ko-KR" altLang="en-US" dirty="0" smtClean="0"/>
              <a:t>되었다</a:t>
            </a:r>
            <a:r>
              <a:rPr lang="en-US" altLang="ko-KR" dirty="0" smtClean="0"/>
              <a:t>. </a:t>
            </a:r>
          </a:p>
          <a:p>
            <a:r>
              <a:rPr lang="en-US" altLang="ko-KR" dirty="0" smtClean="0"/>
              <a:t> </a:t>
            </a:r>
          </a:p>
          <a:p>
            <a:r>
              <a:rPr lang="en-US" altLang="ko-KR" dirty="0" smtClean="0"/>
              <a:t>              </a:t>
            </a:r>
            <a:r>
              <a:rPr lang="ko-KR" altLang="en-US" dirty="0" smtClean="0"/>
              <a:t>여기서 우리는 하나님과 그의 백성</a:t>
            </a:r>
            <a:r>
              <a:rPr lang="en-US" altLang="ko-KR" dirty="0" smtClean="0"/>
              <a:t>(</a:t>
            </a:r>
            <a:r>
              <a:rPr lang="ko-KR" altLang="en-US" dirty="0" smtClean="0"/>
              <a:t>百姓</a:t>
            </a:r>
            <a:r>
              <a:rPr lang="en-US" altLang="ko-KR" dirty="0" smtClean="0"/>
              <a:t>) </a:t>
            </a:r>
            <a:r>
              <a:rPr lang="ko-KR" altLang="en-US" dirty="0" smtClean="0"/>
              <a:t>간의 가장 온전한 </a:t>
            </a:r>
            <a:r>
              <a:rPr lang="ko-KR" altLang="en-US" dirty="0" err="1" smtClean="0"/>
              <a:t>중보자로</a:t>
            </a:r>
            <a:r>
              <a:rPr lang="ko-KR" altLang="en-US" dirty="0" smtClean="0"/>
              <a:t> </a:t>
            </a:r>
          </a:p>
          <a:p>
            <a:r>
              <a:rPr lang="ko-KR" altLang="en-US" dirty="0" smtClean="0"/>
              <a:t>              세우사 양자 간의 화평</a:t>
            </a:r>
            <a:r>
              <a:rPr lang="en-US" altLang="ko-KR" dirty="0" smtClean="0"/>
              <a:t>(</a:t>
            </a:r>
            <a:r>
              <a:rPr lang="ko-KR" altLang="en-US" dirty="0" smtClean="0"/>
              <a:t>和平</a:t>
            </a:r>
            <a:r>
              <a:rPr lang="en-US" altLang="ko-KR" dirty="0" smtClean="0"/>
              <a:t>)</a:t>
            </a:r>
            <a:r>
              <a:rPr lang="ko-KR" altLang="en-US" dirty="0" smtClean="0"/>
              <a:t>을 이루시기 위</a:t>
            </a:r>
            <a:r>
              <a:rPr lang="en-US" altLang="ko-KR" dirty="0" smtClean="0"/>
              <a:t>(</a:t>
            </a:r>
            <a:r>
              <a:rPr lang="ko-KR" altLang="en-US" dirty="0" smtClean="0"/>
              <a:t>爲</a:t>
            </a:r>
            <a:r>
              <a:rPr lang="en-US" altLang="ko-KR" dirty="0" smtClean="0"/>
              <a:t>)</a:t>
            </a:r>
            <a:r>
              <a:rPr lang="ko-KR" altLang="en-US" dirty="0" smtClean="0"/>
              <a:t>한 하나님의 구속사적 </a:t>
            </a:r>
          </a:p>
          <a:p>
            <a:r>
              <a:rPr lang="ko-KR" altLang="en-US" dirty="0" smtClean="0"/>
              <a:t>              계획이 얼마나 일관되게 진행되어 왔는가를 다시 한 번 발견하게 된다</a:t>
            </a:r>
            <a:r>
              <a:rPr lang="en-US" altLang="ko-KR" dirty="0" smtClean="0"/>
              <a:t>. </a:t>
            </a:r>
          </a:p>
          <a:p>
            <a:r>
              <a:rPr lang="en-US" altLang="ko-KR" dirty="0" smtClean="0"/>
              <a:t> </a:t>
            </a:r>
          </a:p>
          <a:p>
            <a:r>
              <a:rPr lang="en-US" altLang="ko-KR" dirty="0" smtClean="0"/>
              <a:t>              </a:t>
            </a:r>
            <a:r>
              <a:rPr lang="ko-KR" altLang="en-US" dirty="0" smtClean="0"/>
              <a:t>즉 사사 시대 후반기에서 다윗 시대까지는 그 당시의 특수한 상황으로 </a:t>
            </a:r>
          </a:p>
          <a:p>
            <a:r>
              <a:rPr lang="ko-KR" altLang="en-US" dirty="0" smtClean="0"/>
              <a:t>              인하여 </a:t>
            </a:r>
            <a:r>
              <a:rPr lang="ko-KR" altLang="en-US" dirty="0" err="1" smtClean="0"/>
              <a:t>엘르아살의</a:t>
            </a:r>
            <a:r>
              <a:rPr lang="ko-KR" altLang="en-US" dirty="0" smtClean="0"/>
              <a:t> 후손</a:t>
            </a:r>
            <a:r>
              <a:rPr lang="en-US" altLang="ko-KR" dirty="0" smtClean="0"/>
              <a:t>(</a:t>
            </a:r>
            <a:r>
              <a:rPr lang="ko-KR" altLang="en-US" dirty="0" smtClean="0"/>
              <a:t>後孫</a:t>
            </a:r>
            <a:r>
              <a:rPr lang="en-US" altLang="ko-KR" dirty="0" smtClean="0"/>
              <a:t>)</a:t>
            </a:r>
            <a:r>
              <a:rPr lang="ko-KR" altLang="en-US" dirty="0" smtClean="0"/>
              <a:t>들이 대제사장직을 수행하지 못하였고</a:t>
            </a:r>
            <a:r>
              <a:rPr lang="en-US" altLang="ko-KR" dirty="0" smtClean="0"/>
              <a:t>, </a:t>
            </a:r>
            <a:r>
              <a:rPr lang="ko-KR" altLang="en-US" dirty="0" smtClean="0"/>
              <a:t>또 </a:t>
            </a:r>
          </a:p>
          <a:p>
            <a:r>
              <a:rPr lang="ko-KR" altLang="en-US" dirty="0" smtClean="0"/>
              <a:t>              </a:t>
            </a:r>
            <a:r>
              <a:rPr lang="ko-KR" altLang="en-US" dirty="0" err="1" smtClean="0"/>
              <a:t>이다말</a:t>
            </a:r>
            <a:r>
              <a:rPr lang="ko-KR" altLang="en-US" dirty="0" smtClean="0"/>
              <a:t> 계열과 함께 불가피</a:t>
            </a:r>
            <a:r>
              <a:rPr lang="en-US" altLang="ko-KR" dirty="0" smtClean="0"/>
              <a:t>(</a:t>
            </a:r>
            <a:r>
              <a:rPr lang="ko-KR" altLang="en-US" dirty="0" err="1" smtClean="0"/>
              <a:t>不可避</a:t>
            </a:r>
            <a:r>
              <a:rPr lang="en-US" altLang="ko-KR" dirty="0" smtClean="0"/>
              <a:t>)</a:t>
            </a:r>
            <a:r>
              <a:rPr lang="ko-KR" altLang="en-US" dirty="0" smtClean="0"/>
              <a:t>하게 두 제사장</a:t>
            </a:r>
            <a:r>
              <a:rPr lang="en-US" altLang="ko-KR" dirty="0" smtClean="0"/>
              <a:t>(</a:t>
            </a:r>
            <a:r>
              <a:rPr lang="ko-KR" altLang="en-US" dirty="0" smtClean="0"/>
              <a:t>祭司長</a:t>
            </a:r>
            <a:r>
              <a:rPr lang="en-US" altLang="ko-KR" dirty="0" smtClean="0"/>
              <a:t>)</a:t>
            </a:r>
            <a:r>
              <a:rPr lang="ko-KR" altLang="en-US" dirty="0" smtClean="0"/>
              <a:t>이 세워지는 등  </a:t>
            </a:r>
          </a:p>
          <a:p>
            <a:r>
              <a:rPr lang="ko-KR" altLang="en-US" dirty="0" smtClean="0"/>
              <a:t>              비정상적인 상황이 있었으나 결국 솔로몬 대에 사독 가문</a:t>
            </a:r>
            <a:r>
              <a:rPr lang="en-US" altLang="ko-KR" dirty="0" smtClean="0"/>
              <a:t>(</a:t>
            </a:r>
            <a:r>
              <a:rPr lang="ko-KR" altLang="en-US" dirty="0" smtClean="0"/>
              <a:t>家門</a:t>
            </a:r>
            <a:r>
              <a:rPr lang="en-US" altLang="ko-KR" dirty="0" smtClean="0"/>
              <a:t>)</a:t>
            </a:r>
            <a:r>
              <a:rPr lang="ko-KR" altLang="en-US" dirty="0" smtClean="0"/>
              <a:t>을 통하여  </a:t>
            </a:r>
          </a:p>
          <a:p>
            <a:r>
              <a:rPr lang="ko-KR" altLang="en-US" dirty="0" smtClean="0"/>
              <a:t>              </a:t>
            </a:r>
            <a:r>
              <a:rPr lang="ko-KR" altLang="en-US" dirty="0" err="1" smtClean="0"/>
              <a:t>엘르아살</a:t>
            </a:r>
            <a:r>
              <a:rPr lang="ko-KR" altLang="en-US" dirty="0" smtClean="0"/>
              <a:t> 계열 대제사장직의 정통성</a:t>
            </a:r>
            <a:r>
              <a:rPr lang="en-US" altLang="ko-KR" dirty="0" smtClean="0"/>
              <a:t>(</a:t>
            </a:r>
            <a:r>
              <a:rPr lang="ko-KR" altLang="en-US" dirty="0" smtClean="0"/>
              <a:t>正統性</a:t>
            </a:r>
            <a:r>
              <a:rPr lang="en-US" altLang="ko-KR" dirty="0" smtClean="0"/>
              <a:t>)</a:t>
            </a:r>
            <a:r>
              <a:rPr lang="ko-KR" altLang="en-US" dirty="0" smtClean="0"/>
              <a:t>을 회복</a:t>
            </a:r>
            <a:r>
              <a:rPr lang="en-US" altLang="ko-KR" dirty="0" smtClean="0"/>
              <a:t>(</a:t>
            </a:r>
            <a:r>
              <a:rPr lang="ko-KR" altLang="en-US" dirty="0" smtClean="0"/>
              <a:t>回復</a:t>
            </a:r>
            <a:r>
              <a:rPr lang="en-US" altLang="ko-KR" dirty="0" smtClean="0"/>
              <a:t>)</a:t>
            </a:r>
            <a:r>
              <a:rPr lang="ko-KR" altLang="en-US" dirty="0" smtClean="0"/>
              <a:t>하게 된 것이다</a:t>
            </a:r>
            <a:r>
              <a:rPr lang="en-US" altLang="ko-KR" dirty="0" smtClean="0"/>
              <a:t>. </a:t>
            </a:r>
          </a:p>
          <a:p>
            <a:r>
              <a:rPr lang="en-US" altLang="ko-KR" dirty="0" smtClean="0"/>
              <a:t> </a:t>
            </a:r>
          </a:p>
          <a:p>
            <a:r>
              <a:rPr lang="en-US" altLang="ko-KR" dirty="0" smtClean="0"/>
              <a:t>              </a:t>
            </a:r>
            <a:r>
              <a:rPr lang="ko-KR" altLang="en-US" dirty="0" smtClean="0"/>
              <a:t>이처럼 하나님께서 오직 한 가문만을 대제사장 가문으로 선택하사 </a:t>
            </a:r>
          </a:p>
          <a:p>
            <a:r>
              <a:rPr lang="ko-KR" altLang="en-US" dirty="0" smtClean="0"/>
              <a:t>              언약을 맺으시고</a:t>
            </a:r>
            <a:r>
              <a:rPr lang="en-US" altLang="ko-KR" dirty="0" smtClean="0"/>
              <a:t>, </a:t>
            </a:r>
            <a:r>
              <a:rPr lang="ko-KR" altLang="en-US" dirty="0" smtClean="0"/>
              <a:t>그 언약을 궁극적으로 성취시킨 사실은 하나님과 </a:t>
            </a:r>
          </a:p>
          <a:p>
            <a:r>
              <a:rPr lang="ko-KR" altLang="en-US" dirty="0" smtClean="0"/>
              <a:t>              그의 백성</a:t>
            </a:r>
            <a:r>
              <a:rPr lang="en-US" altLang="ko-KR" dirty="0" smtClean="0"/>
              <a:t>(</a:t>
            </a:r>
            <a:r>
              <a:rPr lang="ko-KR" altLang="en-US" dirty="0" smtClean="0"/>
              <a:t>百姓</a:t>
            </a:r>
            <a:r>
              <a:rPr lang="en-US" altLang="ko-KR" dirty="0" smtClean="0"/>
              <a:t>)</a:t>
            </a:r>
            <a:r>
              <a:rPr lang="ko-KR" altLang="en-US" dirty="0" smtClean="0"/>
              <a:t>간의 참 중보자</a:t>
            </a:r>
            <a:r>
              <a:rPr lang="en-US" altLang="ko-KR" dirty="0" smtClean="0"/>
              <a:t>(</a:t>
            </a:r>
            <a:r>
              <a:rPr lang="ko-KR" altLang="en-US" dirty="0" smtClean="0"/>
              <a:t>仲保자</a:t>
            </a:r>
            <a:r>
              <a:rPr lang="en-US" altLang="ko-KR" dirty="0" smtClean="0"/>
              <a:t>)</a:t>
            </a:r>
            <a:r>
              <a:rPr lang="ko-KR" altLang="en-US" dirty="0" smtClean="0"/>
              <a:t>는 오직 예수 그리스도 한 분  </a:t>
            </a:r>
          </a:p>
          <a:p>
            <a:r>
              <a:rPr lang="ko-KR" altLang="en-US" dirty="0" smtClean="0"/>
              <a:t>              뿐이라는 사실과 누구든지 그분으로 말미암지 않고는 아무도 속죄함을 </a:t>
            </a:r>
          </a:p>
          <a:p>
            <a:r>
              <a:rPr lang="ko-KR" altLang="en-US" dirty="0" smtClean="0"/>
              <a:t>              누릴 수 없음을 교훈</a:t>
            </a:r>
            <a:r>
              <a:rPr lang="en-US" altLang="ko-KR" dirty="0" smtClean="0"/>
              <a:t>(</a:t>
            </a:r>
            <a:r>
              <a:rPr lang="ko-KR" altLang="en-US" dirty="0" smtClean="0"/>
              <a:t>敎訓</a:t>
            </a:r>
            <a:r>
              <a:rPr lang="en-US" altLang="ko-KR" dirty="0" smtClean="0"/>
              <a:t>)</a:t>
            </a:r>
            <a:r>
              <a:rPr lang="ko-KR" altLang="en-US" dirty="0" smtClean="0"/>
              <a:t>하는 것이다</a:t>
            </a:r>
            <a:r>
              <a:rPr lang="en-US" altLang="ko-KR" dirty="0" smtClean="0"/>
              <a:t>(</a:t>
            </a:r>
            <a:r>
              <a:rPr lang="ko-KR" altLang="en-US" dirty="0" smtClean="0"/>
              <a:t>요</a:t>
            </a:r>
            <a:r>
              <a:rPr lang="en-US" altLang="ko-KR" dirty="0" smtClean="0"/>
              <a:t>14:6). </a:t>
            </a:r>
          </a:p>
          <a:p>
            <a:r>
              <a:rPr lang="en-US" altLang="ko-KR" dirty="0" smtClean="0"/>
              <a:t> </a:t>
            </a:r>
          </a:p>
          <a:p>
            <a:r>
              <a:rPr lang="en-US" altLang="ko-KR" dirty="0" smtClean="0"/>
              <a:t>              &lt; </a:t>
            </a:r>
            <a:r>
              <a:rPr lang="ko-KR" altLang="en-US" dirty="0" err="1" smtClean="0"/>
              <a:t>그랜드</a:t>
            </a:r>
            <a:r>
              <a:rPr lang="ko-KR" altLang="en-US" dirty="0" smtClean="0"/>
              <a:t> 종합주석 </a:t>
            </a:r>
            <a:r>
              <a:rPr lang="en-US" altLang="ko-KR" dirty="0" smtClean="0"/>
              <a:t>&gt; </a:t>
            </a:r>
          </a:p>
          <a:p>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37</a:t>
            </a:fld>
            <a:endParaRPr lang="ko-KR" altLang="en-US"/>
          </a:p>
        </p:txBody>
      </p:sp>
    </p:spTree>
    <p:extLst>
      <p:ext uri="{BB962C8B-B14F-4D97-AF65-F5344CB8AC3E}">
        <p14:creationId xmlns:p14="http://schemas.microsoft.com/office/powerpoint/2010/main" val="3418457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smtClean="0"/>
          </a:p>
          <a:p>
            <a:r>
              <a:rPr lang="en-US" altLang="ko-KR" dirty="0" smtClean="0"/>
              <a:t>5:13 </a:t>
            </a:r>
            <a:r>
              <a:rPr lang="ko-KR" altLang="en-US" dirty="0" smtClean="0"/>
              <a:t>대저 젖을 먹는 자마다 어린아이니 의의 말씀을 경험하지 못한 자요</a:t>
            </a:r>
          </a:p>
          <a:p>
            <a:endParaRPr lang="ko-KR" altLang="en-US" dirty="0" smtClean="0"/>
          </a:p>
          <a:p>
            <a:r>
              <a:rPr lang="en-US" altLang="ko-KR" dirty="0" smtClean="0"/>
              <a:t>5:14 </a:t>
            </a:r>
            <a:r>
              <a:rPr lang="ko-KR" altLang="en-US" dirty="0" smtClean="0"/>
              <a:t>단단한 식물은 장성한 자의 것이니 저희는 지각을 사용하므로 연단을 받아 선악을 분변하는 자들이니라</a:t>
            </a:r>
            <a:endParaRPr lang="en-US" altLang="ko-KR" dirty="0" smtClean="0"/>
          </a:p>
          <a:p>
            <a:endParaRPr lang="en-US" altLang="ko-KR" dirty="0" smtClean="0"/>
          </a:p>
          <a:p>
            <a:r>
              <a:rPr lang="en-US" altLang="ko-KR" b="1" dirty="0"/>
              <a:t>[</a:t>
            </a:r>
            <a:r>
              <a:rPr lang="ko-KR" altLang="en-US" b="1" dirty="0"/>
              <a:t>잠</a:t>
            </a:r>
            <a:r>
              <a:rPr lang="en-US" altLang="ko-KR" b="1" dirty="0"/>
              <a:t>17:3]</a:t>
            </a:r>
            <a:r>
              <a:rPr lang="ko-KR" altLang="en-US" dirty="0"/>
              <a:t>도가니는 은을</a:t>
            </a:r>
            <a:r>
              <a:rPr lang="en-US" altLang="ko-KR" dirty="0"/>
              <a:t>, </a:t>
            </a:r>
            <a:r>
              <a:rPr lang="ko-KR" altLang="en-US" dirty="0"/>
              <a:t>풀무는 금을 </a:t>
            </a:r>
            <a:r>
              <a:rPr lang="ko-KR" altLang="en-US" b="1" dirty="0"/>
              <a:t>연단</a:t>
            </a:r>
            <a:r>
              <a:rPr lang="ko-KR" altLang="en-US" dirty="0"/>
              <a:t>하거니와 여호와는 마음을 </a:t>
            </a:r>
            <a:r>
              <a:rPr lang="ko-KR" altLang="en-US" b="1" dirty="0" err="1"/>
              <a:t>연단</a:t>
            </a:r>
            <a:r>
              <a:rPr lang="ko-KR" altLang="en-US" dirty="0" err="1"/>
              <a:t>하시느니라</a:t>
            </a:r>
            <a:endParaRPr lang="en-US" altLang="ko-KR" dirty="0"/>
          </a:p>
          <a:p>
            <a:r>
              <a:rPr lang="en-US" altLang="ko-KR" b="1" dirty="0"/>
              <a:t>[</a:t>
            </a:r>
            <a:r>
              <a:rPr lang="ko-KR" altLang="en-US" b="1" dirty="0"/>
              <a:t>사</a:t>
            </a:r>
            <a:r>
              <a:rPr lang="en-US" altLang="ko-KR" b="1" dirty="0"/>
              <a:t>48:10]</a:t>
            </a:r>
            <a:r>
              <a:rPr lang="ko-KR" altLang="en-US" dirty="0"/>
              <a:t>보라 내가 너를 </a:t>
            </a:r>
            <a:r>
              <a:rPr lang="ko-KR" altLang="en-US" b="1" dirty="0"/>
              <a:t>연단</a:t>
            </a:r>
            <a:r>
              <a:rPr lang="ko-KR" altLang="en-US" dirty="0"/>
              <a:t>하였으나 은처럼 하지 아니하고 너를 고난의 풀무에서 택하였노라</a:t>
            </a:r>
            <a:endParaRPr lang="en-US" altLang="ko-KR" dirty="0"/>
          </a:p>
          <a:p>
            <a:r>
              <a:rPr lang="en-US" altLang="ko-KR" b="1" dirty="0"/>
              <a:t>[</a:t>
            </a:r>
            <a:r>
              <a:rPr lang="ko-KR" altLang="en-US" b="1" dirty="0"/>
              <a:t>단</a:t>
            </a:r>
            <a:r>
              <a:rPr lang="en-US" altLang="ko-KR" b="1" dirty="0"/>
              <a:t>12:10]</a:t>
            </a:r>
            <a:r>
              <a:rPr lang="ko-KR" altLang="en-US" dirty="0"/>
              <a:t>많은 사람이 </a:t>
            </a:r>
            <a:r>
              <a:rPr lang="ko-KR" altLang="en-US" b="1" dirty="0"/>
              <a:t>연단</a:t>
            </a:r>
            <a:r>
              <a:rPr lang="ko-KR" altLang="en-US" dirty="0"/>
              <a:t>을 받아 스스로 정결케 하며 희게 할 것이나 악한 사람은 악을 행하리니 악한 자는 아무도 깨닫지 못하되 오직 지혜 있는 자는 깨달으리라</a:t>
            </a:r>
            <a:endParaRPr lang="en-US" altLang="ko-KR" dirty="0"/>
          </a:p>
          <a:p>
            <a:r>
              <a:rPr lang="en-US" altLang="ko-KR" b="1" dirty="0"/>
              <a:t>[</a:t>
            </a:r>
            <a:r>
              <a:rPr lang="ko-KR" altLang="en-US" b="1" dirty="0"/>
              <a:t>말</a:t>
            </a:r>
            <a:r>
              <a:rPr lang="en-US" altLang="ko-KR" b="1" dirty="0"/>
              <a:t>3:2]</a:t>
            </a:r>
            <a:r>
              <a:rPr lang="ko-KR" altLang="en-US" dirty="0"/>
              <a:t>그의 임하는 날을 누가 능히 당하며 그의 나타나는 때에 누가 능히 서리요 그는 금을 </a:t>
            </a:r>
            <a:r>
              <a:rPr lang="ko-KR" altLang="en-US" b="1" dirty="0"/>
              <a:t>연단</a:t>
            </a:r>
            <a:r>
              <a:rPr lang="ko-KR" altLang="en-US" dirty="0"/>
              <a:t>하는 자의 불과 표백하는 자의 잿물과 같을 것이라</a:t>
            </a:r>
          </a:p>
          <a:p>
            <a:r>
              <a:rPr lang="en-US" altLang="ko-KR" b="1" dirty="0"/>
              <a:t>[</a:t>
            </a:r>
            <a:r>
              <a:rPr lang="ko-KR" altLang="en-US" b="1" dirty="0"/>
              <a:t>말</a:t>
            </a:r>
            <a:r>
              <a:rPr lang="en-US" altLang="ko-KR" b="1" dirty="0"/>
              <a:t>3:3]</a:t>
            </a:r>
            <a:r>
              <a:rPr lang="ko-KR" altLang="en-US" dirty="0"/>
              <a:t>그가 은을 </a:t>
            </a:r>
            <a:r>
              <a:rPr lang="ko-KR" altLang="en-US" b="1" dirty="0"/>
              <a:t>연단</a:t>
            </a:r>
            <a:r>
              <a:rPr lang="ko-KR" altLang="en-US" dirty="0"/>
              <a:t>하여 </a:t>
            </a:r>
            <a:r>
              <a:rPr lang="ko-KR" altLang="en-US" dirty="0" err="1"/>
              <a:t>깨끗케</a:t>
            </a:r>
            <a:r>
              <a:rPr lang="ko-KR" altLang="en-US" dirty="0"/>
              <a:t> 하는 자같이 앉아서 </a:t>
            </a:r>
            <a:r>
              <a:rPr lang="ko-KR" altLang="en-US" dirty="0" err="1"/>
              <a:t>레위</a:t>
            </a:r>
            <a:r>
              <a:rPr lang="ko-KR" altLang="en-US" dirty="0"/>
              <a:t> 자손을 </a:t>
            </a:r>
            <a:r>
              <a:rPr lang="ko-KR" altLang="en-US" dirty="0" err="1"/>
              <a:t>깨끗케</a:t>
            </a:r>
            <a:r>
              <a:rPr lang="ko-KR" altLang="en-US" dirty="0"/>
              <a:t> 하되 금은같이 그들을 </a:t>
            </a:r>
            <a:r>
              <a:rPr lang="ko-KR" altLang="en-US" b="1" dirty="0"/>
              <a:t>연단</a:t>
            </a:r>
            <a:r>
              <a:rPr lang="ko-KR" altLang="en-US" dirty="0"/>
              <a:t>하리니 그들이 의로운 제물을 나 여호와께 드릴 것이라</a:t>
            </a:r>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38</a:t>
            </a:fld>
            <a:endParaRPr lang="ko-KR" altLang="en-US"/>
          </a:p>
        </p:txBody>
      </p:sp>
    </p:spTree>
    <p:extLst>
      <p:ext uri="{BB962C8B-B14F-4D97-AF65-F5344CB8AC3E}">
        <p14:creationId xmlns:p14="http://schemas.microsoft.com/office/powerpoint/2010/main" val="427913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6:1 </a:t>
            </a:r>
            <a:r>
              <a:rPr lang="ko-KR" altLang="en-US" dirty="0" smtClean="0"/>
              <a:t>그러므로 우리가 </a:t>
            </a:r>
            <a:r>
              <a:rPr lang="ko-KR" altLang="en-US" b="1" dirty="0" smtClean="0"/>
              <a:t>그리스도 도의 초보</a:t>
            </a:r>
            <a:r>
              <a:rPr lang="ko-KR" altLang="en-US" dirty="0" smtClean="0"/>
              <a:t>를 버리고 죽은 행실을 </a:t>
            </a:r>
            <a:r>
              <a:rPr lang="ko-KR" altLang="en-US" b="1" dirty="0" smtClean="0"/>
              <a:t>회개</a:t>
            </a:r>
            <a:r>
              <a:rPr lang="ko-KR" altLang="en-US" dirty="0" smtClean="0"/>
              <a:t>함과 하나님께 대한 </a:t>
            </a:r>
            <a:r>
              <a:rPr lang="ko-KR" altLang="en-US" b="1" dirty="0" smtClean="0"/>
              <a:t>신앙</a:t>
            </a:r>
            <a:r>
              <a:rPr lang="ko-KR" altLang="en-US" dirty="0" smtClean="0"/>
              <a:t>과</a:t>
            </a:r>
          </a:p>
          <a:p>
            <a:endParaRPr lang="ko-KR" altLang="en-US" dirty="0" smtClean="0"/>
          </a:p>
          <a:p>
            <a:r>
              <a:rPr lang="en-US" altLang="ko-KR" dirty="0" smtClean="0"/>
              <a:t>6:2 </a:t>
            </a:r>
            <a:r>
              <a:rPr lang="ko-KR" altLang="en-US" b="1" dirty="0" smtClean="0"/>
              <a:t>세례</a:t>
            </a:r>
            <a:r>
              <a:rPr lang="ko-KR" altLang="en-US" dirty="0" smtClean="0"/>
              <a:t>들과 </a:t>
            </a:r>
            <a:r>
              <a:rPr lang="ko-KR" altLang="en-US" b="1" dirty="0" smtClean="0"/>
              <a:t>안수</a:t>
            </a:r>
            <a:r>
              <a:rPr lang="ko-KR" altLang="en-US" dirty="0" smtClean="0"/>
              <a:t>와 </a:t>
            </a:r>
            <a:r>
              <a:rPr lang="ko-KR" altLang="en-US" b="1" dirty="0" smtClean="0"/>
              <a:t>죽은 자의 부활</a:t>
            </a:r>
            <a:r>
              <a:rPr lang="ko-KR" altLang="en-US" dirty="0" smtClean="0"/>
              <a:t>과 </a:t>
            </a:r>
            <a:r>
              <a:rPr lang="ko-KR" altLang="en-US" b="1" dirty="0" smtClean="0"/>
              <a:t>영원한 심판</a:t>
            </a:r>
            <a:r>
              <a:rPr lang="ko-KR" altLang="en-US" dirty="0" smtClean="0"/>
              <a:t>에 관한 교훈의 터를 다시 닦지 말고 </a:t>
            </a:r>
            <a:r>
              <a:rPr lang="ko-KR" altLang="en-US" b="1" dirty="0" smtClean="0"/>
              <a:t>완전한 데 나아갈지니라</a:t>
            </a:r>
          </a:p>
          <a:p>
            <a:endParaRPr lang="ko-KR" altLang="en-US" dirty="0" smtClean="0"/>
          </a:p>
          <a:p>
            <a:r>
              <a:rPr lang="en-US" altLang="ko-KR" dirty="0" smtClean="0"/>
              <a:t>6:3 </a:t>
            </a:r>
            <a:r>
              <a:rPr lang="ko-KR" altLang="en-US" dirty="0" smtClean="0"/>
              <a:t>하나님께서 허락하시면 우리가 이것을 하리라</a:t>
            </a:r>
          </a:p>
          <a:p>
            <a:endParaRPr lang="ko-KR" altLang="en-US" dirty="0" smtClean="0"/>
          </a:p>
          <a:p>
            <a:r>
              <a:rPr lang="en-US" altLang="ko-KR" dirty="0" smtClean="0"/>
              <a:t>6:4 </a:t>
            </a:r>
            <a:r>
              <a:rPr lang="ko-KR" altLang="en-US" dirty="0" smtClean="0"/>
              <a:t>한번 비췸을 얻고 하늘의 은사를 맛보고 성령에 참여한 바 되고</a:t>
            </a:r>
          </a:p>
          <a:p>
            <a:endParaRPr lang="ko-KR" altLang="en-US" dirty="0" smtClean="0"/>
          </a:p>
          <a:p>
            <a:r>
              <a:rPr lang="en-US" altLang="ko-KR" dirty="0" smtClean="0"/>
              <a:t>6:5 </a:t>
            </a:r>
            <a:r>
              <a:rPr lang="ko-KR" altLang="en-US" dirty="0" smtClean="0"/>
              <a:t>하나님의 선한 말씀과 내세의 능력을 맛보고</a:t>
            </a:r>
          </a:p>
          <a:p>
            <a:endParaRPr lang="ko-KR" altLang="en-US" dirty="0" smtClean="0"/>
          </a:p>
          <a:p>
            <a:r>
              <a:rPr lang="en-US" altLang="ko-KR" dirty="0" smtClean="0"/>
              <a:t>6:6 </a:t>
            </a:r>
            <a:r>
              <a:rPr lang="ko-KR" altLang="en-US" dirty="0" smtClean="0"/>
              <a:t>타락한 자들은 다시 새롭게 하여 회개케 할 수 없나니 이는 자기가 하나님의 아들을 다시 십자가에 못 박아 현저히 욕을 보임이라</a:t>
            </a:r>
          </a:p>
          <a:p>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39</a:t>
            </a:fld>
            <a:endParaRPr lang="ko-KR" altLang="en-US"/>
          </a:p>
        </p:txBody>
      </p:sp>
    </p:spTree>
    <p:extLst>
      <p:ext uri="{BB962C8B-B14F-4D97-AF65-F5344CB8AC3E}">
        <p14:creationId xmlns:p14="http://schemas.microsoft.com/office/powerpoint/2010/main" val="1052349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smtClean="0"/>
              <a:t>6:7 </a:t>
            </a:r>
            <a:r>
              <a:rPr lang="ko-KR" altLang="en-US" dirty="0" smtClean="0"/>
              <a:t>땅이 그 위에 자주 내리는 비를 흡수하여 밭 가는 자들의 쓰기에 합당한 채소를 내면 하나님께 복을 받고</a:t>
            </a:r>
          </a:p>
          <a:p>
            <a:endParaRPr lang="ko-KR" altLang="en-US" dirty="0" smtClean="0"/>
          </a:p>
          <a:p>
            <a:r>
              <a:rPr lang="en-US" altLang="ko-KR" dirty="0" smtClean="0"/>
              <a:t>6:8 </a:t>
            </a:r>
            <a:r>
              <a:rPr lang="ko-KR" altLang="en-US" dirty="0" smtClean="0"/>
              <a:t>만일 가시와 엉겅퀴를 내면 버림을 당하고 저주함에 </a:t>
            </a:r>
            <a:r>
              <a:rPr lang="ko-KR" altLang="en-US" dirty="0" err="1" smtClean="0"/>
              <a:t>가까와</a:t>
            </a:r>
            <a:r>
              <a:rPr lang="ko-KR" altLang="en-US" dirty="0" smtClean="0"/>
              <a:t> 그 마지막은 불사름이 되리라</a:t>
            </a:r>
          </a:p>
          <a:p>
            <a:endParaRPr lang="ko-KR" altLang="en-US" dirty="0" smtClean="0"/>
          </a:p>
          <a:p>
            <a:r>
              <a:rPr lang="en-US" altLang="ko-KR" dirty="0" smtClean="0"/>
              <a:t>6:9 </a:t>
            </a:r>
            <a:r>
              <a:rPr lang="ko-KR" altLang="en-US" dirty="0" smtClean="0"/>
              <a:t>사랑하는 자들아 우리가 이같이 말하나 너희에게는 이보다 나은 것과 구원에 가까운 것을 확신하노라</a:t>
            </a:r>
          </a:p>
          <a:p>
            <a:endParaRPr lang="ko-KR" altLang="en-US" dirty="0" smtClean="0"/>
          </a:p>
          <a:p>
            <a:r>
              <a:rPr lang="en-US" altLang="ko-KR" dirty="0" smtClean="0"/>
              <a:t>6:10 </a:t>
            </a:r>
            <a:r>
              <a:rPr lang="ko-KR" altLang="en-US" dirty="0" smtClean="0"/>
              <a:t>하나님이 </a:t>
            </a:r>
            <a:r>
              <a:rPr lang="ko-KR" altLang="en-US" dirty="0" err="1" smtClean="0"/>
              <a:t>불의치</a:t>
            </a:r>
            <a:r>
              <a:rPr lang="ko-KR" altLang="en-US" dirty="0" smtClean="0"/>
              <a:t> 아니하사 너희 행위와 그의 이름을 위하여 나타낸 사랑으로 이미 성도를 섬긴 것과 이제도 섬기는 것을 잊어버리지 </a:t>
            </a:r>
            <a:r>
              <a:rPr lang="ko-KR" altLang="en-US" dirty="0" err="1" smtClean="0"/>
              <a:t>아니하시느니라</a:t>
            </a:r>
            <a:endParaRPr lang="ko-KR" altLang="en-US" dirty="0" smtClean="0"/>
          </a:p>
          <a:p>
            <a:endParaRPr lang="ko-KR" altLang="en-US" dirty="0" smtClean="0"/>
          </a:p>
          <a:p>
            <a:r>
              <a:rPr lang="en-US" altLang="ko-KR" dirty="0" smtClean="0"/>
              <a:t>6:11 </a:t>
            </a:r>
            <a:r>
              <a:rPr lang="ko-KR" altLang="en-US" dirty="0" smtClean="0"/>
              <a:t>우리가 간절히 원하는 것은 너희 각 사람이 동일한 부지런을 나타내어 끝까지 소망의 풍성함에 이르러</a:t>
            </a:r>
          </a:p>
          <a:p>
            <a:endParaRPr lang="ko-KR" altLang="en-US" dirty="0" smtClean="0"/>
          </a:p>
          <a:p>
            <a:r>
              <a:rPr lang="en-US" altLang="ko-KR" dirty="0" smtClean="0"/>
              <a:t>6:12 </a:t>
            </a:r>
            <a:r>
              <a:rPr lang="ko-KR" altLang="en-US" dirty="0" smtClean="0"/>
              <a:t>게으르지 아니하고 믿음과 오래 참음으로 말미암아 약속들을 기업으로 받는 자들을 본받는 자 되게 하려는 것이니라</a:t>
            </a:r>
          </a:p>
          <a:p>
            <a:endParaRPr lang="ko-KR" altLang="en-US" dirty="0" smtClean="0"/>
          </a:p>
          <a:p>
            <a:r>
              <a:rPr lang="en-US" altLang="ko-KR" dirty="0" smtClean="0"/>
              <a:t>6:13 </a:t>
            </a:r>
            <a:r>
              <a:rPr lang="ko-KR" altLang="en-US" dirty="0" smtClean="0"/>
              <a:t>하나님이 아브라함에게 약속하실 때에 가리켜 맹세할 자가 자기보다 더 큰 이가 없으므로 자기를 가리켜 맹세하여</a:t>
            </a:r>
          </a:p>
          <a:p>
            <a:endParaRPr lang="ko-KR" altLang="en-US" dirty="0" smtClean="0"/>
          </a:p>
          <a:p>
            <a:r>
              <a:rPr lang="en-US" altLang="ko-KR" dirty="0" smtClean="0"/>
              <a:t>6:14 </a:t>
            </a:r>
            <a:r>
              <a:rPr lang="ko-KR" altLang="en-US" dirty="0" smtClean="0"/>
              <a:t>가라사대 내가 반드시 너를 복 주고 복 주며 너를 번성케 하고 번성케 하리라 하셨더니</a:t>
            </a:r>
          </a:p>
          <a:p>
            <a:endParaRPr lang="ko-KR" altLang="en-US" dirty="0" smtClean="0"/>
          </a:p>
          <a:p>
            <a:r>
              <a:rPr lang="en-US" altLang="ko-KR" dirty="0" smtClean="0"/>
              <a:t>6:15 </a:t>
            </a:r>
            <a:r>
              <a:rPr lang="ko-KR" altLang="en-US" dirty="0" smtClean="0"/>
              <a:t>저가 이같이 오래 참아 약속을 받았느니라</a:t>
            </a:r>
          </a:p>
          <a:p>
            <a:endParaRPr lang="ko-KR" altLang="en-US" dirty="0" smtClean="0"/>
          </a:p>
          <a:p>
            <a:r>
              <a:rPr lang="en-US" altLang="ko-KR" dirty="0" smtClean="0"/>
              <a:t>6:16 </a:t>
            </a:r>
            <a:r>
              <a:rPr lang="ko-KR" altLang="en-US" dirty="0" smtClean="0"/>
              <a:t>사람들은 자기보다 더 큰 자를 가리켜 맹세하나니 맹세는 저희 모든 다투는 일에 최후 확정이니라</a:t>
            </a:r>
          </a:p>
          <a:p>
            <a:endParaRPr lang="ko-KR" altLang="en-US" dirty="0" smtClean="0"/>
          </a:p>
          <a:p>
            <a:r>
              <a:rPr lang="en-US" altLang="ko-KR" dirty="0" smtClean="0"/>
              <a:t>6:17 </a:t>
            </a:r>
            <a:r>
              <a:rPr lang="ko-KR" altLang="en-US" dirty="0" smtClean="0"/>
              <a:t>하나님은 약속을 기업으로 받는 자들에게 그 뜻이 변치 아니함을 충분히 나타내시려고 그 일에 맹세로 </a:t>
            </a:r>
            <a:r>
              <a:rPr lang="ko-KR" altLang="en-US" dirty="0" err="1" smtClean="0"/>
              <a:t>보증하셨나니</a:t>
            </a:r>
            <a:endParaRPr lang="ko-KR" altLang="en-US" dirty="0" smtClean="0"/>
          </a:p>
          <a:p>
            <a:endParaRPr lang="ko-KR" altLang="en-US" dirty="0" smtClean="0"/>
          </a:p>
          <a:p>
            <a:r>
              <a:rPr lang="en-US" altLang="ko-KR" dirty="0" smtClean="0"/>
              <a:t>6:18 </a:t>
            </a:r>
            <a:r>
              <a:rPr lang="ko-KR" altLang="en-US" dirty="0" smtClean="0"/>
              <a:t>이는 하나님이 거짓말을 하실 수 없는 이 두 가지 변치 못할 사실을 인하여 앞에 있는 소망을 얻으려고 피하여 가는 우리로 큰 안위를 받게 하려 하심이라</a:t>
            </a:r>
          </a:p>
          <a:p>
            <a:endParaRPr lang="ko-KR" altLang="en-US" dirty="0" smtClean="0"/>
          </a:p>
          <a:p>
            <a:r>
              <a:rPr lang="en-US" altLang="ko-KR" dirty="0" smtClean="0"/>
              <a:t>6:19 </a:t>
            </a:r>
            <a:r>
              <a:rPr lang="ko-KR" altLang="en-US" dirty="0" smtClean="0"/>
              <a:t>우리가 이 소망이 있는 것은 영혼의 닻 같아서 튼튼하고 견고하여 휘장 안에 들어가나니</a:t>
            </a:r>
          </a:p>
          <a:p>
            <a:endParaRPr lang="ko-KR" altLang="en-US" dirty="0" smtClean="0"/>
          </a:p>
          <a:p>
            <a:r>
              <a:rPr lang="en-US" altLang="ko-KR" dirty="0" smtClean="0"/>
              <a:t>6:20 </a:t>
            </a:r>
            <a:r>
              <a:rPr lang="ko-KR" altLang="en-US" dirty="0" smtClean="0"/>
              <a:t>그리로 앞서 가신 예수께서 </a:t>
            </a:r>
            <a:r>
              <a:rPr lang="ko-KR" altLang="en-US" dirty="0" err="1" smtClean="0"/>
              <a:t>멜기세덱의</a:t>
            </a:r>
            <a:r>
              <a:rPr lang="ko-KR" altLang="en-US" dirty="0" smtClean="0"/>
              <a:t> </a:t>
            </a:r>
            <a:r>
              <a:rPr lang="ko-KR" altLang="en-US" dirty="0" err="1" smtClean="0"/>
              <a:t>반차를</a:t>
            </a:r>
            <a:r>
              <a:rPr lang="ko-KR" altLang="en-US" dirty="0" smtClean="0"/>
              <a:t> 좇아 영원히 대제사장이 되어 우리를 위하여 들어가셨느니라</a:t>
            </a:r>
            <a:endParaRPr lang="en-US" altLang="ko-KR" dirty="0" smtClean="0"/>
          </a:p>
          <a:p>
            <a:endParaRPr lang="en-US" altLang="ko-KR" dirty="0" smtClean="0"/>
          </a:p>
          <a:p>
            <a:endParaRPr lang="en-US" altLang="ko-KR" dirty="0" smtClean="0"/>
          </a:p>
          <a:p>
            <a:endParaRPr lang="en-US" altLang="ko-KR" dirty="0" smtClean="0"/>
          </a:p>
          <a:p>
            <a:r>
              <a:rPr lang="en-US" altLang="ko-KR" b="1" dirty="0"/>
              <a:t>[</a:t>
            </a:r>
            <a:r>
              <a:rPr lang="ko-KR" altLang="en-US" b="1" dirty="0"/>
              <a:t>마</a:t>
            </a:r>
            <a:r>
              <a:rPr lang="en-US" altLang="ko-KR" b="1" dirty="0"/>
              <a:t>25:26]</a:t>
            </a:r>
            <a:r>
              <a:rPr lang="ko-KR" altLang="en-US" dirty="0"/>
              <a:t>그 주인이 대답하여 가로되 </a:t>
            </a:r>
            <a:r>
              <a:rPr lang="ko-KR" altLang="en-US" b="1" dirty="0"/>
              <a:t>악하고 게으른</a:t>
            </a:r>
            <a:r>
              <a:rPr lang="ko-KR" altLang="en-US" dirty="0"/>
              <a:t> 종아 나는 심지 않은 데서 거두고 헤치지 않은 데서 모으는 줄로 네가 알았느냐</a:t>
            </a:r>
          </a:p>
          <a:p>
            <a:pPr defTabSz="924367">
              <a:defRPr/>
            </a:pPr>
            <a:r>
              <a:rPr lang="en-US" altLang="ko-KR" b="1" dirty="0"/>
              <a:t>[</a:t>
            </a:r>
            <a:r>
              <a:rPr lang="ko-KR" altLang="en-US" b="1" dirty="0" err="1"/>
              <a:t>눅</a:t>
            </a:r>
            <a:r>
              <a:rPr lang="en-US" altLang="ko-KR" b="1" dirty="0"/>
              <a:t>13:9]</a:t>
            </a:r>
            <a:r>
              <a:rPr lang="ko-KR" altLang="en-US" dirty="0"/>
              <a:t>이후에 만일 실과가 열면 </a:t>
            </a:r>
            <a:r>
              <a:rPr lang="ko-KR" altLang="en-US" b="1" dirty="0" err="1"/>
              <a:t>이어니와</a:t>
            </a:r>
            <a:r>
              <a:rPr lang="ko-KR" altLang="en-US" dirty="0"/>
              <a:t> 그렇지 않으면 찍어 버리소서 하였다 하시니라</a:t>
            </a:r>
          </a:p>
          <a:p>
            <a:r>
              <a:rPr lang="en-US" altLang="ko-KR" b="1" dirty="0"/>
              <a:t>[</a:t>
            </a:r>
            <a:r>
              <a:rPr lang="ko-KR" altLang="en-US" b="1" dirty="0"/>
              <a:t>사</a:t>
            </a:r>
            <a:r>
              <a:rPr lang="en-US" altLang="ko-KR" b="1" dirty="0"/>
              <a:t>5:2]</a:t>
            </a:r>
            <a:r>
              <a:rPr lang="ko-KR" altLang="en-US" dirty="0"/>
              <a:t>땅을 파서 돌을 제하고 극상품 포도나무를 </a:t>
            </a:r>
            <a:r>
              <a:rPr lang="ko-KR" altLang="en-US" dirty="0" err="1"/>
              <a:t>심었었도다</a:t>
            </a:r>
            <a:r>
              <a:rPr lang="ko-KR" altLang="en-US" dirty="0"/>
              <a:t> 그 중에 망대를 세웠고 그 안에 </a:t>
            </a:r>
            <a:r>
              <a:rPr lang="ko-KR" altLang="en-US" dirty="0" err="1"/>
              <a:t>술틀을</a:t>
            </a:r>
            <a:r>
              <a:rPr lang="ko-KR" altLang="en-US" dirty="0"/>
              <a:t> </a:t>
            </a:r>
            <a:r>
              <a:rPr lang="ko-KR" altLang="en-US" dirty="0" err="1"/>
              <a:t>팠었도다</a:t>
            </a:r>
            <a:r>
              <a:rPr lang="ko-KR" altLang="en-US" dirty="0"/>
              <a:t> 좋은 포도 맺기를 바랐더니 </a:t>
            </a:r>
            <a:r>
              <a:rPr lang="ko-KR" altLang="en-US" b="1" dirty="0" err="1"/>
              <a:t>들포도</a:t>
            </a:r>
            <a:r>
              <a:rPr lang="ko-KR" altLang="en-US" dirty="0" err="1"/>
              <a:t>를</a:t>
            </a:r>
            <a:r>
              <a:rPr lang="ko-KR" altLang="en-US" dirty="0"/>
              <a:t> 맺혔도다</a:t>
            </a:r>
          </a:p>
          <a:p>
            <a:r>
              <a:rPr lang="en-US" altLang="ko-KR" b="1" dirty="0"/>
              <a:t>[</a:t>
            </a:r>
            <a:r>
              <a:rPr lang="ko-KR" altLang="en-US" b="1" dirty="0"/>
              <a:t>사</a:t>
            </a:r>
            <a:r>
              <a:rPr lang="en-US" altLang="ko-KR" b="1" dirty="0"/>
              <a:t>5:4]</a:t>
            </a:r>
            <a:r>
              <a:rPr lang="ko-KR" altLang="en-US" dirty="0"/>
              <a:t>내가 내 포도원을 위하여 행한 것 외에 무엇을 더할 것이 있었으랴 내가 좋은 포도 맺기를 기다렸거늘 </a:t>
            </a:r>
            <a:r>
              <a:rPr lang="ko-KR" altLang="en-US" b="1" dirty="0" err="1"/>
              <a:t>들포도</a:t>
            </a:r>
            <a:r>
              <a:rPr lang="ko-KR" altLang="en-US" dirty="0" err="1"/>
              <a:t>를</a:t>
            </a:r>
            <a:r>
              <a:rPr lang="ko-KR" altLang="en-US" dirty="0"/>
              <a:t> 맺힘은 </a:t>
            </a:r>
            <a:r>
              <a:rPr lang="ko-KR" altLang="en-US" dirty="0" err="1"/>
              <a:t>어찜인고</a:t>
            </a:r>
            <a:endParaRPr lang="ko-KR" altLang="en-US" dirty="0"/>
          </a:p>
          <a:p>
            <a:endParaRPr lang="ko-KR" altLang="en-US" dirty="0" smtClean="0"/>
          </a:p>
          <a:p>
            <a:endParaRPr lang="ko-KR" altLang="en-US" dirty="0" smtClean="0"/>
          </a:p>
          <a:p>
            <a:pPr defTabSz="924367"/>
            <a:r>
              <a:rPr lang="en-US" altLang="ko-KR" dirty="0"/>
              <a:t>(</a:t>
            </a:r>
            <a:r>
              <a:rPr lang="ko-KR" altLang="en-US" dirty="0"/>
              <a:t>창</a:t>
            </a:r>
            <a:r>
              <a:rPr lang="en-US" altLang="ko-KR" dirty="0"/>
              <a:t>22:16-17) </a:t>
            </a:r>
            <a:r>
              <a:rPr lang="ko-KR" altLang="en-US" b="1" baseline="30000" dirty="0"/>
              <a:t> </a:t>
            </a:r>
            <a:r>
              <a:rPr lang="en-US" altLang="ko-KR" b="1" baseline="30000" dirty="0"/>
              <a:t>16</a:t>
            </a:r>
            <a:r>
              <a:rPr lang="ko-KR" altLang="en-US" dirty="0"/>
              <a:t>가라사대 여호와께서 이르시기를 내가 나를 가리켜 </a:t>
            </a:r>
            <a:r>
              <a:rPr lang="ko-KR" altLang="en-US" dirty="0" err="1"/>
              <a:t>맹세하노니</a:t>
            </a:r>
            <a:r>
              <a:rPr lang="ko-KR" altLang="en-US" dirty="0"/>
              <a:t> 네가 이같이 행하여 네 아들 네 독자를 아끼지 </a:t>
            </a:r>
            <a:r>
              <a:rPr lang="ko-KR" altLang="en-US" dirty="0" err="1"/>
              <a:t>아니하였은즉</a:t>
            </a:r>
            <a:r>
              <a:rPr lang="ko-KR" altLang="en-US" b="1" baseline="30000" dirty="0"/>
              <a:t> </a:t>
            </a:r>
            <a:r>
              <a:rPr lang="en-US" altLang="ko-KR" b="1" baseline="30000" dirty="0"/>
              <a:t>17</a:t>
            </a:r>
            <a:r>
              <a:rPr lang="ko-KR" altLang="en-US" dirty="0"/>
              <a:t>내가 네게 큰 복을 주고 네 씨로 크게 성하여 하늘의 별과 같고 바닷가의 모래와 같게 하리니 네 씨가 그 대적의 문을 얻으리라</a:t>
            </a:r>
            <a:endParaRPr lang="en-US" altLang="ko-KR" dirty="0"/>
          </a:p>
          <a:p>
            <a:pPr defTabSz="924367"/>
            <a:r>
              <a:rPr lang="ko-KR" altLang="en-US" dirty="0"/>
              <a:t>시</a:t>
            </a:r>
            <a:r>
              <a:rPr lang="en-US" altLang="ko-KR" dirty="0"/>
              <a:t>105:9-11</a:t>
            </a:r>
            <a:r>
              <a:rPr lang="en-US" altLang="ko-KR" dirty="0">
                <a:solidFill>
                  <a:srgbClr val="800000"/>
                </a:solidFill>
                <a:latin typeface="Tahoma" panose="020B0604030504040204" pitchFamily="34" charset="0"/>
              </a:rPr>
              <a:t> </a:t>
            </a:r>
            <a:r>
              <a:rPr lang="ko-KR" altLang="en-US" b="1" baseline="30000" dirty="0">
                <a:solidFill>
                  <a:srgbClr val="800000"/>
                </a:solidFill>
                <a:latin typeface="Tahoma" panose="020B0604030504040204" pitchFamily="34" charset="0"/>
              </a:rPr>
              <a:t> </a:t>
            </a:r>
            <a:r>
              <a:rPr lang="en-US" altLang="ko-KR" b="1" baseline="30000" dirty="0">
                <a:solidFill>
                  <a:srgbClr val="800000"/>
                </a:solidFill>
                <a:latin typeface="Tahoma" panose="020B0604030504040204" pitchFamily="34" charset="0"/>
              </a:rPr>
              <a:t>9</a:t>
            </a:r>
            <a:r>
              <a:rPr lang="ko-KR" altLang="en-US" dirty="0">
                <a:solidFill>
                  <a:srgbClr val="000000"/>
                </a:solidFill>
                <a:latin typeface="굴림" panose="020B0600000101010101" pitchFamily="50" charset="-127"/>
                <a:ea typeface="굴림" panose="020B0600000101010101" pitchFamily="50" charset="-127"/>
              </a:rPr>
              <a:t>이것은 아브라함에게 하신 언약이며 이삭에게 하신 맹세며</a:t>
            </a:r>
            <a:r>
              <a:rPr lang="ko-KR" altLang="en-US" b="1" baseline="30000" dirty="0">
                <a:solidFill>
                  <a:srgbClr val="800000"/>
                </a:solidFill>
                <a:latin typeface="Tahoma" panose="020B0604030504040204" pitchFamily="34" charset="0"/>
                <a:ea typeface="굴림" panose="020B0600000101010101" pitchFamily="50" charset="-127"/>
              </a:rPr>
              <a:t> </a:t>
            </a:r>
            <a:r>
              <a:rPr lang="en-US" altLang="ko-KR" b="1" baseline="30000" dirty="0">
                <a:solidFill>
                  <a:srgbClr val="800000"/>
                </a:solidFill>
                <a:latin typeface="Tahoma" panose="020B0604030504040204" pitchFamily="34" charset="0"/>
                <a:ea typeface="굴림" panose="020B0600000101010101" pitchFamily="50" charset="-127"/>
              </a:rPr>
              <a:t>10</a:t>
            </a:r>
            <a:r>
              <a:rPr lang="ko-KR" altLang="en-US" dirty="0">
                <a:solidFill>
                  <a:srgbClr val="000000"/>
                </a:solidFill>
                <a:latin typeface="굴림" panose="020B0600000101010101" pitchFamily="50" charset="-127"/>
                <a:ea typeface="굴림" panose="020B0600000101010101" pitchFamily="50" charset="-127"/>
              </a:rPr>
              <a:t>야곱에게 세우신 </a:t>
            </a:r>
            <a:r>
              <a:rPr lang="ko-KR" altLang="en-US" dirty="0" err="1">
                <a:solidFill>
                  <a:srgbClr val="000000"/>
                </a:solidFill>
                <a:latin typeface="굴림" panose="020B0600000101010101" pitchFamily="50" charset="-127"/>
                <a:ea typeface="굴림" panose="020B0600000101010101" pitchFamily="50" charset="-127"/>
              </a:rPr>
              <a:t>율례</a:t>
            </a:r>
            <a:r>
              <a:rPr lang="ko-KR" altLang="en-US" dirty="0">
                <a:solidFill>
                  <a:srgbClr val="000000"/>
                </a:solidFill>
                <a:latin typeface="굴림" panose="020B0600000101010101" pitchFamily="50" charset="-127"/>
                <a:ea typeface="굴림" panose="020B0600000101010101" pitchFamily="50" charset="-127"/>
              </a:rPr>
              <a:t> 곧 이스라엘에게 하신 </a:t>
            </a:r>
            <a:r>
              <a:rPr lang="ko-KR" altLang="en-US" dirty="0" err="1">
                <a:solidFill>
                  <a:srgbClr val="000000"/>
                </a:solidFill>
                <a:latin typeface="굴림" panose="020B0600000101010101" pitchFamily="50" charset="-127"/>
                <a:ea typeface="굴림" panose="020B0600000101010101" pitchFamily="50" charset="-127"/>
              </a:rPr>
              <a:t>영영한</a:t>
            </a:r>
            <a:r>
              <a:rPr lang="ko-KR" altLang="en-US" dirty="0">
                <a:solidFill>
                  <a:srgbClr val="000000"/>
                </a:solidFill>
                <a:latin typeface="굴림" panose="020B0600000101010101" pitchFamily="50" charset="-127"/>
                <a:ea typeface="굴림" panose="020B0600000101010101" pitchFamily="50" charset="-127"/>
              </a:rPr>
              <a:t> 언약이라</a:t>
            </a:r>
            <a:r>
              <a:rPr lang="ko-KR" altLang="en-US" b="1" baseline="30000" dirty="0">
                <a:solidFill>
                  <a:srgbClr val="800000"/>
                </a:solidFill>
                <a:latin typeface="Tahoma" panose="020B0604030504040204" pitchFamily="34" charset="0"/>
                <a:ea typeface="굴림" panose="020B0600000101010101" pitchFamily="50" charset="-127"/>
              </a:rPr>
              <a:t> </a:t>
            </a:r>
            <a:r>
              <a:rPr lang="en-US" altLang="ko-KR" b="1" baseline="30000" dirty="0">
                <a:solidFill>
                  <a:srgbClr val="800000"/>
                </a:solidFill>
                <a:latin typeface="Tahoma" panose="020B0604030504040204" pitchFamily="34" charset="0"/>
                <a:ea typeface="굴림" panose="020B0600000101010101" pitchFamily="50" charset="-127"/>
              </a:rPr>
              <a:t>11</a:t>
            </a:r>
            <a:r>
              <a:rPr lang="ko-KR" altLang="en-US" dirty="0">
                <a:solidFill>
                  <a:srgbClr val="000000"/>
                </a:solidFill>
                <a:latin typeface="굴림" panose="020B0600000101010101" pitchFamily="50" charset="-127"/>
                <a:ea typeface="굴림" panose="020B0600000101010101" pitchFamily="50" charset="-127"/>
              </a:rPr>
              <a:t>이르시기를 내가 가나안 땅을 네게 주어 너희 기업의 지경이 되게 하리라 </a:t>
            </a:r>
            <a:r>
              <a:rPr lang="ko-KR" altLang="en-US" dirty="0" err="1">
                <a:solidFill>
                  <a:srgbClr val="000000"/>
                </a:solidFill>
                <a:latin typeface="굴림" panose="020B0600000101010101" pitchFamily="50" charset="-127"/>
                <a:ea typeface="굴림" panose="020B0600000101010101" pitchFamily="50" charset="-127"/>
              </a:rPr>
              <a:t>하셨도다</a:t>
            </a:r>
            <a:endParaRPr lang="ko-KR" altLang="en-US" dirty="0">
              <a:solidFill>
                <a:srgbClr val="000000"/>
              </a:solidFill>
              <a:latin typeface="굴림" panose="020B0600000101010101" pitchFamily="50" charset="-127"/>
              <a:ea typeface="굴림" panose="020B0600000101010101" pitchFamily="50" charset="-127"/>
            </a:endParaRPr>
          </a:p>
          <a:p>
            <a:pPr defTabSz="924367"/>
            <a:endParaRPr lang="ko-KR" altLang="en-US" dirty="0"/>
          </a:p>
          <a:p>
            <a:endParaRPr lang="ko-KR" altLang="en-US" dirty="0" smtClean="0"/>
          </a:p>
          <a:p>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40</a:t>
            </a:fld>
            <a:endParaRPr lang="ko-KR" altLang="en-US"/>
          </a:p>
        </p:txBody>
      </p:sp>
    </p:spTree>
    <p:extLst>
      <p:ext uri="{BB962C8B-B14F-4D97-AF65-F5344CB8AC3E}">
        <p14:creationId xmlns:p14="http://schemas.microsoft.com/office/powerpoint/2010/main" val="1179702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smtClean="0"/>
              <a:t>7:1 </a:t>
            </a:r>
            <a:r>
              <a:rPr lang="ko-KR" altLang="en-US" dirty="0" smtClean="0"/>
              <a:t>이 </a:t>
            </a:r>
            <a:r>
              <a:rPr lang="ko-KR" altLang="en-US" dirty="0" err="1" smtClean="0"/>
              <a:t>멜기세덱은</a:t>
            </a:r>
            <a:r>
              <a:rPr lang="ko-KR" altLang="en-US" dirty="0" smtClean="0"/>
              <a:t> </a:t>
            </a:r>
            <a:r>
              <a:rPr lang="ko-KR" altLang="en-US" dirty="0" err="1" smtClean="0"/>
              <a:t>살렘</a:t>
            </a:r>
            <a:r>
              <a:rPr lang="ko-KR" altLang="en-US" dirty="0" smtClean="0"/>
              <a:t> 왕이요 지극히 높으신 하나님의 제사장이라 여러 임금을 쳐서 죽이고 돌아오는 아브라함을 만나 복을 빈 자라</a:t>
            </a:r>
          </a:p>
          <a:p>
            <a:endParaRPr lang="ko-KR" altLang="en-US" dirty="0" smtClean="0"/>
          </a:p>
          <a:p>
            <a:r>
              <a:rPr lang="en-US" altLang="ko-KR" dirty="0" smtClean="0"/>
              <a:t>7:2 </a:t>
            </a:r>
            <a:r>
              <a:rPr lang="ko-KR" altLang="en-US" dirty="0" smtClean="0"/>
              <a:t>아브라함이 일체 </a:t>
            </a:r>
            <a:r>
              <a:rPr lang="ko-KR" altLang="en-US" dirty="0" err="1" smtClean="0"/>
              <a:t>십분의</a:t>
            </a:r>
            <a:r>
              <a:rPr lang="ko-KR" altLang="en-US" dirty="0" smtClean="0"/>
              <a:t> 일을 그에게 나눠 주니라 그 이름을 번역한즉 첫째 의의 왕이요 또 </a:t>
            </a:r>
            <a:r>
              <a:rPr lang="ko-KR" altLang="en-US" dirty="0" err="1" smtClean="0"/>
              <a:t>살렘</a:t>
            </a:r>
            <a:r>
              <a:rPr lang="ko-KR" altLang="en-US" dirty="0" smtClean="0"/>
              <a:t> 왕이니 곧 평강의 왕이요</a:t>
            </a:r>
          </a:p>
          <a:p>
            <a:endParaRPr lang="ko-KR" altLang="en-US" dirty="0" smtClean="0"/>
          </a:p>
          <a:p>
            <a:r>
              <a:rPr lang="en-US" altLang="ko-KR" dirty="0" smtClean="0"/>
              <a:t>7:3 </a:t>
            </a:r>
            <a:r>
              <a:rPr lang="ko-KR" altLang="en-US" dirty="0" smtClean="0"/>
              <a:t>아비도 없고 어미도 없고 족보도 없고 시작한 날도 없고 생명의 끝도 없어 하나님 아들과 방불하여 항상 제사장으로 있느니라</a:t>
            </a:r>
          </a:p>
          <a:p>
            <a:endParaRPr lang="ko-KR" altLang="en-US" dirty="0" smtClean="0"/>
          </a:p>
          <a:p>
            <a:r>
              <a:rPr lang="en-US" altLang="ko-KR" dirty="0" smtClean="0"/>
              <a:t>7:4 </a:t>
            </a:r>
            <a:r>
              <a:rPr lang="ko-KR" altLang="en-US" dirty="0" smtClean="0"/>
              <a:t>이 사람의 어떻게 높은 것을 생각하라 조상 아브라함이 </a:t>
            </a:r>
            <a:r>
              <a:rPr lang="ko-KR" altLang="en-US" dirty="0" err="1" smtClean="0"/>
              <a:t>노략물</a:t>
            </a:r>
            <a:r>
              <a:rPr lang="ko-KR" altLang="en-US" dirty="0" smtClean="0"/>
              <a:t> 중 좋은 것으로 </a:t>
            </a:r>
            <a:r>
              <a:rPr lang="ko-KR" altLang="en-US" dirty="0" err="1" smtClean="0"/>
              <a:t>십분의</a:t>
            </a:r>
            <a:r>
              <a:rPr lang="ko-KR" altLang="en-US" dirty="0" smtClean="0"/>
              <a:t> 일을 저에게 주었느니라</a:t>
            </a:r>
          </a:p>
          <a:p>
            <a:endParaRPr lang="ko-KR" altLang="en-US" dirty="0" smtClean="0"/>
          </a:p>
          <a:p>
            <a:r>
              <a:rPr lang="en-US" altLang="ko-KR" dirty="0" smtClean="0"/>
              <a:t>7:5 </a:t>
            </a:r>
            <a:r>
              <a:rPr lang="ko-KR" altLang="en-US" dirty="0" err="1" smtClean="0"/>
              <a:t>레위의</a:t>
            </a:r>
            <a:r>
              <a:rPr lang="ko-KR" altLang="en-US" dirty="0" smtClean="0"/>
              <a:t> 아들들 가운데 제사장의 직분을 받는 자들이 율법을 좇아 아브라함의 허리에서 난 자라도 자기 형제인 백성에게서 </a:t>
            </a:r>
            <a:r>
              <a:rPr lang="ko-KR" altLang="en-US" dirty="0" err="1" smtClean="0"/>
              <a:t>십분의</a:t>
            </a:r>
            <a:r>
              <a:rPr lang="ko-KR" altLang="en-US" dirty="0" smtClean="0"/>
              <a:t> 일을 취하라는 명령을 가졌으나</a:t>
            </a:r>
          </a:p>
          <a:p>
            <a:endParaRPr lang="ko-KR" altLang="en-US" dirty="0" smtClean="0"/>
          </a:p>
          <a:p>
            <a:r>
              <a:rPr lang="en-US" altLang="ko-KR" dirty="0" smtClean="0"/>
              <a:t>7:6 </a:t>
            </a:r>
            <a:r>
              <a:rPr lang="ko-KR" altLang="en-US" dirty="0" err="1" smtClean="0"/>
              <a:t>레위</a:t>
            </a:r>
            <a:r>
              <a:rPr lang="ko-KR" altLang="en-US" dirty="0" smtClean="0"/>
              <a:t> 족보에 들지 아니한 </a:t>
            </a:r>
            <a:r>
              <a:rPr lang="ko-KR" altLang="en-US" dirty="0" err="1" smtClean="0"/>
              <a:t>멜기세덱은</a:t>
            </a:r>
            <a:r>
              <a:rPr lang="ko-KR" altLang="en-US" dirty="0" smtClean="0"/>
              <a:t> 아브라함에게서 </a:t>
            </a:r>
            <a:r>
              <a:rPr lang="ko-KR" altLang="en-US" dirty="0" err="1" smtClean="0"/>
              <a:t>십분의</a:t>
            </a:r>
            <a:r>
              <a:rPr lang="ko-KR" altLang="en-US" dirty="0" smtClean="0"/>
              <a:t> 일을 취하고 그 약속 얻은 자를 위하여 복을 빌었나니</a:t>
            </a:r>
          </a:p>
          <a:p>
            <a:endParaRPr lang="ko-KR" altLang="en-US" dirty="0" smtClean="0"/>
          </a:p>
          <a:p>
            <a:r>
              <a:rPr lang="en-US" altLang="ko-KR" dirty="0" smtClean="0"/>
              <a:t>7:7 </a:t>
            </a:r>
            <a:r>
              <a:rPr lang="ko-KR" altLang="en-US" dirty="0" smtClean="0"/>
              <a:t>폐일언하고 낮은 자가 높은 자에게 복 빎을 받느니라</a:t>
            </a:r>
          </a:p>
          <a:p>
            <a:endParaRPr lang="ko-KR" altLang="en-US" dirty="0" smtClean="0"/>
          </a:p>
          <a:p>
            <a:r>
              <a:rPr lang="en-US" altLang="ko-KR" dirty="0" smtClean="0"/>
              <a:t>7:8 </a:t>
            </a:r>
            <a:r>
              <a:rPr lang="ko-KR" altLang="en-US" dirty="0" smtClean="0"/>
              <a:t>또 여기는 죽을 자들이 </a:t>
            </a:r>
            <a:r>
              <a:rPr lang="ko-KR" altLang="en-US" dirty="0" err="1" smtClean="0"/>
              <a:t>십분의</a:t>
            </a:r>
            <a:r>
              <a:rPr lang="ko-KR" altLang="en-US" dirty="0" smtClean="0"/>
              <a:t> 일을 받으나 저기는 산다고 증거를 얻은 자가 받았느니라</a:t>
            </a:r>
          </a:p>
          <a:p>
            <a:endParaRPr lang="ko-KR" altLang="en-US" dirty="0" smtClean="0"/>
          </a:p>
          <a:p>
            <a:r>
              <a:rPr lang="en-US" altLang="ko-KR" dirty="0" smtClean="0"/>
              <a:t>7:9 </a:t>
            </a:r>
            <a:r>
              <a:rPr lang="ko-KR" altLang="en-US" dirty="0" smtClean="0"/>
              <a:t>또한 </a:t>
            </a:r>
            <a:r>
              <a:rPr lang="ko-KR" altLang="en-US" dirty="0" err="1" smtClean="0"/>
              <a:t>십분의</a:t>
            </a:r>
            <a:r>
              <a:rPr lang="ko-KR" altLang="en-US" dirty="0" smtClean="0"/>
              <a:t> 일을 받는 </a:t>
            </a:r>
            <a:r>
              <a:rPr lang="ko-KR" altLang="en-US" dirty="0" err="1" smtClean="0"/>
              <a:t>레위도</a:t>
            </a:r>
            <a:r>
              <a:rPr lang="ko-KR" altLang="en-US" dirty="0" smtClean="0"/>
              <a:t> 아브라함으로 말미암아 </a:t>
            </a:r>
            <a:r>
              <a:rPr lang="ko-KR" altLang="en-US" dirty="0" err="1" smtClean="0"/>
              <a:t>십분의</a:t>
            </a:r>
            <a:r>
              <a:rPr lang="ko-KR" altLang="en-US" dirty="0" smtClean="0"/>
              <a:t> 일을 바쳤다 할 수 있나니</a:t>
            </a:r>
          </a:p>
          <a:p>
            <a:endParaRPr lang="ko-KR" altLang="en-US" dirty="0" smtClean="0"/>
          </a:p>
          <a:p>
            <a:r>
              <a:rPr lang="en-US" altLang="ko-KR" dirty="0" smtClean="0"/>
              <a:t>7:10 </a:t>
            </a:r>
            <a:r>
              <a:rPr lang="ko-KR" altLang="en-US" dirty="0" smtClean="0"/>
              <a:t>이는 </a:t>
            </a:r>
            <a:r>
              <a:rPr lang="ko-KR" altLang="en-US" dirty="0" err="1" smtClean="0"/>
              <a:t>멜기세덱이</a:t>
            </a:r>
            <a:r>
              <a:rPr lang="ko-KR" altLang="en-US" dirty="0" smtClean="0"/>
              <a:t> 아브라함을 만날 때에 </a:t>
            </a:r>
            <a:r>
              <a:rPr lang="ko-KR" altLang="en-US" dirty="0" err="1" smtClean="0"/>
              <a:t>레위는</a:t>
            </a:r>
            <a:r>
              <a:rPr lang="ko-KR" altLang="en-US" dirty="0" smtClean="0"/>
              <a:t> 아직 자기 조상의 허리에 있었음이니라</a:t>
            </a:r>
          </a:p>
          <a:p>
            <a:endParaRPr lang="ko-KR" altLang="en-US" dirty="0" smtClean="0"/>
          </a:p>
          <a:p>
            <a:r>
              <a:rPr lang="en-US" altLang="ko-KR" dirty="0" smtClean="0"/>
              <a:t>7:11 </a:t>
            </a:r>
            <a:r>
              <a:rPr lang="ko-KR" altLang="en-US" dirty="0" err="1" smtClean="0"/>
              <a:t>레위</a:t>
            </a:r>
            <a:r>
              <a:rPr lang="ko-KR" altLang="en-US" dirty="0" smtClean="0"/>
              <a:t> 계통의 제사 직분으로 말미암아 온전함을 얻을 수 있었으면 </a:t>
            </a:r>
            <a:r>
              <a:rPr lang="en-US" altLang="ko-KR" dirty="0" smtClean="0"/>
              <a:t>(</a:t>
            </a:r>
            <a:r>
              <a:rPr lang="ko-KR" altLang="en-US" dirty="0" smtClean="0"/>
              <a:t>백성이 그 아래서 율법을 받았으니</a:t>
            </a:r>
            <a:r>
              <a:rPr lang="en-US" altLang="ko-KR" dirty="0" smtClean="0"/>
              <a:t>) </a:t>
            </a:r>
            <a:r>
              <a:rPr lang="ko-KR" altLang="en-US" dirty="0" smtClean="0"/>
              <a:t>어찌하여 </a:t>
            </a:r>
            <a:r>
              <a:rPr lang="ko-KR" altLang="en-US" dirty="0" err="1" smtClean="0"/>
              <a:t>아론의</a:t>
            </a:r>
            <a:r>
              <a:rPr lang="ko-KR" altLang="en-US" dirty="0" smtClean="0"/>
              <a:t> </a:t>
            </a:r>
            <a:r>
              <a:rPr lang="ko-KR" altLang="en-US" dirty="0" err="1" smtClean="0"/>
              <a:t>반차를</a:t>
            </a:r>
            <a:r>
              <a:rPr lang="ko-KR" altLang="en-US" dirty="0" smtClean="0"/>
              <a:t> 좇지 않고 </a:t>
            </a:r>
            <a:r>
              <a:rPr lang="ko-KR" altLang="en-US" dirty="0" err="1" smtClean="0"/>
              <a:t>멜기세덱의</a:t>
            </a:r>
            <a:r>
              <a:rPr lang="ko-KR" altLang="en-US" dirty="0" smtClean="0"/>
              <a:t> </a:t>
            </a:r>
            <a:r>
              <a:rPr lang="ko-KR" altLang="en-US" dirty="0" err="1" smtClean="0"/>
              <a:t>반차를</a:t>
            </a:r>
            <a:r>
              <a:rPr lang="ko-KR" altLang="en-US" dirty="0" smtClean="0"/>
              <a:t> 좇는 별다른 한 제사장을 세울 필요가 있느뇨</a:t>
            </a:r>
          </a:p>
          <a:p>
            <a:endParaRPr lang="ko-KR" altLang="en-US" dirty="0" smtClean="0"/>
          </a:p>
          <a:p>
            <a:r>
              <a:rPr lang="en-US" altLang="ko-KR" dirty="0" smtClean="0"/>
              <a:t>7:12 </a:t>
            </a:r>
            <a:r>
              <a:rPr lang="ko-KR" altLang="en-US" dirty="0" smtClean="0"/>
              <a:t>제사 직분이 </a:t>
            </a:r>
            <a:r>
              <a:rPr lang="ko-KR" altLang="en-US" dirty="0" err="1" smtClean="0"/>
              <a:t>변역한즉</a:t>
            </a:r>
            <a:r>
              <a:rPr lang="ko-KR" altLang="en-US" dirty="0" smtClean="0"/>
              <a:t> 율법도 반드시 </a:t>
            </a:r>
            <a:r>
              <a:rPr lang="ko-KR" altLang="en-US" dirty="0" err="1" smtClean="0"/>
              <a:t>변역하리니</a:t>
            </a:r>
            <a:endParaRPr lang="ko-KR" altLang="en-US" dirty="0" smtClean="0"/>
          </a:p>
          <a:p>
            <a:endParaRPr lang="ko-KR" altLang="en-US" dirty="0" smtClean="0"/>
          </a:p>
          <a:p>
            <a:r>
              <a:rPr lang="en-US" altLang="ko-KR" dirty="0" smtClean="0"/>
              <a:t>7:13 </a:t>
            </a:r>
            <a:r>
              <a:rPr lang="ko-KR" altLang="en-US" dirty="0" smtClean="0"/>
              <a:t>이것은 한 사람도 제단 일을 받들지 않는 다른 지파에 속한 자를 가리켜 말한 것이라</a:t>
            </a:r>
          </a:p>
          <a:p>
            <a:endParaRPr lang="ko-KR" altLang="en-US" dirty="0" smtClean="0"/>
          </a:p>
          <a:p>
            <a:r>
              <a:rPr lang="en-US" altLang="ko-KR" dirty="0" smtClean="0"/>
              <a:t>7:14 </a:t>
            </a:r>
            <a:r>
              <a:rPr lang="ko-KR" altLang="en-US" dirty="0" smtClean="0"/>
              <a:t>우리 주께서 </a:t>
            </a:r>
            <a:r>
              <a:rPr lang="ko-KR" altLang="en-US" dirty="0" err="1" smtClean="0"/>
              <a:t>유다로</a:t>
            </a:r>
            <a:r>
              <a:rPr lang="ko-KR" altLang="en-US" dirty="0" smtClean="0"/>
              <a:t> 좇아 나신 것이 분명하도다 이 지파에는 모세가 제사장들에 관하여 말한 것이 하나도 없고</a:t>
            </a:r>
          </a:p>
          <a:p>
            <a:endParaRPr lang="ko-KR" altLang="en-US" dirty="0" smtClean="0"/>
          </a:p>
          <a:p>
            <a:r>
              <a:rPr lang="en-US" altLang="ko-KR" dirty="0" smtClean="0"/>
              <a:t>7:15 </a:t>
            </a:r>
            <a:r>
              <a:rPr lang="ko-KR" altLang="en-US" dirty="0" err="1" smtClean="0"/>
              <a:t>멜기세덱과</a:t>
            </a:r>
            <a:r>
              <a:rPr lang="ko-KR" altLang="en-US" dirty="0" smtClean="0"/>
              <a:t> 같은 별다른 한 제사장이 일어난 것을 보니 더욱 분명하도다</a:t>
            </a:r>
          </a:p>
          <a:p>
            <a:endParaRPr lang="ko-KR" altLang="en-US" dirty="0" smtClean="0"/>
          </a:p>
          <a:p>
            <a:r>
              <a:rPr lang="en-US" altLang="ko-KR" dirty="0" smtClean="0"/>
              <a:t>7:16 </a:t>
            </a:r>
            <a:r>
              <a:rPr lang="ko-KR" altLang="en-US" dirty="0" smtClean="0"/>
              <a:t>그는 육체에 상관된 계명의 법을 좇지 아니하고 오직 무궁한 생명의 능력을 좇아 된 것이니</a:t>
            </a:r>
          </a:p>
          <a:p>
            <a:endParaRPr lang="ko-KR" altLang="en-US" dirty="0" smtClean="0"/>
          </a:p>
          <a:p>
            <a:r>
              <a:rPr lang="en-US" altLang="ko-KR" dirty="0" smtClean="0"/>
              <a:t>7:17 </a:t>
            </a:r>
            <a:r>
              <a:rPr lang="ko-KR" altLang="en-US" dirty="0" smtClean="0"/>
              <a:t>증거하기를 네가 영원히 </a:t>
            </a:r>
            <a:r>
              <a:rPr lang="ko-KR" altLang="en-US" dirty="0" err="1" smtClean="0"/>
              <a:t>멜기세덱의</a:t>
            </a:r>
            <a:r>
              <a:rPr lang="ko-KR" altLang="en-US" dirty="0" smtClean="0"/>
              <a:t> </a:t>
            </a:r>
            <a:r>
              <a:rPr lang="ko-KR" altLang="en-US" dirty="0" err="1" smtClean="0"/>
              <a:t>반차를</a:t>
            </a:r>
            <a:r>
              <a:rPr lang="ko-KR" altLang="en-US" dirty="0" smtClean="0"/>
              <a:t> 좇는 제사장이라 하였도다</a:t>
            </a:r>
          </a:p>
          <a:p>
            <a:endParaRPr lang="ko-KR" altLang="en-US" dirty="0" smtClean="0"/>
          </a:p>
          <a:p>
            <a:r>
              <a:rPr lang="en-US" altLang="ko-KR" dirty="0" smtClean="0"/>
              <a:t>7:18 </a:t>
            </a:r>
            <a:r>
              <a:rPr lang="ko-KR" altLang="en-US" dirty="0" err="1" smtClean="0"/>
              <a:t>전엣</a:t>
            </a:r>
            <a:r>
              <a:rPr lang="ko-KR" altLang="en-US" dirty="0" smtClean="0"/>
              <a:t> 계명이 연약하며 무익하므로 폐하고</a:t>
            </a:r>
          </a:p>
          <a:p>
            <a:endParaRPr lang="ko-KR" altLang="en-US" dirty="0" smtClean="0"/>
          </a:p>
          <a:p>
            <a:r>
              <a:rPr lang="en-US" altLang="ko-KR" dirty="0" smtClean="0"/>
              <a:t>7:19 (</a:t>
            </a:r>
            <a:r>
              <a:rPr lang="ko-KR" altLang="en-US" dirty="0" smtClean="0"/>
              <a:t>율법은 아무것도 온전케 못할지라</a:t>
            </a:r>
            <a:r>
              <a:rPr lang="en-US" altLang="ko-KR" dirty="0" smtClean="0"/>
              <a:t>) </a:t>
            </a:r>
            <a:r>
              <a:rPr lang="ko-KR" altLang="en-US" dirty="0" smtClean="0"/>
              <a:t>이에 더 좋은 소망이 생기니 이것으로 우리가 하나님께 가까이 가느니라</a:t>
            </a:r>
          </a:p>
          <a:p>
            <a:endParaRPr lang="ko-KR" altLang="en-US" dirty="0" smtClean="0"/>
          </a:p>
          <a:p>
            <a:r>
              <a:rPr lang="en-US" altLang="ko-KR" dirty="0" smtClean="0"/>
              <a:t>7:20 </a:t>
            </a:r>
            <a:r>
              <a:rPr lang="ko-KR" altLang="en-US" dirty="0" smtClean="0"/>
              <a:t>또 예수께서 제사장 된 것은 맹세 없이 된 것이 아니니</a:t>
            </a:r>
          </a:p>
          <a:p>
            <a:endParaRPr lang="ko-KR" altLang="en-US" dirty="0" smtClean="0"/>
          </a:p>
          <a:p>
            <a:r>
              <a:rPr lang="en-US" altLang="ko-KR" dirty="0" smtClean="0"/>
              <a:t>7:21 (</a:t>
            </a:r>
            <a:r>
              <a:rPr lang="ko-KR" altLang="en-US" dirty="0" smtClean="0"/>
              <a:t>저희는 맹세 없이 제사장이 되었으되 오직 예수는 자기에게 말씀하신 자로 말미암아 맹세로 되신 것이라 주께서 맹세하시고 뉘우치지 </a:t>
            </a:r>
            <a:r>
              <a:rPr lang="ko-KR" altLang="en-US" dirty="0" err="1" smtClean="0"/>
              <a:t>아니하시리니</a:t>
            </a:r>
            <a:r>
              <a:rPr lang="ko-KR" altLang="en-US" dirty="0" smtClean="0"/>
              <a:t> 네가 영원히 제사장이라 </a:t>
            </a:r>
            <a:r>
              <a:rPr lang="ko-KR" altLang="en-US" dirty="0" err="1" smtClean="0"/>
              <a:t>하셨도다</a:t>
            </a:r>
            <a:r>
              <a:rPr lang="en-US" altLang="ko-KR" dirty="0" smtClean="0"/>
              <a:t>)</a:t>
            </a:r>
          </a:p>
          <a:p>
            <a:endParaRPr lang="en-US" altLang="ko-KR" dirty="0" smtClean="0"/>
          </a:p>
          <a:p>
            <a:r>
              <a:rPr lang="en-US" altLang="ko-KR" dirty="0" smtClean="0"/>
              <a:t>7:22 </a:t>
            </a:r>
            <a:r>
              <a:rPr lang="ko-KR" altLang="en-US" dirty="0" smtClean="0"/>
              <a:t>이와 같이 예수는 더 좋은 언약의 보증이 되셨느니라</a:t>
            </a:r>
          </a:p>
          <a:p>
            <a:endParaRPr lang="ko-KR" altLang="en-US" dirty="0" smtClean="0"/>
          </a:p>
          <a:p>
            <a:r>
              <a:rPr lang="en-US" altLang="ko-KR" dirty="0" smtClean="0"/>
              <a:t>7:23 </a:t>
            </a:r>
            <a:r>
              <a:rPr lang="ko-KR" altLang="en-US" dirty="0" smtClean="0"/>
              <a:t>저희 제사장 된 자의 수효가 많은 것은 죽음을 인하여 항상 있지 못함이로되</a:t>
            </a:r>
          </a:p>
          <a:p>
            <a:endParaRPr lang="ko-KR" altLang="en-US" dirty="0" smtClean="0"/>
          </a:p>
          <a:p>
            <a:r>
              <a:rPr lang="en-US" altLang="ko-KR" dirty="0" smtClean="0"/>
              <a:t>7:24 </a:t>
            </a:r>
            <a:r>
              <a:rPr lang="ko-KR" altLang="en-US" dirty="0" smtClean="0"/>
              <a:t>예수는 영원히 계시므로 그 제사 직분도 갈리지 아니하나니</a:t>
            </a:r>
          </a:p>
          <a:p>
            <a:endParaRPr lang="ko-KR" altLang="en-US" dirty="0" smtClean="0"/>
          </a:p>
          <a:p>
            <a:r>
              <a:rPr lang="en-US" altLang="ko-KR" dirty="0" smtClean="0"/>
              <a:t>7:25 </a:t>
            </a:r>
            <a:r>
              <a:rPr lang="ko-KR" altLang="en-US" dirty="0" smtClean="0"/>
              <a:t>그러므로 자기를 힘입어 하나님께 나아가는 자들을 온전히 구원하실 수 있으니 이는 그가 항상 살아서 저희를 위하여 간구하심이니라</a:t>
            </a:r>
          </a:p>
          <a:p>
            <a:endParaRPr lang="ko-KR" altLang="en-US" dirty="0" smtClean="0"/>
          </a:p>
          <a:p>
            <a:r>
              <a:rPr lang="en-US" altLang="ko-KR" dirty="0" smtClean="0"/>
              <a:t>7:26 </a:t>
            </a:r>
            <a:r>
              <a:rPr lang="ko-KR" altLang="en-US" dirty="0" smtClean="0"/>
              <a:t>이러한 대제사장은 우리에게 합당하니 거룩하고 악이 없고 더러움이 없고 죄인에게서 떠나 계시고 하늘보다 높이 되신 자라</a:t>
            </a:r>
          </a:p>
          <a:p>
            <a:endParaRPr lang="ko-KR" altLang="en-US" dirty="0" smtClean="0"/>
          </a:p>
          <a:p>
            <a:r>
              <a:rPr lang="en-US" altLang="ko-KR" dirty="0" smtClean="0"/>
              <a:t>7:27 </a:t>
            </a:r>
            <a:r>
              <a:rPr lang="ko-KR" altLang="en-US" dirty="0" smtClean="0"/>
              <a:t>저가 저 대제사장들이 먼저 자기 죄를 위하고 다음에 백성의 죄를 위하여 날마다 </a:t>
            </a:r>
            <a:r>
              <a:rPr lang="ko-KR" altLang="en-US" dirty="0" err="1" smtClean="0"/>
              <a:t>제사드리는</a:t>
            </a:r>
            <a:r>
              <a:rPr lang="ko-KR" altLang="en-US" dirty="0" smtClean="0"/>
              <a:t> 것과 같이 할 필요가 없으니 이는 저가 단번에 자기를 드려 이루셨음이니라</a:t>
            </a:r>
          </a:p>
          <a:p>
            <a:endParaRPr lang="ko-KR" altLang="en-US" dirty="0" smtClean="0"/>
          </a:p>
          <a:p>
            <a:r>
              <a:rPr lang="en-US" altLang="ko-KR" dirty="0" smtClean="0"/>
              <a:t>7:28 </a:t>
            </a:r>
            <a:r>
              <a:rPr lang="ko-KR" altLang="en-US" dirty="0" smtClean="0"/>
              <a:t>율법은 약점을 가진 사람들을 제사장으로 세웠거니와 율법 후에 하신 맹세의 말씀은 영원히 온전케 되신 아들을 세우셨느니라</a:t>
            </a:r>
          </a:p>
          <a:p>
            <a:endParaRPr lang="ko-KR" altLang="en-US" dirty="0" smtClean="0"/>
          </a:p>
          <a:p>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41</a:t>
            </a:fld>
            <a:endParaRPr lang="ko-KR" altLang="en-US"/>
          </a:p>
        </p:txBody>
      </p:sp>
    </p:spTree>
    <p:extLst>
      <p:ext uri="{BB962C8B-B14F-4D97-AF65-F5344CB8AC3E}">
        <p14:creationId xmlns:p14="http://schemas.microsoft.com/office/powerpoint/2010/main" val="1033592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42</a:t>
            </a:fld>
            <a:endParaRPr lang="ko-KR" altLang="en-US"/>
          </a:p>
        </p:txBody>
      </p:sp>
    </p:spTree>
    <p:extLst>
      <p:ext uri="{BB962C8B-B14F-4D97-AF65-F5344CB8AC3E}">
        <p14:creationId xmlns:p14="http://schemas.microsoft.com/office/powerpoint/2010/main" val="369228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8:1 </a:t>
            </a:r>
            <a:r>
              <a:rPr lang="ko-KR" altLang="en-US" dirty="0" smtClean="0"/>
              <a:t>이제 하는 말의 중요한 것은 이러한 대제사장이 우리에게 있는 것이라 그가 하늘에서 위엄의 보좌 우편에 앉으셨으니</a:t>
            </a:r>
          </a:p>
          <a:p>
            <a:endParaRPr lang="ko-KR" altLang="en-US" dirty="0" smtClean="0"/>
          </a:p>
          <a:p>
            <a:r>
              <a:rPr lang="en-US" altLang="ko-KR" dirty="0" smtClean="0"/>
              <a:t>8:2 </a:t>
            </a:r>
            <a:r>
              <a:rPr lang="ko-KR" altLang="en-US" dirty="0" smtClean="0"/>
              <a:t>성소와 참 장막에 부리는 자라 이 장막은 주께서 베푸신 것이요 사람이 한 것이 아니니라</a:t>
            </a:r>
          </a:p>
          <a:p>
            <a:endParaRPr lang="ko-KR" altLang="en-US" dirty="0" smtClean="0"/>
          </a:p>
          <a:p>
            <a:r>
              <a:rPr lang="en-US" altLang="ko-KR" dirty="0" smtClean="0"/>
              <a:t>8:3 </a:t>
            </a:r>
            <a:r>
              <a:rPr lang="ko-KR" altLang="en-US" dirty="0" smtClean="0"/>
              <a:t>대제사장마다 예물과 제사드림을 위하여 세운 자니 이러므로 저도 무슨 드릴 것이 있어야 할지니라</a:t>
            </a:r>
          </a:p>
          <a:p>
            <a:endParaRPr lang="ko-KR" altLang="en-US" dirty="0" smtClean="0"/>
          </a:p>
          <a:p>
            <a:r>
              <a:rPr lang="en-US" altLang="ko-KR" dirty="0" smtClean="0"/>
              <a:t>8:4 </a:t>
            </a:r>
            <a:r>
              <a:rPr lang="ko-KR" altLang="en-US" dirty="0" smtClean="0"/>
              <a:t>예수께서 만일 땅에 계셨더면 제사장이 되지 아니하셨을 것이니 이는 율법을 좇아 예물을 드리는 제사장이 있음이라</a:t>
            </a:r>
          </a:p>
          <a:p>
            <a:endParaRPr lang="ko-KR" altLang="en-US" dirty="0" smtClean="0"/>
          </a:p>
          <a:p>
            <a:r>
              <a:rPr lang="en-US" altLang="ko-KR" dirty="0" smtClean="0"/>
              <a:t>8:5 </a:t>
            </a:r>
            <a:r>
              <a:rPr lang="ko-KR" altLang="en-US" dirty="0" smtClean="0"/>
              <a:t>저희가 섬기는 것은 하늘에 있는 것의 모형과 그림자라 모세가 장막을 지으려 할 때에 지시하심을 얻음과 같으니 가라사대 삼가 모든 것을 산에서 네게 보이던 본을 좇아 지으라 하셨느니라</a:t>
            </a:r>
          </a:p>
          <a:p>
            <a:endParaRPr lang="ko-KR" altLang="en-US" dirty="0" smtClean="0"/>
          </a:p>
          <a:p>
            <a:r>
              <a:rPr lang="en-US" altLang="ko-KR" dirty="0" smtClean="0"/>
              <a:t>8:6 </a:t>
            </a:r>
            <a:r>
              <a:rPr lang="ko-KR" altLang="en-US" dirty="0" smtClean="0"/>
              <a:t>그러나 이제 그가 더 아름다운 직분을 얻으셨으니 이는 더 좋은 약속으로 세우신 더 좋은 언약의 중보시라</a:t>
            </a:r>
          </a:p>
          <a:p>
            <a:endParaRPr lang="ko-KR" altLang="en-US" dirty="0" smtClean="0"/>
          </a:p>
          <a:p>
            <a:r>
              <a:rPr lang="en-US" altLang="ko-KR" dirty="0" smtClean="0"/>
              <a:t>8:7 </a:t>
            </a:r>
            <a:r>
              <a:rPr lang="ko-KR" altLang="en-US" dirty="0" smtClean="0"/>
              <a:t>저 첫 언약이 </a:t>
            </a:r>
            <a:r>
              <a:rPr lang="ko-KR" altLang="en-US" dirty="0" err="1" smtClean="0"/>
              <a:t>무흠하였더면</a:t>
            </a:r>
            <a:r>
              <a:rPr lang="ko-KR" altLang="en-US" dirty="0" smtClean="0"/>
              <a:t> 둘째 것을 요구할 일이 </a:t>
            </a:r>
            <a:r>
              <a:rPr lang="ko-KR" altLang="en-US" dirty="0" err="1" smtClean="0"/>
              <a:t>없었으려니와</a:t>
            </a:r>
            <a:endParaRPr lang="ko-KR" altLang="en-US" dirty="0" smtClean="0"/>
          </a:p>
          <a:p>
            <a:endParaRPr lang="ko-KR" altLang="en-US" dirty="0" smtClean="0"/>
          </a:p>
          <a:p>
            <a:r>
              <a:rPr lang="en-US" altLang="ko-KR" dirty="0" smtClean="0"/>
              <a:t>8:8 </a:t>
            </a:r>
            <a:r>
              <a:rPr lang="ko-KR" altLang="en-US" dirty="0" smtClean="0"/>
              <a:t>저희를 </a:t>
            </a:r>
            <a:r>
              <a:rPr lang="ko-KR" altLang="en-US" dirty="0" err="1" smtClean="0"/>
              <a:t>허물하여</a:t>
            </a:r>
            <a:r>
              <a:rPr lang="ko-KR" altLang="en-US" dirty="0" smtClean="0"/>
              <a:t> 일렀으되 주께서 가라사대 볼지어다 날이 이르리니 내가 이스라엘 집과 유다 집으로 새 언약을 세우리라</a:t>
            </a:r>
          </a:p>
          <a:p>
            <a:endParaRPr lang="ko-KR" altLang="en-US" dirty="0" smtClean="0"/>
          </a:p>
          <a:p>
            <a:r>
              <a:rPr lang="en-US" altLang="ko-KR" dirty="0" smtClean="0"/>
              <a:t>8:9 </a:t>
            </a:r>
            <a:r>
              <a:rPr lang="ko-KR" altLang="en-US" dirty="0" smtClean="0"/>
              <a:t>또 주께서 가라사대 내가 저희 열조들의 손을 잡고 </a:t>
            </a:r>
            <a:r>
              <a:rPr lang="ko-KR" altLang="en-US" dirty="0" err="1" smtClean="0"/>
              <a:t>애굽</a:t>
            </a:r>
            <a:r>
              <a:rPr lang="ko-KR" altLang="en-US" dirty="0" smtClean="0"/>
              <a:t> 땅에서 인도하여 내던 날에 저희와 세운 언약과 같지 아니하도다 저희는 내 언약 안에 머물러 있지 아니하므로 내가 저희를 돌아보지 아니하였노라</a:t>
            </a:r>
          </a:p>
          <a:p>
            <a:endParaRPr lang="ko-KR" altLang="en-US" dirty="0" smtClean="0"/>
          </a:p>
          <a:p>
            <a:r>
              <a:rPr lang="en-US" altLang="ko-KR" dirty="0" smtClean="0"/>
              <a:t>8:10 </a:t>
            </a:r>
            <a:r>
              <a:rPr lang="ko-KR" altLang="en-US" dirty="0" smtClean="0"/>
              <a:t>또 주께서 가라사대 그 날 후에 내가 이스라엘 집으로 세울 언약이 이것이니 내 법을 저희 생각에 두고 저희 마음에 이것을 기록하리라 나는 저희에게 하나님이 되고 저희는 내게 백성이 되리라</a:t>
            </a:r>
          </a:p>
          <a:p>
            <a:endParaRPr lang="ko-KR" altLang="en-US" dirty="0" smtClean="0"/>
          </a:p>
          <a:p>
            <a:r>
              <a:rPr lang="en-US" altLang="ko-KR" dirty="0" smtClean="0"/>
              <a:t>8:11 </a:t>
            </a:r>
            <a:r>
              <a:rPr lang="ko-KR" altLang="en-US" dirty="0" smtClean="0"/>
              <a:t>또 각각 자기 나라 사람과 각각 자기 형제를 가르쳐 이르기를 주를 알라 하지 아니할 것은 저희가 작은 자로부터 큰 자까지 다 나를 앎이니라</a:t>
            </a:r>
          </a:p>
          <a:p>
            <a:endParaRPr lang="ko-KR" altLang="en-US" dirty="0" smtClean="0"/>
          </a:p>
          <a:p>
            <a:r>
              <a:rPr lang="en-US" altLang="ko-KR" dirty="0" smtClean="0"/>
              <a:t>8:12 </a:t>
            </a:r>
            <a:r>
              <a:rPr lang="ko-KR" altLang="en-US" dirty="0" smtClean="0"/>
              <a:t>내가 저희 불의를 긍휼히 여기고 저희 죄를 다시 기억하지 아니하리라 하셨느니라</a:t>
            </a:r>
          </a:p>
          <a:p>
            <a:endParaRPr lang="ko-KR" altLang="en-US" dirty="0" smtClean="0"/>
          </a:p>
          <a:p>
            <a:r>
              <a:rPr lang="en-US" altLang="ko-KR" dirty="0" smtClean="0"/>
              <a:t>8:13 </a:t>
            </a:r>
            <a:r>
              <a:rPr lang="ko-KR" altLang="en-US" dirty="0" smtClean="0"/>
              <a:t>새 언약이라 </a:t>
            </a:r>
            <a:r>
              <a:rPr lang="ko-KR" altLang="en-US" dirty="0" err="1" smtClean="0"/>
              <a:t>말씀하셨으매</a:t>
            </a:r>
            <a:r>
              <a:rPr lang="ko-KR" altLang="en-US" dirty="0" smtClean="0"/>
              <a:t> 첫 것은 낡아지게 하신 것이니 낡아지고 쇠하는 것은 없어져 가는 것이니라</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43</a:t>
            </a:fld>
            <a:endParaRPr lang="ko-KR" altLang="en-US"/>
          </a:p>
        </p:txBody>
      </p:sp>
    </p:spTree>
    <p:extLst>
      <p:ext uri="{BB962C8B-B14F-4D97-AF65-F5344CB8AC3E}">
        <p14:creationId xmlns:p14="http://schemas.microsoft.com/office/powerpoint/2010/main" val="178883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2008 </a:t>
            </a:r>
            <a:r>
              <a:rPr lang="ko-KR" altLang="en-US" dirty="0" err="1" smtClean="0"/>
              <a:t>서울랜드</a:t>
            </a:r>
            <a:r>
              <a:rPr lang="ko-KR" altLang="en-US" dirty="0" smtClean="0"/>
              <a:t> </a:t>
            </a:r>
            <a:r>
              <a:rPr lang="ko-KR" altLang="en-US" dirty="0" err="1" smtClean="0"/>
              <a:t>성막체험전</a:t>
            </a:r>
            <a:r>
              <a:rPr lang="en-US" altLang="ko-KR" dirty="0" smtClean="0"/>
              <a:t>-</a:t>
            </a:r>
            <a:r>
              <a:rPr lang="ko-KR" altLang="en-US" dirty="0" smtClean="0"/>
              <a:t> </a:t>
            </a:r>
            <a:r>
              <a:rPr lang="ko-KR" altLang="en-US" dirty="0" err="1" smtClean="0"/>
              <a:t>성민대학교</a:t>
            </a:r>
            <a:r>
              <a:rPr lang="ko-KR" altLang="en-US" dirty="0" smtClean="0"/>
              <a:t> </a:t>
            </a:r>
            <a:r>
              <a:rPr lang="en-US" altLang="ko-KR" dirty="0" smtClean="0"/>
              <a:t>(CMS)</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57</a:t>
            </a:fld>
            <a:endParaRPr lang="ko-KR" altLang="en-US"/>
          </a:p>
        </p:txBody>
      </p:sp>
    </p:spTree>
    <p:extLst>
      <p:ext uri="{BB962C8B-B14F-4D97-AF65-F5344CB8AC3E}">
        <p14:creationId xmlns:p14="http://schemas.microsoft.com/office/powerpoint/2010/main" val="235353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a:t>시</a:t>
            </a:r>
            <a:r>
              <a:rPr lang="en-US" altLang="ko-KR" b="1" dirty="0"/>
              <a:t>12:6]</a:t>
            </a:r>
            <a:r>
              <a:rPr lang="ko-KR" altLang="en-US" dirty="0"/>
              <a:t>여호와의 말씀은 순결함이여 흙 도가니에 일곱 번 </a:t>
            </a:r>
            <a:r>
              <a:rPr lang="ko-KR" altLang="en-US" b="1" dirty="0"/>
              <a:t>단련한</a:t>
            </a:r>
            <a:r>
              <a:rPr lang="ko-KR" altLang="en-US" dirty="0"/>
              <a:t> 은 같도다</a:t>
            </a:r>
            <a:endParaRPr lang="en-US" altLang="ko-KR" dirty="0"/>
          </a:p>
          <a:p>
            <a:r>
              <a:rPr lang="ko-KR" altLang="en-US" dirty="0"/>
              <a:t>언약백성</a:t>
            </a:r>
            <a:endParaRPr lang="en-US" altLang="ko-KR" dirty="0"/>
          </a:p>
          <a:p>
            <a:pPr defTabSz="914383">
              <a:defRPr/>
            </a:pPr>
            <a:r>
              <a:rPr lang="en-US" altLang="ko-KR" b="1" dirty="0"/>
              <a:t>[</a:t>
            </a:r>
            <a:r>
              <a:rPr lang="ko-KR" altLang="en-US" b="1" dirty="0"/>
              <a:t>창</a:t>
            </a:r>
            <a:r>
              <a:rPr lang="en-US" altLang="ko-KR" b="1" dirty="0"/>
              <a:t>6:18]</a:t>
            </a:r>
            <a:r>
              <a:rPr lang="ko-KR" altLang="en-US" dirty="0"/>
              <a:t>그러나 너와는 내가 내 </a:t>
            </a:r>
            <a:r>
              <a:rPr lang="ko-KR" altLang="en-US" b="1" dirty="0"/>
              <a:t>언약</a:t>
            </a:r>
            <a:r>
              <a:rPr lang="ko-KR" altLang="en-US" dirty="0"/>
              <a:t>을 세우리니 너는 네 아들들과 네 아내와 네 자부들과 함께 그 방주로 들어가고</a:t>
            </a:r>
            <a:endParaRPr lang="en-US" altLang="ko-KR" dirty="0"/>
          </a:p>
          <a:p>
            <a:r>
              <a:rPr lang="en-US" altLang="ko-KR" b="1" dirty="0"/>
              <a:t>[</a:t>
            </a:r>
            <a:r>
              <a:rPr lang="ko-KR" altLang="en-US" b="1" dirty="0"/>
              <a:t>창</a:t>
            </a:r>
            <a:r>
              <a:rPr lang="en-US" altLang="ko-KR" b="1" dirty="0"/>
              <a:t>15:18]</a:t>
            </a:r>
            <a:r>
              <a:rPr lang="ko-KR" altLang="en-US" dirty="0"/>
              <a:t>그 날에 여호와께서 </a:t>
            </a:r>
            <a:r>
              <a:rPr lang="ko-KR" altLang="en-US" dirty="0" err="1"/>
              <a:t>아브람으로</a:t>
            </a:r>
            <a:r>
              <a:rPr lang="ko-KR" altLang="en-US" dirty="0"/>
              <a:t> 더불어 </a:t>
            </a:r>
            <a:r>
              <a:rPr lang="ko-KR" altLang="en-US" b="1" dirty="0"/>
              <a:t>언약</a:t>
            </a:r>
            <a:r>
              <a:rPr lang="ko-KR" altLang="en-US" dirty="0"/>
              <a:t>을 세워 가라사대 내가 이 땅을 </a:t>
            </a:r>
            <a:r>
              <a:rPr lang="ko-KR" altLang="en-US" dirty="0" err="1"/>
              <a:t>애굽</a:t>
            </a:r>
            <a:r>
              <a:rPr lang="ko-KR" altLang="en-US" dirty="0"/>
              <a:t> 강에서부터 그 큰 강 </a:t>
            </a:r>
            <a:r>
              <a:rPr lang="ko-KR" altLang="en-US" dirty="0" err="1"/>
              <a:t>유브라데까지</a:t>
            </a:r>
            <a:r>
              <a:rPr lang="ko-KR" altLang="en-US" dirty="0"/>
              <a:t> 네 자손에게 </a:t>
            </a:r>
            <a:r>
              <a:rPr lang="ko-KR" altLang="en-US" dirty="0" err="1"/>
              <a:t>주노니</a:t>
            </a:r>
            <a:endParaRPr lang="ko-KR" altLang="en-US" dirty="0"/>
          </a:p>
          <a:p>
            <a:r>
              <a:rPr lang="en-US" altLang="ko-KR" b="1" dirty="0"/>
              <a:t>[</a:t>
            </a:r>
            <a:r>
              <a:rPr lang="ko-KR" altLang="en-US" b="1" dirty="0"/>
              <a:t>출</a:t>
            </a:r>
            <a:r>
              <a:rPr lang="en-US" altLang="ko-KR" b="1" dirty="0"/>
              <a:t>34:12]</a:t>
            </a:r>
            <a:r>
              <a:rPr lang="ko-KR" altLang="en-US" dirty="0"/>
              <a:t>너는 스스로 삼가 네가 들어가는 땅의 </a:t>
            </a:r>
            <a:r>
              <a:rPr lang="ko-KR" altLang="en-US" dirty="0" err="1"/>
              <a:t>거민과</a:t>
            </a:r>
            <a:r>
              <a:rPr lang="ko-KR" altLang="en-US" dirty="0"/>
              <a:t> </a:t>
            </a:r>
            <a:r>
              <a:rPr lang="ko-KR" altLang="en-US" b="1" dirty="0"/>
              <a:t>언약</a:t>
            </a:r>
            <a:r>
              <a:rPr lang="ko-KR" altLang="en-US" dirty="0"/>
              <a:t>을 세우지 말라 그들이 너희 중에 </a:t>
            </a:r>
            <a:r>
              <a:rPr lang="ko-KR" altLang="en-US" dirty="0" err="1"/>
              <a:t>올무가</a:t>
            </a:r>
            <a:r>
              <a:rPr lang="ko-KR" altLang="en-US" dirty="0"/>
              <a:t> 될까 하노라</a:t>
            </a:r>
          </a:p>
          <a:p>
            <a:pPr defTabSz="914383">
              <a:defRPr/>
            </a:pPr>
            <a:r>
              <a:rPr lang="en-US" altLang="ko-KR" b="1" dirty="0"/>
              <a:t>[</a:t>
            </a:r>
            <a:r>
              <a:rPr lang="ko-KR" altLang="en-US" b="1" dirty="0"/>
              <a:t>겔</a:t>
            </a:r>
            <a:r>
              <a:rPr lang="en-US" altLang="ko-KR" b="1" dirty="0"/>
              <a:t>17:18]</a:t>
            </a:r>
            <a:r>
              <a:rPr lang="ko-KR" altLang="en-US" dirty="0"/>
              <a:t>그가 이미 손을 내어 밀어 </a:t>
            </a:r>
            <a:r>
              <a:rPr lang="ko-KR" altLang="en-US" b="1" dirty="0"/>
              <a:t>언약</a:t>
            </a:r>
            <a:r>
              <a:rPr lang="ko-KR" altLang="en-US" dirty="0"/>
              <a:t>하였거늘 맹세를 업신여겨 </a:t>
            </a:r>
            <a:r>
              <a:rPr lang="ko-KR" altLang="en-US" b="1" dirty="0"/>
              <a:t>언약</a:t>
            </a:r>
            <a:r>
              <a:rPr lang="ko-KR" altLang="en-US" dirty="0"/>
              <a:t>을 배반하고 이 모든 일을 행하였으니 피하지 못하리라</a:t>
            </a:r>
          </a:p>
          <a:p>
            <a:r>
              <a:rPr lang="en-US" altLang="ko-KR" b="1" dirty="0"/>
              <a:t>[</a:t>
            </a:r>
            <a:r>
              <a:rPr lang="ko-KR" altLang="en-US" b="1" dirty="0"/>
              <a:t>겔</a:t>
            </a:r>
            <a:r>
              <a:rPr lang="en-US" altLang="ko-KR" b="1" dirty="0"/>
              <a:t>34:18]</a:t>
            </a:r>
            <a:r>
              <a:rPr lang="ko-KR" altLang="en-US" dirty="0"/>
              <a:t>너희가 좋은 꼴 먹은 것을 작은 일로 여기느냐 어찌하여 남은 꼴을 발로 밟았느냐 너희가 맑은 물 마신 것을 작은 일로 여기느냐 어찌하여 남은 물을 발로 더럽혔느냐</a:t>
            </a:r>
            <a:endParaRPr lang="en-US" altLang="ko-KR" dirty="0"/>
          </a:p>
          <a:p>
            <a:r>
              <a:rPr lang="ko-KR" altLang="en-US" dirty="0"/>
              <a:t>히</a:t>
            </a:r>
            <a:r>
              <a:rPr lang="en-US" altLang="ko-KR" dirty="0"/>
              <a:t>8:9 </a:t>
            </a:r>
            <a:r>
              <a:rPr lang="ko-KR" altLang="en-US" dirty="0"/>
              <a:t>또 주께서 가라사대 내가 저희 열조들의 손을 잡고 </a:t>
            </a:r>
            <a:r>
              <a:rPr lang="ko-KR" altLang="en-US" dirty="0" err="1"/>
              <a:t>애굽</a:t>
            </a:r>
            <a:r>
              <a:rPr lang="ko-KR" altLang="en-US" dirty="0"/>
              <a:t> 땅에서 인도하여 내던 날에 저희와 세운 언약과 같지 아니하도다 저희는 내 언약 안에 머물러 있지 아니하므로 내가 저희를 돌아보지 아니하였노라</a:t>
            </a:r>
            <a:endParaRPr lang="en-US" altLang="ko-KR" dirty="0"/>
          </a:p>
          <a:p>
            <a:r>
              <a:rPr lang="ko-KR" altLang="en-US" dirty="0" err="1"/>
              <a:t>렘</a:t>
            </a:r>
            <a:r>
              <a:rPr lang="en-US" altLang="ko-KR" dirty="0"/>
              <a:t>32:32[</a:t>
            </a:r>
            <a:r>
              <a:rPr lang="ko-KR" altLang="en-US" dirty="0" err="1"/>
              <a:t>렘</a:t>
            </a:r>
            <a:r>
              <a:rPr lang="en-US" altLang="ko-KR" dirty="0"/>
              <a:t>31:32]</a:t>
            </a:r>
            <a:r>
              <a:rPr lang="ko-KR" altLang="en-US" dirty="0"/>
              <a:t>나 여호와가 말하노라 이 언약은 내가 그들의 열조의 손을 잡고 </a:t>
            </a:r>
            <a:r>
              <a:rPr lang="ko-KR" altLang="en-US" dirty="0" err="1"/>
              <a:t>애굽</a:t>
            </a:r>
            <a:r>
              <a:rPr lang="ko-KR" altLang="en-US" dirty="0"/>
              <a:t> 땅에서 인도하여 내던 날에 세운 것과 같지 아니할 것은 내가 그들의 남편이 되었어도 그들이 내 언약을 파하였음이니라</a:t>
            </a:r>
            <a:endParaRPr lang="en-US" altLang="ko-KR" dirty="0"/>
          </a:p>
          <a:p>
            <a:endParaRPr lang="en-US" altLang="ko-KR" dirty="0"/>
          </a:p>
          <a:p>
            <a:r>
              <a:rPr lang="en-US" altLang="ko-KR" b="1" dirty="0"/>
              <a:t>[</a:t>
            </a:r>
            <a:r>
              <a:rPr lang="ko-KR" altLang="en-US" b="1" dirty="0" err="1"/>
              <a:t>눅</a:t>
            </a:r>
            <a:r>
              <a:rPr lang="en-US" altLang="ko-KR" b="1" dirty="0"/>
              <a:t>13:24]</a:t>
            </a:r>
            <a:r>
              <a:rPr lang="ko-KR" altLang="en-US" dirty="0"/>
              <a:t>좁은 문으로 들어가기를 힘쓰라 내가 너희에게 </a:t>
            </a:r>
            <a:r>
              <a:rPr lang="ko-KR" altLang="en-US" dirty="0" err="1"/>
              <a:t>이르노니</a:t>
            </a:r>
            <a:r>
              <a:rPr lang="ko-KR" altLang="en-US" dirty="0"/>
              <a:t> 들어가기를 </a:t>
            </a:r>
            <a:r>
              <a:rPr lang="ko-KR" altLang="en-US" b="1" dirty="0"/>
              <a:t>구하여도</a:t>
            </a:r>
            <a:r>
              <a:rPr lang="ko-KR" altLang="en-US" dirty="0"/>
              <a:t> 못하는 자가 많으리라</a:t>
            </a:r>
            <a:endParaRPr lang="en-US" altLang="ko-KR" dirty="0"/>
          </a:p>
          <a:p>
            <a:r>
              <a:rPr lang="ko-KR" altLang="en-US" dirty="0"/>
              <a:t>민법과 형법</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5</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8:1 </a:t>
            </a:r>
            <a:r>
              <a:rPr lang="ko-KR" altLang="en-US" dirty="0" smtClean="0"/>
              <a:t>이제 하는 말의 중요한 것은 이러한 대제사장이 우리에게 있는 것이라 그가 하늘에서 위엄의 보좌 우편에 앉으셨으니</a:t>
            </a:r>
          </a:p>
          <a:p>
            <a:endParaRPr lang="ko-KR" altLang="en-US" dirty="0" smtClean="0"/>
          </a:p>
          <a:p>
            <a:r>
              <a:rPr lang="en-US" altLang="ko-KR" dirty="0" smtClean="0"/>
              <a:t>8:2 </a:t>
            </a:r>
            <a:r>
              <a:rPr lang="ko-KR" altLang="en-US" dirty="0" smtClean="0"/>
              <a:t>성소와 참 장막에 부리는 자라 이 장막은 주께서 베푸신 것이요 사람이 한 것이 아니니라</a:t>
            </a:r>
          </a:p>
          <a:p>
            <a:endParaRPr lang="ko-KR" altLang="en-US" dirty="0" smtClean="0"/>
          </a:p>
          <a:p>
            <a:r>
              <a:rPr lang="en-US" altLang="ko-KR" dirty="0" smtClean="0"/>
              <a:t>8:3 </a:t>
            </a:r>
            <a:r>
              <a:rPr lang="ko-KR" altLang="en-US" dirty="0" smtClean="0"/>
              <a:t>대제사장마다 예물과 제사드림을 위하여 세운 자니 이러므로 저도 무슨 드릴 것이 있어야 할지니라</a:t>
            </a:r>
          </a:p>
          <a:p>
            <a:endParaRPr lang="ko-KR" altLang="en-US" dirty="0" smtClean="0"/>
          </a:p>
          <a:p>
            <a:r>
              <a:rPr lang="en-US" altLang="ko-KR" dirty="0" smtClean="0"/>
              <a:t>8:4 </a:t>
            </a:r>
            <a:r>
              <a:rPr lang="ko-KR" altLang="en-US" dirty="0" smtClean="0"/>
              <a:t>예수께서 만일 땅에 계셨더면 제사장이 되지 아니하셨을 것이니 이는 율법을 좇아 예물을 드리는 제사장이 있음이라</a:t>
            </a:r>
          </a:p>
          <a:p>
            <a:endParaRPr lang="ko-KR" altLang="en-US" dirty="0" smtClean="0"/>
          </a:p>
          <a:p>
            <a:r>
              <a:rPr lang="en-US" altLang="ko-KR" dirty="0" smtClean="0"/>
              <a:t>8:5 </a:t>
            </a:r>
            <a:r>
              <a:rPr lang="ko-KR" altLang="en-US" dirty="0" smtClean="0"/>
              <a:t>저희가 섬기는 것은 하늘에 있는 것의 모형과 그림자라 모세가 장막을 지으려 할 때에 지시하심을 얻음과 같으니 가라사대 삼가 모든 것을 산에서 네게 보이던 본을 좇아 지으라 하셨느니라</a:t>
            </a:r>
          </a:p>
          <a:p>
            <a:endParaRPr lang="ko-KR" altLang="en-US" dirty="0" smtClean="0"/>
          </a:p>
          <a:p>
            <a:r>
              <a:rPr lang="en-US" altLang="ko-KR" dirty="0" smtClean="0"/>
              <a:t>8:6 </a:t>
            </a:r>
            <a:r>
              <a:rPr lang="ko-KR" altLang="en-US" dirty="0" smtClean="0"/>
              <a:t>그러나 이제 그가 더 아름다운 직분을 얻으셨으니 이는 더 좋은 약속으로 세우신 더 좋은 언약의 중보시라</a:t>
            </a:r>
          </a:p>
          <a:p>
            <a:endParaRPr lang="ko-KR" altLang="en-US" dirty="0" smtClean="0"/>
          </a:p>
          <a:p>
            <a:r>
              <a:rPr lang="en-US" altLang="ko-KR" dirty="0" smtClean="0"/>
              <a:t>8:7 </a:t>
            </a:r>
            <a:r>
              <a:rPr lang="ko-KR" altLang="en-US" dirty="0" smtClean="0"/>
              <a:t>저 첫 언약이 </a:t>
            </a:r>
            <a:r>
              <a:rPr lang="ko-KR" altLang="en-US" dirty="0" err="1" smtClean="0"/>
              <a:t>무흠하였더면</a:t>
            </a:r>
            <a:r>
              <a:rPr lang="ko-KR" altLang="en-US" dirty="0" smtClean="0"/>
              <a:t> 둘째 것을 요구할 일이 </a:t>
            </a:r>
            <a:r>
              <a:rPr lang="ko-KR" altLang="en-US" dirty="0" err="1" smtClean="0"/>
              <a:t>없었으려니와</a:t>
            </a:r>
            <a:endParaRPr lang="ko-KR" altLang="en-US" dirty="0" smtClean="0"/>
          </a:p>
          <a:p>
            <a:endParaRPr lang="ko-KR" altLang="en-US" dirty="0" smtClean="0"/>
          </a:p>
          <a:p>
            <a:r>
              <a:rPr lang="en-US" altLang="ko-KR" dirty="0" smtClean="0"/>
              <a:t>8:8 </a:t>
            </a:r>
            <a:r>
              <a:rPr lang="ko-KR" altLang="en-US" dirty="0" smtClean="0"/>
              <a:t>저희를 </a:t>
            </a:r>
            <a:r>
              <a:rPr lang="ko-KR" altLang="en-US" dirty="0" err="1" smtClean="0"/>
              <a:t>허물하여</a:t>
            </a:r>
            <a:r>
              <a:rPr lang="ko-KR" altLang="en-US" dirty="0" smtClean="0"/>
              <a:t> 일렀으되 주께서 가라사대 볼지어다 날이 이르리니 내가 이스라엘 집과 유다 집으로 새 언약을 세우리라</a:t>
            </a:r>
          </a:p>
          <a:p>
            <a:endParaRPr lang="ko-KR" altLang="en-US" dirty="0" smtClean="0"/>
          </a:p>
          <a:p>
            <a:r>
              <a:rPr lang="en-US" altLang="ko-KR" dirty="0" smtClean="0"/>
              <a:t>8:9 </a:t>
            </a:r>
            <a:r>
              <a:rPr lang="ko-KR" altLang="en-US" dirty="0" smtClean="0"/>
              <a:t>또 주께서 가라사대 내가 저희 열조들의 손을 잡고 </a:t>
            </a:r>
            <a:r>
              <a:rPr lang="ko-KR" altLang="en-US" dirty="0" err="1" smtClean="0"/>
              <a:t>애굽</a:t>
            </a:r>
            <a:r>
              <a:rPr lang="ko-KR" altLang="en-US" dirty="0" smtClean="0"/>
              <a:t> 땅에서 인도하여 내던 날에 저희와 세운 언약과 같지 아니하도다 저희는 내 언약 안에 머물러 있지 아니하므로 내가 저희를 돌아보지 아니하였노라</a:t>
            </a:r>
          </a:p>
          <a:p>
            <a:endParaRPr lang="ko-KR" altLang="en-US" dirty="0" smtClean="0"/>
          </a:p>
          <a:p>
            <a:r>
              <a:rPr lang="en-US" altLang="ko-KR" dirty="0" smtClean="0"/>
              <a:t>8:10 </a:t>
            </a:r>
            <a:r>
              <a:rPr lang="ko-KR" altLang="en-US" dirty="0" smtClean="0"/>
              <a:t>또 주께서 가라사대 그 날 후에 내가 이스라엘 집으로 세울 언약이 이것이니 내 법을 저희 생각에 두고 저희 마음에 이것을 기록하리라 나는 저희에게 하나님이 되고 저희는 내게 백성이 되리라</a:t>
            </a:r>
          </a:p>
          <a:p>
            <a:endParaRPr lang="ko-KR" altLang="en-US" dirty="0" smtClean="0"/>
          </a:p>
          <a:p>
            <a:r>
              <a:rPr lang="en-US" altLang="ko-KR" dirty="0" smtClean="0"/>
              <a:t>8:11 </a:t>
            </a:r>
            <a:r>
              <a:rPr lang="ko-KR" altLang="en-US" dirty="0" smtClean="0"/>
              <a:t>또 각각 자기 나라 사람과 각각 자기 형제를 가르쳐 이르기를 주를 알라 하지 아니할 것은 저희가 작은 자로부터 큰 자까지 다 나를 앎이니라</a:t>
            </a:r>
          </a:p>
          <a:p>
            <a:endParaRPr lang="ko-KR" altLang="en-US" dirty="0" smtClean="0"/>
          </a:p>
          <a:p>
            <a:r>
              <a:rPr lang="en-US" altLang="ko-KR" dirty="0" smtClean="0"/>
              <a:t>8:12 </a:t>
            </a:r>
            <a:r>
              <a:rPr lang="ko-KR" altLang="en-US" dirty="0" smtClean="0"/>
              <a:t>내가 저희 불의를 긍휼히 여기고 저희 죄를 다시 기억하지 아니하리라 하셨느니라</a:t>
            </a:r>
          </a:p>
          <a:p>
            <a:endParaRPr lang="ko-KR" altLang="en-US" dirty="0" smtClean="0"/>
          </a:p>
          <a:p>
            <a:r>
              <a:rPr lang="en-US" altLang="ko-KR" dirty="0" smtClean="0"/>
              <a:t>8:13 </a:t>
            </a:r>
            <a:r>
              <a:rPr lang="ko-KR" altLang="en-US" dirty="0" smtClean="0"/>
              <a:t>새 언약이라 </a:t>
            </a:r>
            <a:r>
              <a:rPr lang="ko-KR" altLang="en-US" dirty="0" err="1" smtClean="0"/>
              <a:t>말씀하셨으매</a:t>
            </a:r>
            <a:r>
              <a:rPr lang="ko-KR" altLang="en-US" dirty="0" smtClean="0"/>
              <a:t> 첫 것은 낡아지게 하신 것이니 낡아지고 쇠하는 것은 없어져 가는 것이니라</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solidFill>
                  <a:prstClr val="black"/>
                </a:solidFill>
              </a:rPr>
              <a:pPr/>
              <a:t>65</a:t>
            </a:fld>
            <a:endParaRPr lang="ko-KR" altLang="en-US">
              <a:solidFill>
                <a:prstClr val="black"/>
              </a:solidFill>
            </a:endParaRPr>
          </a:p>
        </p:txBody>
      </p:sp>
    </p:spTree>
    <p:extLst>
      <p:ext uri="{BB962C8B-B14F-4D97-AF65-F5344CB8AC3E}">
        <p14:creationId xmlns:p14="http://schemas.microsoft.com/office/powerpoint/2010/main" val="178883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r>
              <a:rPr lang="ko-KR" altLang="en-US" sz="1300" dirty="0" err="1"/>
              <a:t>여러부분</a:t>
            </a:r>
            <a:r>
              <a:rPr lang="ko-KR" altLang="en-US" sz="1300" dirty="0"/>
              <a:t> </a:t>
            </a:r>
            <a:r>
              <a:rPr lang="ko-KR" altLang="en-US" sz="1300" dirty="0" err="1"/>
              <a:t>여러보양</a:t>
            </a:r>
            <a:endParaRPr lang="en-US" altLang="ko-KR" sz="1300" dirty="0"/>
          </a:p>
          <a:p>
            <a:pPr rtl="0"/>
            <a:r>
              <a:rPr lang="ko-KR" altLang="en-US" sz="1300" b="1" dirty="0"/>
              <a:t>민수기 </a:t>
            </a:r>
            <a:r>
              <a:rPr lang="en-US" altLang="ko-KR" sz="1300" b="1" dirty="0"/>
              <a:t>12:6-8 </a:t>
            </a:r>
            <a:r>
              <a:rPr lang="ko-KR" altLang="en-US" sz="1300" dirty="0"/>
              <a:t> </a:t>
            </a:r>
            <a:r>
              <a:rPr lang="en-US" altLang="ko-KR" sz="1300" dirty="0"/>
              <a:t>(</a:t>
            </a:r>
            <a:r>
              <a:rPr lang="ko-KR" altLang="en-US" sz="1300" dirty="0"/>
              <a:t>민</a:t>
            </a:r>
            <a:r>
              <a:rPr lang="en-US" altLang="ko-KR" sz="1300" dirty="0"/>
              <a:t>12:6-8) </a:t>
            </a:r>
          </a:p>
          <a:p>
            <a:pPr rtl="0"/>
            <a:r>
              <a:rPr lang="en-US" altLang="ko-KR" sz="1300" dirty="0"/>
              <a:t>(12:6-8) </a:t>
            </a:r>
            <a:r>
              <a:rPr lang="ko-KR" altLang="en-US" sz="1300" b="1" baseline="30000" dirty="0"/>
              <a:t> </a:t>
            </a:r>
            <a:r>
              <a:rPr lang="en-US" altLang="ko-KR" sz="1300" b="1" baseline="30000" dirty="0"/>
              <a:t>6</a:t>
            </a:r>
            <a:r>
              <a:rPr lang="ko-KR" altLang="en-US" sz="1300" dirty="0"/>
              <a:t>이르시되 내 말을 들으라 너희 중에 선지자가 있으면 나 여호와가 이상으로 나를 그에게 알리기도 하고 꿈으로 그와 말하기도 하거니와</a:t>
            </a:r>
            <a:r>
              <a:rPr lang="ko-KR" altLang="en-US" sz="1300" b="1" baseline="30000" dirty="0"/>
              <a:t> </a:t>
            </a:r>
            <a:r>
              <a:rPr lang="en-US" altLang="ko-KR" sz="1300" b="1" baseline="30000" dirty="0"/>
              <a:t>7</a:t>
            </a:r>
            <a:r>
              <a:rPr lang="ko-KR" altLang="en-US" sz="1300" dirty="0"/>
              <a:t>내 종 모세와는 그렇지 아니하니 그는 나의 온 집에 </a:t>
            </a:r>
            <a:r>
              <a:rPr lang="ko-KR" altLang="en-US" sz="1300" dirty="0" err="1"/>
              <a:t>충성됨이라</a:t>
            </a:r>
            <a:r>
              <a:rPr lang="ko-KR" altLang="en-US" sz="1300" b="1" baseline="30000" dirty="0"/>
              <a:t> </a:t>
            </a:r>
            <a:r>
              <a:rPr lang="en-US" altLang="ko-KR" sz="1300" b="1" baseline="30000" dirty="0"/>
              <a:t>8</a:t>
            </a:r>
            <a:r>
              <a:rPr lang="ko-KR" altLang="en-US" sz="1300" dirty="0"/>
              <a:t>그와는 내가 대면하여 명백히 말하고 은밀한 말로 아니하며 그는 또 여호와의 형상을 보겠거늘 너희가 어찌하여 내 종 모세 비방하기를 두려워 아니하느냐</a:t>
            </a:r>
          </a:p>
          <a:p>
            <a:pPr rtl="0"/>
            <a:r>
              <a:rPr lang="ko-KR" altLang="en-US" sz="1300" b="1" dirty="0"/>
              <a:t>창세기 </a:t>
            </a:r>
            <a:r>
              <a:rPr lang="en-US" altLang="ko-KR" sz="1300" b="1" dirty="0"/>
              <a:t>41:32 </a:t>
            </a:r>
            <a:r>
              <a:rPr lang="ko-KR" altLang="en-US" sz="1300" dirty="0"/>
              <a:t> </a:t>
            </a:r>
            <a:r>
              <a:rPr lang="en-US" altLang="ko-KR" sz="1300" dirty="0"/>
              <a:t>(</a:t>
            </a:r>
            <a:r>
              <a:rPr lang="ko-KR" altLang="en-US" sz="1300" dirty="0"/>
              <a:t>창</a:t>
            </a:r>
            <a:r>
              <a:rPr lang="en-US" altLang="ko-KR" sz="1300" dirty="0"/>
              <a:t>41:32)</a:t>
            </a:r>
          </a:p>
          <a:p>
            <a:pPr rtl="0"/>
            <a:r>
              <a:rPr lang="en-US" altLang="ko-KR" sz="1300" dirty="0"/>
              <a:t>(41:32) </a:t>
            </a:r>
            <a:r>
              <a:rPr lang="ko-KR" altLang="en-US" sz="1300" dirty="0" err="1"/>
              <a:t>바로께서</a:t>
            </a:r>
            <a:r>
              <a:rPr lang="ko-KR" altLang="en-US" sz="1300" dirty="0"/>
              <a:t> 꿈을 </a:t>
            </a:r>
            <a:r>
              <a:rPr lang="ko-KR" altLang="en-US" sz="1300" dirty="0" err="1"/>
              <a:t>두번</a:t>
            </a:r>
            <a:r>
              <a:rPr lang="ko-KR" altLang="en-US" sz="1300" dirty="0"/>
              <a:t> 겹쳐 꾸신 것은 하나님이 이 일을 정하셨음이라 속히 </a:t>
            </a:r>
            <a:r>
              <a:rPr lang="ko-KR" altLang="en-US" sz="1300" dirty="0" err="1"/>
              <a:t>행하시리니</a:t>
            </a:r>
            <a:endParaRPr lang="ko-KR" altLang="en-US" sz="1300" dirty="0"/>
          </a:p>
          <a:p>
            <a:pPr rtl="0"/>
            <a:r>
              <a:rPr lang="ko-KR" altLang="en-US" sz="1300" b="1" dirty="0"/>
              <a:t>욥기 </a:t>
            </a:r>
            <a:r>
              <a:rPr lang="en-US" altLang="ko-KR" sz="1300" b="1" dirty="0"/>
              <a:t>33:14-17 </a:t>
            </a:r>
            <a:r>
              <a:rPr lang="ko-KR" altLang="en-US" sz="1300" dirty="0"/>
              <a:t> </a:t>
            </a:r>
            <a:r>
              <a:rPr lang="en-US" altLang="ko-KR" sz="1300" dirty="0"/>
              <a:t>(</a:t>
            </a:r>
            <a:r>
              <a:rPr lang="ko-KR" altLang="en-US" sz="1300" dirty="0" err="1"/>
              <a:t>욥</a:t>
            </a:r>
            <a:r>
              <a:rPr lang="en-US" altLang="ko-KR" sz="1300" dirty="0"/>
              <a:t>33:14-17)</a:t>
            </a:r>
          </a:p>
          <a:p>
            <a:pPr rtl="0"/>
            <a:r>
              <a:rPr lang="en-US" altLang="ko-KR" sz="1300" dirty="0"/>
              <a:t>(33:14-17) </a:t>
            </a:r>
            <a:r>
              <a:rPr lang="ko-KR" altLang="en-US" sz="1300" b="1" baseline="30000" dirty="0"/>
              <a:t> </a:t>
            </a:r>
            <a:r>
              <a:rPr lang="en-US" altLang="ko-KR" sz="1300" b="1" baseline="30000" dirty="0"/>
              <a:t>14</a:t>
            </a:r>
            <a:r>
              <a:rPr lang="ko-KR" altLang="en-US" sz="1300" dirty="0"/>
              <a:t>사람은 </a:t>
            </a:r>
            <a:r>
              <a:rPr lang="ko-KR" altLang="en-US" sz="1300" dirty="0" err="1"/>
              <a:t>무관히</a:t>
            </a:r>
            <a:r>
              <a:rPr lang="ko-KR" altLang="en-US" sz="1300" dirty="0"/>
              <a:t> 여겨도 하나님은 한번 말씀하시고 다시 말씀하시되</a:t>
            </a:r>
            <a:r>
              <a:rPr lang="ko-KR" altLang="en-US" sz="1300" b="1" baseline="30000" dirty="0"/>
              <a:t> </a:t>
            </a:r>
            <a:r>
              <a:rPr lang="en-US" altLang="ko-KR" sz="1300" b="1" baseline="30000" dirty="0"/>
              <a:t>15</a:t>
            </a:r>
            <a:r>
              <a:rPr lang="ko-KR" altLang="en-US" sz="1300" dirty="0"/>
              <a:t>사람이 침상에서 졸며 깊이 잠들 때에나 꿈에나 밤의 이상 중에</a:t>
            </a:r>
            <a:r>
              <a:rPr lang="ko-KR" altLang="en-US" sz="1300" b="1" baseline="30000" dirty="0"/>
              <a:t> </a:t>
            </a:r>
            <a:r>
              <a:rPr lang="en-US" altLang="ko-KR" sz="1300" b="1" baseline="30000" dirty="0"/>
              <a:t>16</a:t>
            </a:r>
            <a:r>
              <a:rPr lang="ko-KR" altLang="en-US" sz="1300" dirty="0"/>
              <a:t>사람의 귀를 여시고 인치듯 </a:t>
            </a:r>
            <a:r>
              <a:rPr lang="ko-KR" altLang="en-US" sz="1300" dirty="0" err="1"/>
              <a:t>교훈하시나니</a:t>
            </a:r>
            <a:r>
              <a:rPr lang="ko-KR" altLang="en-US" sz="1300" b="1" baseline="30000" dirty="0"/>
              <a:t> </a:t>
            </a:r>
            <a:r>
              <a:rPr lang="en-US" altLang="ko-KR" sz="1300" b="1" baseline="30000" dirty="0"/>
              <a:t>17</a:t>
            </a:r>
            <a:r>
              <a:rPr lang="ko-KR" altLang="en-US" sz="1300" dirty="0"/>
              <a:t>이는 사람으로 그 꾀를 버리게 하려 하심이며 사람에게 교만을 막으려 하심이라</a:t>
            </a:r>
          </a:p>
          <a:p>
            <a:pPr rtl="0"/>
            <a:r>
              <a:rPr lang="ko-KR" altLang="en-US" sz="1300" b="1" dirty="0" err="1"/>
              <a:t>사무엘상</a:t>
            </a:r>
            <a:r>
              <a:rPr lang="ko-KR" altLang="en-US" sz="1300" b="1" dirty="0"/>
              <a:t> </a:t>
            </a:r>
            <a:r>
              <a:rPr lang="en-US" altLang="ko-KR" sz="1300" b="1" dirty="0"/>
              <a:t>28:6 </a:t>
            </a:r>
            <a:r>
              <a:rPr lang="ko-KR" altLang="en-US" sz="1300" dirty="0"/>
              <a:t> </a:t>
            </a:r>
            <a:r>
              <a:rPr lang="en-US" altLang="ko-KR" sz="1300" dirty="0"/>
              <a:t>(</a:t>
            </a:r>
            <a:r>
              <a:rPr lang="ko-KR" altLang="en-US" sz="1300" dirty="0"/>
              <a:t>삼상</a:t>
            </a:r>
            <a:r>
              <a:rPr lang="en-US" altLang="ko-KR" sz="1300" dirty="0"/>
              <a:t>28:6)</a:t>
            </a:r>
          </a:p>
          <a:p>
            <a:pPr rtl="0"/>
            <a:r>
              <a:rPr lang="en-US" altLang="ko-KR" sz="1300" dirty="0"/>
              <a:t>(28:6) </a:t>
            </a:r>
            <a:r>
              <a:rPr lang="ko-KR" altLang="en-US" sz="1300" dirty="0" err="1"/>
              <a:t>사울이</a:t>
            </a:r>
            <a:r>
              <a:rPr lang="ko-KR" altLang="en-US" sz="1300" dirty="0"/>
              <a:t> 여호와께 묻자오되 여호와께서 꿈으로도</a:t>
            </a:r>
            <a:r>
              <a:rPr lang="en-US" altLang="ko-KR" sz="1300" dirty="0"/>
              <a:t>, </a:t>
            </a:r>
            <a:r>
              <a:rPr lang="ko-KR" altLang="en-US" sz="1300" dirty="0"/>
              <a:t>우림으로도</a:t>
            </a:r>
            <a:r>
              <a:rPr lang="en-US" altLang="ko-KR" sz="1300" dirty="0"/>
              <a:t>, </a:t>
            </a:r>
            <a:r>
              <a:rPr lang="ko-KR" altLang="en-US" sz="1300" dirty="0"/>
              <a:t>선지자로도 그에게 대답지 아니하시므로</a:t>
            </a:r>
          </a:p>
          <a:p>
            <a:pPr rtl="0"/>
            <a:r>
              <a:rPr lang="ko-KR" altLang="en-US" sz="1300" b="1" dirty="0"/>
              <a:t>열왕기상 </a:t>
            </a:r>
            <a:r>
              <a:rPr lang="en-US" altLang="ko-KR" sz="1300" b="1" dirty="0"/>
              <a:t>19:12 </a:t>
            </a:r>
            <a:r>
              <a:rPr lang="ko-KR" altLang="en-US" sz="1300" dirty="0"/>
              <a:t> </a:t>
            </a:r>
            <a:r>
              <a:rPr lang="en-US" altLang="ko-KR" sz="1300" dirty="0"/>
              <a:t>(</a:t>
            </a:r>
            <a:r>
              <a:rPr lang="ko-KR" altLang="en-US" sz="1300" dirty="0" err="1"/>
              <a:t>왕상</a:t>
            </a:r>
            <a:r>
              <a:rPr lang="en-US" altLang="ko-KR" sz="1300" dirty="0"/>
              <a:t>19:12) </a:t>
            </a:r>
          </a:p>
          <a:p>
            <a:pPr rtl="0"/>
            <a:r>
              <a:rPr lang="en-US" altLang="ko-KR" sz="1300" dirty="0"/>
              <a:t>(19:12) </a:t>
            </a:r>
            <a:r>
              <a:rPr lang="ko-KR" altLang="en-US" sz="1300" dirty="0"/>
              <a:t>또 지진 후에 불이 있으나 불 가운데도 여호와께서 계시지 아니하더니 불 후에 세미한 소리가 있는지라</a:t>
            </a:r>
          </a:p>
          <a:p>
            <a:endParaRPr lang="en-US" altLang="ko-KR" dirty="0" smtClean="0"/>
          </a:p>
          <a:p>
            <a:r>
              <a:rPr lang="ko-KR" altLang="en-US" dirty="0" smtClean="0"/>
              <a:t>만유의 상속자</a:t>
            </a:r>
            <a:endParaRPr lang="en-US" altLang="ko-KR" dirty="0" smtClean="0"/>
          </a:p>
          <a:p>
            <a:endParaRPr lang="en-US" altLang="ko-KR" dirty="0" smtClean="0"/>
          </a:p>
          <a:p>
            <a:pPr rtl="0"/>
            <a:r>
              <a:rPr lang="ko-KR" altLang="en-US" sz="1300" b="1" dirty="0"/>
              <a:t>요한복음 </a:t>
            </a:r>
            <a:r>
              <a:rPr lang="en-US" altLang="ko-KR" sz="1300" b="1" dirty="0"/>
              <a:t>5:22 </a:t>
            </a:r>
            <a:r>
              <a:rPr lang="ko-KR" altLang="en-US" sz="1300" dirty="0"/>
              <a:t> </a:t>
            </a:r>
            <a:r>
              <a:rPr lang="en-US" altLang="ko-KR" sz="1300" dirty="0"/>
              <a:t>(</a:t>
            </a:r>
            <a:r>
              <a:rPr lang="ko-KR" altLang="en-US" sz="1300" dirty="0"/>
              <a:t>요</a:t>
            </a:r>
            <a:r>
              <a:rPr lang="en-US" altLang="ko-KR" sz="1300" dirty="0"/>
              <a:t>5:22)</a:t>
            </a:r>
          </a:p>
          <a:p>
            <a:pPr rtl="0"/>
            <a:r>
              <a:rPr lang="en-US" altLang="ko-KR" sz="1300" dirty="0"/>
              <a:t>(5:22) </a:t>
            </a:r>
            <a:r>
              <a:rPr lang="ko-KR" altLang="en-US" sz="1300" dirty="0"/>
              <a:t>아버지께서 아무도 심판하지 아니하시고 심판을 다 아들에게 맡기셨으니</a:t>
            </a:r>
          </a:p>
          <a:p>
            <a:pPr rtl="0"/>
            <a:r>
              <a:rPr lang="ko-KR" altLang="en-US" sz="1300" b="1" dirty="0" err="1"/>
              <a:t>고린도후서</a:t>
            </a:r>
            <a:r>
              <a:rPr lang="ko-KR" altLang="en-US" sz="1300" b="1" dirty="0"/>
              <a:t> </a:t>
            </a:r>
            <a:r>
              <a:rPr lang="en-US" altLang="ko-KR" sz="1300" b="1" dirty="0"/>
              <a:t>5:10 </a:t>
            </a:r>
            <a:r>
              <a:rPr lang="ko-KR" altLang="en-US" sz="1300" dirty="0"/>
              <a:t> </a:t>
            </a:r>
            <a:r>
              <a:rPr lang="en-US" altLang="ko-KR" sz="1300" dirty="0"/>
              <a:t>(</a:t>
            </a:r>
            <a:r>
              <a:rPr lang="ko-KR" altLang="en-US" sz="1300" dirty="0" err="1"/>
              <a:t>고후</a:t>
            </a:r>
            <a:r>
              <a:rPr lang="en-US" altLang="ko-KR" sz="1300" dirty="0"/>
              <a:t>5:10) </a:t>
            </a:r>
          </a:p>
          <a:p>
            <a:pPr rtl="0"/>
            <a:r>
              <a:rPr lang="en-US" altLang="ko-KR" sz="1300" dirty="0"/>
              <a:t>(5:10) </a:t>
            </a:r>
            <a:r>
              <a:rPr lang="ko-KR" altLang="en-US" sz="1300" dirty="0"/>
              <a:t>이는 우리가 다 반드시 그리스도의 심판대 앞에 드러나 각각 선악간에 그 몸으로 행한 것을 따라 받으려 함이라</a:t>
            </a:r>
          </a:p>
          <a:p>
            <a:pPr rtl="0"/>
            <a:r>
              <a:rPr lang="ko-KR" altLang="en-US" sz="1300" b="1" dirty="0"/>
              <a:t>마가복음 </a:t>
            </a:r>
            <a:r>
              <a:rPr lang="en-US" altLang="ko-KR" sz="1300" b="1" dirty="0"/>
              <a:t>2:10 </a:t>
            </a:r>
            <a:r>
              <a:rPr lang="ko-KR" altLang="en-US" sz="1300" dirty="0"/>
              <a:t> </a:t>
            </a:r>
            <a:r>
              <a:rPr lang="en-US" altLang="ko-KR" sz="1300" dirty="0"/>
              <a:t>(</a:t>
            </a:r>
            <a:r>
              <a:rPr lang="ko-KR" altLang="en-US" sz="1300" dirty="0"/>
              <a:t>막</a:t>
            </a:r>
            <a:r>
              <a:rPr lang="en-US" altLang="ko-KR" sz="1300" dirty="0"/>
              <a:t>2:10) </a:t>
            </a:r>
          </a:p>
          <a:p>
            <a:pPr rtl="0"/>
            <a:r>
              <a:rPr lang="en-US" altLang="ko-KR" sz="1300" dirty="0"/>
              <a:t>(2:10) </a:t>
            </a:r>
            <a:r>
              <a:rPr lang="ko-KR" altLang="en-US" sz="1300" dirty="0"/>
              <a:t>그러나 인자가 땅에서 죄를 사하는 권세가 있는 줄을 너희로 알게 </a:t>
            </a:r>
            <a:r>
              <a:rPr lang="ko-KR" altLang="en-US" sz="1300" dirty="0" err="1"/>
              <a:t>하려하노라</a:t>
            </a:r>
            <a:r>
              <a:rPr lang="ko-KR" altLang="en-US" sz="1300" dirty="0"/>
              <a:t> 하시고 중풍병자에게 말씀하시되</a:t>
            </a:r>
          </a:p>
          <a:p>
            <a:endParaRPr lang="en-US" altLang="ko-KR" dirty="0" smtClean="0"/>
          </a:p>
          <a:p>
            <a:r>
              <a:rPr lang="ko-KR" altLang="en-US" dirty="0" err="1" smtClean="0"/>
              <a:t>모든세계를</a:t>
            </a:r>
            <a:r>
              <a:rPr lang="ko-KR" altLang="en-US" dirty="0" smtClean="0"/>
              <a:t> 지음</a:t>
            </a:r>
            <a:endParaRPr lang="en-US" altLang="ko-KR" dirty="0" smtClean="0"/>
          </a:p>
          <a:p>
            <a:pPr rtl="0"/>
            <a:r>
              <a:rPr lang="ko-KR" altLang="en-US" sz="1300" b="1" dirty="0" err="1"/>
              <a:t>골로새서</a:t>
            </a:r>
            <a:r>
              <a:rPr lang="ko-KR" altLang="en-US" sz="1300" b="1" dirty="0"/>
              <a:t> </a:t>
            </a:r>
            <a:r>
              <a:rPr lang="en-US" altLang="ko-KR" sz="1300" b="1" dirty="0"/>
              <a:t>1:16-18 </a:t>
            </a:r>
            <a:r>
              <a:rPr lang="ko-KR" altLang="en-US" sz="1300" dirty="0"/>
              <a:t> </a:t>
            </a:r>
            <a:r>
              <a:rPr lang="en-US" altLang="ko-KR" sz="1300" dirty="0"/>
              <a:t>(</a:t>
            </a:r>
            <a:r>
              <a:rPr lang="ko-KR" altLang="en-US" sz="1300" dirty="0"/>
              <a:t>골</a:t>
            </a:r>
            <a:r>
              <a:rPr lang="en-US" altLang="ko-KR" sz="1300" dirty="0"/>
              <a:t>1:16-18)</a:t>
            </a:r>
          </a:p>
          <a:p>
            <a:pPr rtl="0"/>
            <a:r>
              <a:rPr lang="en-US" altLang="ko-KR" sz="1300" dirty="0"/>
              <a:t>(1:16-18) </a:t>
            </a:r>
            <a:r>
              <a:rPr lang="ko-KR" altLang="en-US" sz="1300" b="1" baseline="30000" dirty="0"/>
              <a:t> </a:t>
            </a:r>
            <a:r>
              <a:rPr lang="en-US" altLang="ko-KR" sz="1300" b="1" baseline="30000" dirty="0"/>
              <a:t>16</a:t>
            </a:r>
            <a:r>
              <a:rPr lang="ko-KR" altLang="en-US" sz="1300" dirty="0"/>
              <a:t>만물이 그에게 창조되되 하늘과 땅에서 보이는 것들과 보이지 않는 것들과 혹은 보좌들이나 주관들이나 정사들이나 권세들이나 만물이 다 그로 말미암고 그를 위하여 창조되었고</a:t>
            </a:r>
            <a:r>
              <a:rPr lang="ko-KR" altLang="en-US" sz="1300" b="1" baseline="30000" dirty="0"/>
              <a:t> </a:t>
            </a:r>
            <a:r>
              <a:rPr lang="en-US" altLang="ko-KR" sz="1300" b="1" baseline="30000" dirty="0"/>
              <a:t>17</a:t>
            </a:r>
            <a:r>
              <a:rPr lang="ko-KR" altLang="en-US" sz="1300" dirty="0"/>
              <a:t>또한 그가 만물보다 먼저 계시고 만물이 그 안에 함께 섰느니라</a:t>
            </a:r>
            <a:r>
              <a:rPr lang="ko-KR" altLang="en-US" sz="1300" b="1" baseline="30000" dirty="0"/>
              <a:t> </a:t>
            </a:r>
            <a:r>
              <a:rPr lang="en-US" altLang="ko-KR" sz="1300" b="1" baseline="30000" dirty="0"/>
              <a:t>18</a:t>
            </a:r>
            <a:r>
              <a:rPr lang="ko-KR" altLang="en-US" sz="1300" dirty="0"/>
              <a:t>그는 몸인 교회의 머리라 그가 근본이요 죽은 자들 가운데서 먼저 나신 자니 이는 친히 만물의 으뜸이 되려 하심이요</a:t>
            </a:r>
          </a:p>
          <a:p>
            <a:pPr rtl="0"/>
            <a:r>
              <a:rPr lang="ko-KR" altLang="en-US" sz="1300" b="1" dirty="0"/>
              <a:t>요한복음 </a:t>
            </a:r>
            <a:r>
              <a:rPr lang="en-US" altLang="ko-KR" sz="1300" b="1" dirty="0"/>
              <a:t>8:56-58 </a:t>
            </a:r>
            <a:r>
              <a:rPr lang="ko-KR" altLang="en-US" sz="1300" dirty="0"/>
              <a:t> </a:t>
            </a:r>
            <a:r>
              <a:rPr lang="en-US" altLang="ko-KR" sz="1300" dirty="0"/>
              <a:t>(</a:t>
            </a:r>
            <a:r>
              <a:rPr lang="ko-KR" altLang="en-US" sz="1300" dirty="0"/>
              <a:t>요</a:t>
            </a:r>
            <a:r>
              <a:rPr lang="en-US" altLang="ko-KR" sz="1300" dirty="0"/>
              <a:t>8:56-58)</a:t>
            </a:r>
          </a:p>
          <a:p>
            <a:pPr rtl="0"/>
            <a:r>
              <a:rPr lang="en-US" altLang="ko-KR" sz="1300" dirty="0"/>
              <a:t>(8:56-58) </a:t>
            </a:r>
            <a:r>
              <a:rPr lang="ko-KR" altLang="en-US" sz="1300" b="1" baseline="30000" dirty="0"/>
              <a:t> </a:t>
            </a:r>
            <a:r>
              <a:rPr lang="en-US" altLang="ko-KR" sz="1300" b="1" baseline="30000" dirty="0"/>
              <a:t>56</a:t>
            </a:r>
            <a:r>
              <a:rPr lang="ko-KR" altLang="en-US" sz="1300" dirty="0"/>
              <a:t>너희 조상 아브라함은 나의 때 볼 것을 즐거워하다가 보고 기뻐하였느니라</a:t>
            </a:r>
            <a:r>
              <a:rPr lang="ko-KR" altLang="en-US" sz="1300" b="1" baseline="30000" dirty="0"/>
              <a:t> </a:t>
            </a:r>
            <a:r>
              <a:rPr lang="en-US" altLang="ko-KR" sz="1300" b="1" baseline="30000" dirty="0"/>
              <a:t>57</a:t>
            </a:r>
            <a:r>
              <a:rPr lang="ko-KR" altLang="en-US" sz="1300" dirty="0"/>
              <a:t>유대인들이 가로되 네가 아직 오십도 못되었는데 아브라함을 보았느냐</a:t>
            </a:r>
            <a:r>
              <a:rPr lang="ko-KR" altLang="en-US" sz="1300" b="1" baseline="30000" dirty="0"/>
              <a:t> </a:t>
            </a:r>
            <a:r>
              <a:rPr lang="en-US" altLang="ko-KR" sz="1300" b="1" baseline="30000" dirty="0"/>
              <a:t>58</a:t>
            </a:r>
            <a:r>
              <a:rPr lang="ko-KR" altLang="en-US" sz="1300" dirty="0"/>
              <a:t>예수께서 가라사대 진실로 진실로 너희에게 </a:t>
            </a:r>
            <a:r>
              <a:rPr lang="ko-KR" altLang="en-US" sz="1300" dirty="0" err="1"/>
              <a:t>이르노니</a:t>
            </a:r>
            <a:r>
              <a:rPr lang="ko-KR" altLang="en-US" sz="1300" dirty="0"/>
              <a:t> 아브라함이 나기 전부터 내가 있느니라 하시니</a:t>
            </a:r>
            <a:endParaRPr lang="en-US" altLang="ko-KR" sz="1300" dirty="0"/>
          </a:p>
          <a:p>
            <a:pPr rtl="0"/>
            <a:endParaRPr lang="en-US" altLang="ko-KR" sz="1300" dirty="0"/>
          </a:p>
          <a:p>
            <a:pPr rtl="0"/>
            <a:r>
              <a:rPr lang="ko-KR" altLang="en-US" sz="1300" dirty="0"/>
              <a:t>그 본체의 형상</a:t>
            </a:r>
            <a:endParaRPr lang="en-US" altLang="ko-KR" sz="1300" dirty="0"/>
          </a:p>
          <a:p>
            <a:pPr rtl="0"/>
            <a:r>
              <a:rPr lang="ko-KR" altLang="en-US" sz="1300" b="1" dirty="0" err="1"/>
              <a:t>빌립보서</a:t>
            </a:r>
            <a:r>
              <a:rPr lang="ko-KR" altLang="en-US" sz="1300" b="1" dirty="0"/>
              <a:t> </a:t>
            </a:r>
            <a:r>
              <a:rPr lang="en-US" altLang="ko-KR" sz="1300" b="1" dirty="0"/>
              <a:t>2:6 </a:t>
            </a:r>
            <a:r>
              <a:rPr lang="ko-KR" altLang="en-US" sz="1300" dirty="0"/>
              <a:t> </a:t>
            </a:r>
            <a:r>
              <a:rPr lang="en-US" altLang="ko-KR" sz="1300" dirty="0"/>
              <a:t>(</a:t>
            </a:r>
            <a:r>
              <a:rPr lang="ko-KR" altLang="en-US" sz="1300" dirty="0"/>
              <a:t>빌</a:t>
            </a:r>
            <a:r>
              <a:rPr lang="en-US" altLang="ko-KR" sz="1300" dirty="0"/>
              <a:t>2:6)</a:t>
            </a:r>
          </a:p>
          <a:p>
            <a:pPr rtl="0"/>
            <a:r>
              <a:rPr lang="en-US" altLang="ko-KR" sz="1300" dirty="0"/>
              <a:t>(2:6) </a:t>
            </a:r>
            <a:r>
              <a:rPr lang="ko-KR" altLang="en-US" sz="1300" dirty="0"/>
              <a:t>그는 근본 하나님의 본체시나 하나님과 </a:t>
            </a:r>
            <a:r>
              <a:rPr lang="ko-KR" altLang="en-US" sz="1300" dirty="0" err="1"/>
              <a:t>동등됨을</a:t>
            </a:r>
            <a:r>
              <a:rPr lang="ko-KR" altLang="en-US" sz="1300" dirty="0"/>
              <a:t> 취할 것으로 여기지 아니하시고</a:t>
            </a:r>
          </a:p>
          <a:p>
            <a:pPr rtl="0"/>
            <a:r>
              <a:rPr lang="ko-KR" altLang="en-US" sz="1300" b="1" dirty="0" err="1"/>
              <a:t>골로새서</a:t>
            </a:r>
            <a:r>
              <a:rPr lang="ko-KR" altLang="en-US" sz="1300" b="1" dirty="0"/>
              <a:t> </a:t>
            </a:r>
            <a:r>
              <a:rPr lang="en-US" altLang="ko-KR" sz="1300" b="1" dirty="0"/>
              <a:t>1:15 </a:t>
            </a:r>
            <a:r>
              <a:rPr lang="ko-KR" altLang="en-US" sz="1300" dirty="0"/>
              <a:t> </a:t>
            </a:r>
            <a:r>
              <a:rPr lang="en-US" altLang="ko-KR" sz="1300" dirty="0"/>
              <a:t>(</a:t>
            </a:r>
            <a:r>
              <a:rPr lang="ko-KR" altLang="en-US" sz="1300" dirty="0"/>
              <a:t>골</a:t>
            </a:r>
            <a:r>
              <a:rPr lang="en-US" altLang="ko-KR" sz="1300" dirty="0"/>
              <a:t>1:15)</a:t>
            </a:r>
          </a:p>
          <a:p>
            <a:pPr rtl="0"/>
            <a:r>
              <a:rPr lang="en-US" altLang="ko-KR" sz="1300" dirty="0"/>
              <a:t>(1:15) </a:t>
            </a:r>
            <a:r>
              <a:rPr lang="ko-KR" altLang="en-US" sz="1300" dirty="0"/>
              <a:t>그는 보이지 아니하시는 하나님의 형상이요 모든 창조물보다 먼저 나신 자니</a:t>
            </a:r>
          </a:p>
          <a:p>
            <a:pPr rtl="0"/>
            <a:r>
              <a:rPr lang="ko-KR" altLang="en-US" sz="1300" dirty="0"/>
              <a:t>아들로 말씀하심</a:t>
            </a:r>
          </a:p>
          <a:p>
            <a:pPr rtl="0"/>
            <a:r>
              <a:rPr lang="ko-KR" altLang="en-US" sz="1300" b="1" dirty="0"/>
              <a:t>요한복음 </a:t>
            </a:r>
            <a:r>
              <a:rPr lang="en-US" altLang="ko-KR" sz="1300" b="1" dirty="0"/>
              <a:t>10:4-5 </a:t>
            </a:r>
            <a:r>
              <a:rPr lang="ko-KR" altLang="en-US" sz="1300" dirty="0"/>
              <a:t> </a:t>
            </a:r>
            <a:r>
              <a:rPr lang="en-US" altLang="ko-KR" sz="1300" dirty="0"/>
              <a:t>(</a:t>
            </a:r>
            <a:r>
              <a:rPr lang="ko-KR" altLang="en-US" sz="1300" dirty="0"/>
              <a:t>요</a:t>
            </a:r>
            <a:r>
              <a:rPr lang="en-US" altLang="ko-KR" sz="1300" dirty="0"/>
              <a:t>10:4-5)</a:t>
            </a:r>
          </a:p>
          <a:p>
            <a:pPr rtl="0"/>
            <a:r>
              <a:rPr lang="en-US" altLang="ko-KR" sz="1300" dirty="0"/>
              <a:t>(10:4-5) </a:t>
            </a:r>
            <a:r>
              <a:rPr lang="ko-KR" altLang="en-US" sz="1300" b="1" baseline="30000" dirty="0"/>
              <a:t> </a:t>
            </a:r>
            <a:r>
              <a:rPr lang="en-US" altLang="ko-KR" sz="1300" b="1" baseline="30000" dirty="0"/>
              <a:t>4</a:t>
            </a:r>
            <a:r>
              <a:rPr lang="ko-KR" altLang="en-US" sz="1300" dirty="0"/>
              <a:t>자기 양을 다 내어 놓은 후에 앞서 가면 양들이 그의 음성을 </a:t>
            </a:r>
            <a:r>
              <a:rPr lang="ko-KR" altLang="en-US" sz="1300" dirty="0" err="1"/>
              <a:t>아는고로</a:t>
            </a:r>
            <a:r>
              <a:rPr lang="ko-KR" altLang="en-US" sz="1300" dirty="0"/>
              <a:t> 따라 오되</a:t>
            </a:r>
            <a:r>
              <a:rPr lang="ko-KR" altLang="en-US" sz="1300" b="1" baseline="30000" dirty="0"/>
              <a:t> </a:t>
            </a:r>
            <a:r>
              <a:rPr lang="en-US" altLang="ko-KR" sz="1300" b="1" baseline="30000" dirty="0"/>
              <a:t>5</a:t>
            </a:r>
            <a:r>
              <a:rPr lang="ko-KR" altLang="en-US" sz="1300" dirty="0"/>
              <a:t>타인의 음성은 알지 </a:t>
            </a:r>
            <a:r>
              <a:rPr lang="ko-KR" altLang="en-US" sz="1300" dirty="0" err="1"/>
              <a:t>못하는고로</a:t>
            </a:r>
            <a:r>
              <a:rPr lang="ko-KR" altLang="en-US" sz="1300" dirty="0"/>
              <a:t> 타인을 따르지 아니하고 도리어 도망하느니라</a:t>
            </a:r>
            <a:endParaRPr lang="en-US" altLang="ko-KR" sz="1300" dirty="0"/>
          </a:p>
          <a:p>
            <a:pPr rtl="0"/>
            <a:endParaRPr lang="en-US" altLang="ko-KR" sz="1300" dirty="0"/>
          </a:p>
          <a:p>
            <a:pPr rtl="0"/>
            <a:r>
              <a:rPr lang="ko-KR" altLang="en-US" sz="1300" b="1" dirty="0"/>
              <a:t>요한복음 </a:t>
            </a:r>
            <a:r>
              <a:rPr lang="en-US" altLang="ko-KR" sz="1300" b="1" dirty="0"/>
              <a:t>14:26 </a:t>
            </a:r>
            <a:r>
              <a:rPr lang="ko-KR" altLang="en-US" sz="1300" dirty="0"/>
              <a:t> </a:t>
            </a:r>
            <a:r>
              <a:rPr lang="en-US" altLang="ko-KR" sz="1300" dirty="0"/>
              <a:t>(</a:t>
            </a:r>
            <a:r>
              <a:rPr lang="ko-KR" altLang="en-US" sz="1300" dirty="0"/>
              <a:t>요</a:t>
            </a:r>
            <a:r>
              <a:rPr lang="en-US" altLang="ko-KR" sz="1300" dirty="0"/>
              <a:t>14:26)</a:t>
            </a:r>
          </a:p>
          <a:p>
            <a:pPr rtl="0"/>
            <a:r>
              <a:rPr lang="en-US" altLang="ko-KR" sz="1300" dirty="0"/>
              <a:t>(14:26) </a:t>
            </a:r>
            <a:r>
              <a:rPr lang="ko-KR" altLang="en-US" sz="1300" dirty="0" err="1"/>
              <a:t>보혜사</a:t>
            </a:r>
            <a:r>
              <a:rPr lang="ko-KR" altLang="en-US" sz="1300" dirty="0"/>
              <a:t> 곧 아버지께서 내 이름으로 보내실 성령 그가 너희에게 모든 것을 가르치시고 내가 너희에게 말한 모든 것을 생각나게 하시리라</a:t>
            </a:r>
          </a:p>
          <a:p>
            <a:pPr rtl="0"/>
            <a:endParaRPr lang="en-US" altLang="ko-KR" sz="1300" b="1" dirty="0"/>
          </a:p>
          <a:p>
            <a:pPr rtl="0"/>
            <a:r>
              <a:rPr lang="ko-KR" altLang="en-US" sz="1300" b="1" dirty="0"/>
              <a:t>요한복음 </a:t>
            </a:r>
            <a:r>
              <a:rPr lang="en-US" altLang="ko-KR" sz="1300" b="1" dirty="0"/>
              <a:t>16:13-14 </a:t>
            </a:r>
            <a:r>
              <a:rPr lang="ko-KR" altLang="en-US" sz="1300" dirty="0"/>
              <a:t> </a:t>
            </a:r>
            <a:r>
              <a:rPr lang="en-US" altLang="ko-KR" sz="1300" dirty="0"/>
              <a:t>(</a:t>
            </a:r>
            <a:r>
              <a:rPr lang="ko-KR" altLang="en-US" sz="1300" dirty="0"/>
              <a:t>요</a:t>
            </a:r>
            <a:r>
              <a:rPr lang="en-US" altLang="ko-KR" sz="1300" dirty="0"/>
              <a:t>16:13-14) </a:t>
            </a:r>
          </a:p>
          <a:p>
            <a:pPr rtl="0"/>
            <a:r>
              <a:rPr lang="en-US" altLang="ko-KR" sz="1300" dirty="0"/>
              <a:t>(16:13-14) </a:t>
            </a:r>
            <a:r>
              <a:rPr lang="ko-KR" altLang="en-US" sz="1300" b="1" baseline="30000" dirty="0"/>
              <a:t> </a:t>
            </a:r>
            <a:r>
              <a:rPr lang="en-US" altLang="ko-KR" sz="1300" b="1" baseline="30000" dirty="0"/>
              <a:t>13</a:t>
            </a:r>
            <a:r>
              <a:rPr lang="ko-KR" altLang="en-US" sz="1300" dirty="0"/>
              <a:t>그러하나 진리의 성령이 오시면 그가 너희를 모든 진리 가운데로 </a:t>
            </a:r>
            <a:r>
              <a:rPr lang="ko-KR" altLang="en-US" sz="1300" dirty="0" err="1"/>
              <a:t>인도하시리니</a:t>
            </a:r>
            <a:r>
              <a:rPr lang="ko-KR" altLang="en-US" sz="1300" dirty="0"/>
              <a:t> 그가 자의로 말하지 않고 오직 듣는 것을 말하시며 장래 일을 너희에게 알리시리라</a:t>
            </a:r>
            <a:r>
              <a:rPr lang="ko-KR" altLang="en-US" sz="1300" b="1" baseline="30000" dirty="0"/>
              <a:t> </a:t>
            </a:r>
            <a:r>
              <a:rPr lang="en-US" altLang="ko-KR" sz="1300" b="1" baseline="30000" dirty="0"/>
              <a:t>14</a:t>
            </a:r>
            <a:r>
              <a:rPr lang="ko-KR" altLang="en-US" sz="1300" dirty="0"/>
              <a:t>그가 내 영광을 나타내리니 내 것을 가지고 너희에게 알리겠음이니라</a:t>
            </a:r>
          </a:p>
          <a:p>
            <a:endParaRPr lang="en-US" altLang="ko-KR" dirty="0" smtClean="0"/>
          </a:p>
          <a:p>
            <a:r>
              <a:rPr lang="ko-KR" altLang="en-US" dirty="0" smtClean="0"/>
              <a:t>하나님의 영광의 </a:t>
            </a:r>
            <a:r>
              <a:rPr lang="ko-KR" altLang="en-US" dirty="0" err="1" smtClean="0"/>
              <a:t>광체</a:t>
            </a:r>
            <a:endParaRPr lang="en-US" altLang="ko-KR" dirty="0" smtClean="0"/>
          </a:p>
          <a:p>
            <a:r>
              <a:rPr lang="ko-KR" altLang="en-US" dirty="0" smtClean="0"/>
              <a:t>겔</a:t>
            </a:r>
            <a:r>
              <a:rPr lang="en-US" altLang="ko-KR" dirty="0" smtClean="0"/>
              <a:t>1:26 </a:t>
            </a:r>
            <a:r>
              <a:rPr lang="ko-KR" altLang="en-US" dirty="0" smtClean="0"/>
              <a:t>그 머리 위에 있는 궁창 위에 보좌의 형상이 있는데 그 모양이 남보석 같고 그 보좌의 형상 위에 한 형상이 있어 사람의 모양 같더라</a:t>
            </a:r>
          </a:p>
          <a:p>
            <a:r>
              <a:rPr lang="ko-KR" altLang="en-US" dirty="0" smtClean="0"/>
              <a:t>겔</a:t>
            </a:r>
            <a:r>
              <a:rPr lang="en-US" altLang="ko-KR" dirty="0" smtClean="0"/>
              <a:t>1:27 </a:t>
            </a:r>
            <a:r>
              <a:rPr lang="ko-KR" altLang="en-US" dirty="0" smtClean="0"/>
              <a:t>내가 본즉 그 허리 이상의 모양은 단 쇠 같아서 그 속과 주위가 불 같고 그 허리 이하의 모양도 불 같아서 사면으로 광채가 나며</a:t>
            </a:r>
          </a:p>
          <a:p>
            <a:r>
              <a:rPr lang="ko-KR" altLang="en-US" dirty="0" smtClean="0"/>
              <a:t>겔</a:t>
            </a:r>
            <a:r>
              <a:rPr lang="en-US" altLang="ko-KR" dirty="0" smtClean="0"/>
              <a:t>1:28 </a:t>
            </a:r>
            <a:r>
              <a:rPr lang="ko-KR" altLang="en-US" dirty="0" smtClean="0"/>
              <a:t>그 사면 광채의 모양은 비 오는 날 구름에 있는 무지개 같으니 이는 여호와의 영광의 형상의 모양이라 내가 보고 곧 엎드리어 그 말씀하시는 자의 음성을 </a:t>
            </a:r>
            <a:r>
              <a:rPr lang="ko-KR" altLang="en-US" dirty="0" err="1" smtClean="0"/>
              <a:t>들으니라</a:t>
            </a:r>
            <a:endParaRPr lang="ko-KR" altLang="en-US" dirty="0" smtClean="0"/>
          </a:p>
          <a:p>
            <a:r>
              <a:rPr lang="en-US" altLang="ko-KR" dirty="0" smtClean="0"/>
              <a:t>[</a:t>
            </a:r>
            <a:r>
              <a:rPr lang="ko-KR" altLang="en-US" dirty="0" err="1" smtClean="0"/>
              <a:t>눅</a:t>
            </a:r>
            <a:r>
              <a:rPr lang="en-US" altLang="ko-KR" dirty="0" smtClean="0"/>
              <a:t>9:29]</a:t>
            </a:r>
            <a:r>
              <a:rPr lang="ko-KR" altLang="en-US" dirty="0" smtClean="0"/>
              <a:t>기도하실 때에 용모가 변화되고 그 옷이 희어져 광채가 나더라</a:t>
            </a:r>
            <a:endParaRPr lang="en-US" altLang="ko-KR" dirty="0" smtClean="0"/>
          </a:p>
          <a:p>
            <a:r>
              <a:rPr lang="ko-KR" altLang="en-US" dirty="0" smtClean="0"/>
              <a:t>행</a:t>
            </a:r>
            <a:r>
              <a:rPr lang="en-US" altLang="ko-KR" dirty="0" smtClean="0"/>
              <a:t>22:10 </a:t>
            </a:r>
            <a:r>
              <a:rPr lang="ko-KR" altLang="en-US" dirty="0" smtClean="0"/>
              <a:t>내가 가로되 주여 무엇을 </a:t>
            </a:r>
            <a:r>
              <a:rPr lang="ko-KR" altLang="en-US" dirty="0" err="1" smtClean="0"/>
              <a:t>하리이까</a:t>
            </a:r>
            <a:r>
              <a:rPr lang="ko-KR" altLang="en-US" dirty="0" smtClean="0"/>
              <a:t> 주께서 가라사대 일어나 </a:t>
            </a:r>
            <a:r>
              <a:rPr lang="ko-KR" altLang="en-US" dirty="0" err="1" smtClean="0"/>
              <a:t>다메섹으로</a:t>
            </a:r>
            <a:r>
              <a:rPr lang="ko-KR" altLang="en-US" dirty="0" smtClean="0"/>
              <a:t> 들어가라 정한 바 너희 모든 행할 것을 거기서 누가 이르리라 하시거늘</a:t>
            </a:r>
          </a:p>
          <a:p>
            <a:r>
              <a:rPr lang="ko-KR" altLang="en-US" dirty="0" smtClean="0"/>
              <a:t>행</a:t>
            </a:r>
            <a:r>
              <a:rPr lang="en-US" altLang="ko-KR" dirty="0" smtClean="0"/>
              <a:t>22:11 </a:t>
            </a:r>
            <a:r>
              <a:rPr lang="ko-KR" altLang="en-US" dirty="0" smtClean="0"/>
              <a:t>나는 그 빛의 광채를 인하여 볼 수 없게 되었으므로 나와 함께 있는 사람들의 손에 끌려 </a:t>
            </a:r>
            <a:r>
              <a:rPr lang="ko-KR" altLang="en-US" dirty="0" err="1" smtClean="0"/>
              <a:t>다메섹에</a:t>
            </a:r>
            <a:r>
              <a:rPr lang="ko-KR" altLang="en-US" dirty="0" smtClean="0"/>
              <a:t> 들어갔노라</a:t>
            </a:r>
            <a:endParaRPr lang="en-US" altLang="ko-KR" dirty="0" smtClean="0"/>
          </a:p>
          <a:p>
            <a:r>
              <a:rPr lang="ko-KR" altLang="en-US" dirty="0" smtClean="0"/>
              <a:t>위엄의 우편에 앉으심</a:t>
            </a:r>
            <a:endParaRPr lang="en-US" altLang="ko-KR" dirty="0" smtClean="0"/>
          </a:p>
          <a:p>
            <a:pPr defTabSz="966047">
              <a:defRPr/>
            </a:pPr>
            <a:r>
              <a:rPr lang="en-US" altLang="ko-KR" sz="1300" b="1" dirty="0"/>
              <a:t>[</a:t>
            </a:r>
            <a:r>
              <a:rPr lang="ko-KR" altLang="en-US" sz="1300" b="1" dirty="0"/>
              <a:t>시</a:t>
            </a:r>
            <a:r>
              <a:rPr lang="en-US" altLang="ko-KR" sz="1300" b="1" dirty="0"/>
              <a:t>110:5]</a:t>
            </a:r>
            <a:r>
              <a:rPr lang="ko-KR" altLang="en-US" sz="1300" dirty="0"/>
              <a:t>주의 </a:t>
            </a:r>
            <a:r>
              <a:rPr lang="ko-KR" altLang="en-US" sz="1300" b="1" dirty="0"/>
              <a:t>우편</a:t>
            </a:r>
            <a:r>
              <a:rPr lang="ko-KR" altLang="en-US" sz="1300" dirty="0"/>
              <a:t>에 계신 </a:t>
            </a:r>
            <a:r>
              <a:rPr lang="ko-KR" altLang="en-US" sz="1300" b="1" dirty="0"/>
              <a:t>주께서</a:t>
            </a:r>
            <a:r>
              <a:rPr lang="ko-KR" altLang="en-US" sz="1300" dirty="0"/>
              <a:t> 그 노하시는 날에 </a:t>
            </a:r>
            <a:r>
              <a:rPr lang="ko-KR" altLang="en-US" sz="1300" dirty="0" err="1"/>
              <a:t>열왕을</a:t>
            </a:r>
            <a:r>
              <a:rPr lang="ko-KR" altLang="en-US" sz="1300" dirty="0"/>
              <a:t> 쳐서 파하실 것이라</a:t>
            </a:r>
          </a:p>
          <a:p>
            <a:r>
              <a:rPr lang="ko-KR" altLang="en-US" dirty="0" smtClean="0"/>
              <a:t>바람</a:t>
            </a:r>
            <a:endParaRPr lang="en-US" altLang="ko-KR" dirty="0" smtClean="0"/>
          </a:p>
          <a:p>
            <a:r>
              <a:rPr lang="en-US" altLang="ko-KR" sz="1300" b="1" dirty="0"/>
              <a:t>[</a:t>
            </a:r>
            <a:r>
              <a:rPr lang="ko-KR" altLang="en-US" sz="1300" b="1" dirty="0"/>
              <a:t>시</a:t>
            </a:r>
            <a:r>
              <a:rPr lang="en-US" altLang="ko-KR" sz="1300" b="1" dirty="0"/>
              <a:t>18:10]</a:t>
            </a:r>
            <a:r>
              <a:rPr lang="ko-KR" altLang="en-US" sz="1300" dirty="0"/>
              <a:t>그룹을 타고 </a:t>
            </a:r>
            <a:r>
              <a:rPr lang="ko-KR" altLang="en-US" sz="1300" dirty="0" err="1"/>
              <a:t>날으심이여</a:t>
            </a:r>
            <a:r>
              <a:rPr lang="ko-KR" altLang="en-US" sz="1300" dirty="0"/>
              <a:t> </a:t>
            </a:r>
            <a:r>
              <a:rPr lang="ko-KR" altLang="en-US" sz="1300" b="1" dirty="0"/>
              <a:t>바람</a:t>
            </a:r>
            <a:r>
              <a:rPr lang="ko-KR" altLang="en-US" sz="1300" dirty="0"/>
              <a:t> 날개로 높이 </a:t>
            </a:r>
            <a:r>
              <a:rPr lang="ko-KR" altLang="en-US" sz="1300" dirty="0" err="1"/>
              <a:t>뜨셨도다</a:t>
            </a:r>
            <a:endParaRPr lang="en-US" altLang="ko-KR" sz="1300" dirty="0"/>
          </a:p>
          <a:p>
            <a:r>
              <a:rPr lang="en-US" altLang="ko-KR" dirty="0" smtClean="0"/>
              <a:t>[</a:t>
            </a:r>
            <a:r>
              <a:rPr lang="ko-KR" altLang="en-US" dirty="0" smtClean="0"/>
              <a:t>계</a:t>
            </a:r>
            <a:r>
              <a:rPr lang="en-US" altLang="ko-KR" dirty="0" smtClean="0"/>
              <a:t>7:1]</a:t>
            </a:r>
            <a:r>
              <a:rPr lang="ko-KR" altLang="en-US" dirty="0" smtClean="0"/>
              <a:t>이 일 후에 내가 네 천사가 땅 네 모퉁이에 선 것을 보니 땅의 사방의 바람을 붙잡아 바람으로 하여금 땅에나 바다에나 각종 나무에 불지 못하게 하더라</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67</a:t>
            </a:fld>
            <a:endParaRPr lang="ko-KR" altLang="en-US"/>
          </a:p>
        </p:txBody>
      </p:sp>
    </p:spTree>
    <p:extLst>
      <p:ext uri="{BB962C8B-B14F-4D97-AF65-F5344CB8AC3E}">
        <p14:creationId xmlns:p14="http://schemas.microsoft.com/office/powerpoint/2010/main" val="2729368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9:1 </a:t>
            </a:r>
            <a:r>
              <a:rPr lang="ko-KR" altLang="en-US" dirty="0" smtClean="0"/>
              <a:t>첫 언약에도 섬기는 예법과 세상에 속한 성소가 있더라</a:t>
            </a:r>
          </a:p>
          <a:p>
            <a:endParaRPr lang="ko-KR" altLang="en-US" dirty="0" smtClean="0"/>
          </a:p>
          <a:p>
            <a:r>
              <a:rPr lang="en-US" altLang="ko-KR" dirty="0" smtClean="0"/>
              <a:t>9:2 </a:t>
            </a:r>
            <a:r>
              <a:rPr lang="ko-KR" altLang="en-US" dirty="0" smtClean="0"/>
              <a:t>예비한 첫 장막이 있고 그 안에 등대와 상과 </a:t>
            </a:r>
            <a:r>
              <a:rPr lang="ko-KR" altLang="en-US" dirty="0" err="1" smtClean="0"/>
              <a:t>진설병이</a:t>
            </a:r>
            <a:r>
              <a:rPr lang="ko-KR" altLang="en-US" dirty="0" smtClean="0"/>
              <a:t> 있으니 이는 성소라 일컫고</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68</a:t>
            </a:fld>
            <a:endParaRPr lang="ko-KR" altLang="en-US"/>
          </a:p>
        </p:txBody>
      </p:sp>
    </p:spTree>
    <p:extLst>
      <p:ext uri="{BB962C8B-B14F-4D97-AF65-F5344CB8AC3E}">
        <p14:creationId xmlns:p14="http://schemas.microsoft.com/office/powerpoint/2010/main" val="1209356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b="1" i="0" u="none" strike="noStrike" baseline="30000" dirty="0" smtClean="0">
                <a:solidFill>
                  <a:srgbClr val="800000"/>
                </a:solidFill>
                <a:latin typeface="Tahoma" panose="020B0604030504040204" pitchFamily="34" charset="0"/>
              </a:rPr>
              <a:t>출애굽기 </a:t>
            </a:r>
            <a:r>
              <a:rPr lang="en-US" altLang="ko-KR" sz="1200" b="1" i="0" u="none" strike="noStrike" baseline="30000" dirty="0" smtClean="0">
                <a:solidFill>
                  <a:srgbClr val="800000"/>
                </a:solidFill>
                <a:latin typeface="Tahoma" panose="020B0604030504040204" pitchFamily="34" charset="0"/>
              </a:rPr>
              <a:t>25</a:t>
            </a:r>
            <a:r>
              <a:rPr lang="ko-KR" altLang="en-US" sz="1200" b="1" i="0" u="none" strike="noStrike" baseline="30000" dirty="0" smtClean="0">
                <a:solidFill>
                  <a:srgbClr val="800000"/>
                </a:solidFill>
                <a:latin typeface="Tahoma" panose="020B0604030504040204" pitchFamily="34" charset="0"/>
              </a:rPr>
              <a:t>장</a:t>
            </a:r>
            <a:r>
              <a:rPr lang="en-US" altLang="ko-KR" sz="1200" b="1" i="0" u="none" strike="noStrike" baseline="30000" dirty="0" smtClean="0">
                <a:solidFill>
                  <a:srgbClr val="800000"/>
                </a:solidFill>
                <a:latin typeface="Tahoma" panose="020B0604030504040204" pitchFamily="34" charset="0"/>
              </a:rPr>
              <a:t>31</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너는 정금으로 등대를 쳐서 만들되 그 밑판과 줄기와 잔과 꽃받침과 꽃을 한 덩이로 연하게 하고</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32</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가지 여섯을 등대 곁에서 나오게 하되 그 세 가지는 이편으로 나오고 그 세 가지는 저편으로 나오게 하며</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33</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이편 가지에 살구꽃 형상의 잔 셋과 꽃받침과 꽃이 있게 하고 저편 가지에도 살구꽃 형상의 잔 셋과 꽃받침과 꽃이 있게 하여 등대에서 나온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여섯가지를</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같게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할찌며</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34</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등대 줄기에는 살구꽃 형상의 잔 넷과 꽃받침과 꽃이 있게 하고</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35</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등대에서 나온 여섯 가지를 위하여 꽃받침이 있게 하되 두 가지 아래 한 꽃받침이 있어 줄기와 연하게 하며 또 두 가지 아래 한 꽃받침이 있어 줄기와 연하게 하며 또 두 가지 아래 한 꽃받침이 있어 줄기와 연하게 하고</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36</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그 꽃받침과 가지를 줄기와 연하게 하여 전부를 정금으로 쳐 만들고</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37</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등잔 일곱을 만들어 그 위에 두어 앞을 비추게 하며</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38</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그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불집게와</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불똥 그릇도 정금으로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만들찌니</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39</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등대와 이 모든 기구를 정금 한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달란트로</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만들되</a:t>
            </a:r>
            <a:r>
              <a:rPr lang="ko-KR" altLang="en-US" sz="1200" b="1" i="0" u="none" strike="noStrike" baseline="30000" dirty="0" smtClean="0">
                <a:solidFill>
                  <a:srgbClr val="800000"/>
                </a:solidFill>
                <a:latin typeface="Tahoma" panose="020B0604030504040204" pitchFamily="34" charset="0"/>
                <a:ea typeface="굴림" panose="020B0600000101010101" pitchFamily="50" charset="-127"/>
              </a:rPr>
              <a:t> </a:t>
            </a:r>
            <a:r>
              <a:rPr lang="en-US" altLang="ko-KR" sz="1200" b="1" i="0" u="none" strike="noStrike" baseline="30000" dirty="0" smtClean="0">
                <a:solidFill>
                  <a:srgbClr val="800000"/>
                </a:solidFill>
                <a:latin typeface="Tahoma" panose="020B0604030504040204" pitchFamily="34" charset="0"/>
                <a:ea typeface="굴림" panose="020B0600000101010101" pitchFamily="50" charset="-127"/>
              </a:rPr>
              <a:t>40</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너는 삼가 이 산에서 네게 보인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식양대로</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할찌니라</a:t>
            </a:r>
            <a:endParaRPr lang="en-US" altLang="ko-KR" sz="1200" b="0" i="0" u="none" strike="noStrike" baseline="0" dirty="0" smtClean="0">
              <a:solidFill>
                <a:srgbClr val="000000"/>
              </a:solidFill>
              <a:latin typeface="굴림" panose="020B0600000101010101" pitchFamily="50" charset="-127"/>
              <a:ea typeface="굴림" panose="020B0600000101010101" pitchFamily="50" charset="-127"/>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b="0" i="0" u="none" strike="noStrike" baseline="0" dirty="0" smtClean="0">
              <a:solidFill>
                <a:srgbClr val="000000"/>
              </a:solidFill>
              <a:latin typeface="굴림" panose="020B0600000101010101" pitchFamily="50" charset="-127"/>
              <a:ea typeface="굴림" panose="020B0600000101010101" pitchFamily="50" charset="-127"/>
            </a:endParaRPr>
          </a:p>
          <a:p>
            <a:r>
              <a:rPr lang="ko-KR" altLang="en-US" dirty="0" smtClean="0"/>
              <a:t>일곱 개의 촛대는 모세가 </a:t>
            </a:r>
            <a:r>
              <a:rPr lang="ko-KR" altLang="en-US" dirty="0" err="1" smtClean="0"/>
              <a:t>시나이</a:t>
            </a:r>
            <a:r>
              <a:rPr lang="ko-KR" altLang="en-US" dirty="0" smtClean="0"/>
              <a:t> 산에서 십계명을 받을 때 숲에서 불이 </a:t>
            </a:r>
            <a:r>
              <a:rPr lang="ko-KR" altLang="en-US" dirty="0" err="1" smtClean="0"/>
              <a:t>피어오르나</a:t>
            </a:r>
            <a:r>
              <a:rPr lang="ko-KR" altLang="en-US" dirty="0" smtClean="0"/>
              <a:t> 타지 않는 떨기나무에서 나타난 하나님을 상징하고 있다</a:t>
            </a:r>
            <a:r>
              <a:rPr lang="en-US" altLang="ko-KR" dirty="0" smtClean="0"/>
              <a:t>.</a:t>
            </a:r>
          </a:p>
          <a:p>
            <a:endParaRPr lang="en-US" altLang="ko-KR" dirty="0" smtClean="0"/>
          </a:p>
          <a:p>
            <a:r>
              <a:rPr lang="ko-KR" altLang="en-US" dirty="0" err="1" smtClean="0"/>
              <a:t>아몬드</a:t>
            </a:r>
            <a:r>
              <a:rPr lang="ko-KR" altLang="en-US" dirty="0" smtClean="0"/>
              <a:t> 꽃은 겨울이 지나고 봄이 되었음을 가장 먼저 알리는 꽃이고</a:t>
            </a:r>
            <a:r>
              <a:rPr lang="en-US" altLang="ko-KR" dirty="0" smtClean="0"/>
              <a:t>,</a:t>
            </a:r>
            <a:r>
              <a:rPr lang="en-US" altLang="ko-KR" baseline="0" dirty="0" smtClean="0"/>
              <a:t> </a:t>
            </a:r>
            <a:r>
              <a:rPr lang="ko-KR" altLang="en-US" baseline="0" dirty="0" smtClean="0"/>
              <a:t>반면 열매는 가장 늦게 맺혀진다</a:t>
            </a:r>
            <a:r>
              <a:rPr lang="en-US" altLang="ko-KR" baseline="0" dirty="0" smtClean="0"/>
              <a:t>.</a:t>
            </a:r>
          </a:p>
          <a:p>
            <a:r>
              <a:rPr lang="en-US" altLang="ko-KR" sz="1200" b="1" kern="1200" dirty="0" smtClean="0">
                <a:solidFill>
                  <a:schemeClr val="tx1"/>
                </a:solidFill>
                <a:latin typeface="+mn-lt"/>
                <a:ea typeface="+mn-ea"/>
                <a:cs typeface="+mn-cs"/>
              </a:rPr>
              <a:t>[</a:t>
            </a:r>
            <a:r>
              <a:rPr lang="ko-KR" altLang="en-US" sz="1200" b="1" kern="1200" dirty="0" smtClean="0">
                <a:solidFill>
                  <a:schemeClr val="tx1"/>
                </a:solidFill>
                <a:latin typeface="+mn-lt"/>
                <a:ea typeface="+mn-ea"/>
                <a:cs typeface="+mn-cs"/>
              </a:rPr>
              <a:t>사</a:t>
            </a:r>
            <a:r>
              <a:rPr lang="en-US" altLang="ko-KR" sz="1200" b="1" kern="1200" dirty="0" smtClean="0">
                <a:solidFill>
                  <a:schemeClr val="tx1"/>
                </a:solidFill>
                <a:latin typeface="+mn-lt"/>
                <a:ea typeface="+mn-ea"/>
                <a:cs typeface="+mn-cs"/>
              </a:rPr>
              <a:t>49:6]</a:t>
            </a:r>
            <a:r>
              <a:rPr lang="ko-KR" altLang="en-US" sz="1200" b="0" kern="1200" dirty="0" smtClean="0">
                <a:solidFill>
                  <a:schemeClr val="tx1"/>
                </a:solidFill>
                <a:latin typeface="+mn-lt"/>
                <a:ea typeface="+mn-ea"/>
                <a:cs typeface="+mn-cs"/>
              </a:rPr>
              <a:t>그가 가라사대 네가 나의 종이 되어 야곱의 지파들을 일으키며 이스라엘 중에 보전된 자를 돌아오게 할 것은 오히려 경한 일이라 내가 또 너로 이방의 빛을 삼아 나의 구원을 베풀어서 땅 끝까지 이르게 하리라</a:t>
            </a:r>
            <a:endParaRPr lang="en-US" altLang="ko-KR" sz="1200" b="0" kern="1200" dirty="0" smtClean="0">
              <a:solidFill>
                <a:schemeClr val="tx1"/>
              </a:solidFill>
              <a:latin typeface="+mn-lt"/>
              <a:ea typeface="+mn-ea"/>
              <a:cs typeface="+mn-cs"/>
            </a:endParaRPr>
          </a:p>
          <a:p>
            <a:endParaRPr lang="en-US" altLang="ko-KR" baseline="0" dirty="0" smtClean="0"/>
          </a:p>
          <a:p>
            <a:r>
              <a:rPr lang="ko-KR" altLang="en-US" sz="1200" b="0" i="0" kern="1200" dirty="0" err="1" smtClean="0">
                <a:solidFill>
                  <a:schemeClr val="tx1"/>
                </a:solidFill>
                <a:effectLst/>
                <a:latin typeface="+mn-lt"/>
                <a:ea typeface="+mn-ea"/>
                <a:cs typeface="+mn-cs"/>
              </a:rPr>
              <a:t>아몬드</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살구나무</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의 뜻</a:t>
            </a:r>
            <a:endParaRPr lang="en-US" altLang="ko-KR" sz="1200" b="0" i="0" kern="1200" dirty="0" smtClean="0">
              <a:solidFill>
                <a:schemeClr val="tx1"/>
              </a:solidFill>
              <a:effectLst/>
              <a:latin typeface="+mn-lt"/>
              <a:ea typeface="+mn-ea"/>
              <a:cs typeface="+mn-cs"/>
            </a:endParaRPr>
          </a:p>
          <a:p>
            <a:r>
              <a:rPr lang="ko-KR" altLang="en-US" sz="1200" b="0" i="0" kern="1200" dirty="0" smtClean="0">
                <a:solidFill>
                  <a:schemeClr val="tx1"/>
                </a:solidFill>
                <a:effectLst/>
                <a:latin typeface="+mn-lt"/>
                <a:ea typeface="+mn-ea"/>
                <a:cs typeface="+mn-cs"/>
              </a:rPr>
              <a:t>‘지켜준다’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히브리어로 ‘</a:t>
            </a:r>
            <a:r>
              <a:rPr lang="ko-KR" altLang="en-US" sz="1200" b="0" i="0" kern="1200" dirty="0" err="1" smtClean="0">
                <a:solidFill>
                  <a:schemeClr val="tx1"/>
                </a:solidFill>
                <a:effectLst/>
                <a:latin typeface="+mn-lt"/>
                <a:ea typeface="+mn-ea"/>
                <a:cs typeface="+mn-cs"/>
              </a:rPr>
              <a:t>샤케드</a:t>
            </a:r>
            <a:r>
              <a:rPr lang="ko-KR" altLang="en-US" sz="1200" b="0" i="0" kern="1200" dirty="0" smtClean="0">
                <a:solidFill>
                  <a:schemeClr val="tx1"/>
                </a:solidFill>
                <a:effectLst/>
                <a:latin typeface="+mn-lt"/>
                <a:ea typeface="+mn-ea"/>
                <a:cs typeface="+mn-cs"/>
              </a:rPr>
              <a:t>’다</a:t>
            </a:r>
            <a:r>
              <a:rPr lang="en-US" altLang="ko-KR" sz="1200" b="0" i="0" kern="1200" dirty="0" smtClean="0">
                <a:solidFill>
                  <a:schemeClr val="tx1"/>
                </a:solidFill>
                <a:effectLst/>
                <a:latin typeface="+mn-lt"/>
                <a:ea typeface="+mn-ea"/>
                <a:cs typeface="+mn-cs"/>
              </a:rPr>
              <a:t>.</a:t>
            </a:r>
          </a:p>
          <a:p>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살구나무’</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히브리어도 ‘</a:t>
            </a:r>
            <a:r>
              <a:rPr lang="ko-KR" altLang="en-US" sz="1200" b="0" i="0" kern="1200" dirty="0" err="1" smtClean="0">
                <a:solidFill>
                  <a:schemeClr val="tx1"/>
                </a:solidFill>
                <a:effectLst/>
                <a:latin typeface="+mn-lt"/>
                <a:ea typeface="+mn-ea"/>
                <a:cs typeface="+mn-cs"/>
              </a:rPr>
              <a:t>샤케드</a:t>
            </a:r>
            <a:r>
              <a:rPr lang="ko-KR" altLang="en-US" sz="1200" b="0" i="0" kern="1200" dirty="0" smtClean="0">
                <a:solidFill>
                  <a:schemeClr val="tx1"/>
                </a:solidFill>
                <a:effectLst/>
                <a:latin typeface="+mn-lt"/>
                <a:ea typeface="+mn-ea"/>
                <a:cs typeface="+mn-cs"/>
              </a:rPr>
              <a:t>’다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발음이 거의 비슷하다</a:t>
            </a:r>
            <a:r>
              <a:rPr lang="en-US" altLang="ko-KR" sz="1200" b="0" i="0" kern="1200" dirty="0" smtClean="0">
                <a:solidFill>
                  <a:schemeClr val="tx1"/>
                </a:solidFill>
                <a:effectLst/>
                <a:latin typeface="+mn-lt"/>
                <a:ea typeface="+mn-ea"/>
                <a:cs typeface="+mn-cs"/>
              </a:rPr>
              <a:t>.</a:t>
            </a:r>
          </a:p>
          <a:p>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b="0" i="0" kern="1200" dirty="0" err="1" smtClean="0">
                <a:solidFill>
                  <a:schemeClr val="tx1"/>
                </a:solidFill>
                <a:effectLst/>
                <a:latin typeface="+mn-lt"/>
                <a:ea typeface="+mn-ea"/>
                <a:cs typeface="+mn-cs"/>
              </a:rPr>
              <a:t>렘</a:t>
            </a:r>
            <a:r>
              <a:rPr lang="en-US" altLang="ko-KR" sz="1200" b="0" i="0" kern="1200" dirty="0" smtClean="0">
                <a:solidFill>
                  <a:schemeClr val="tx1"/>
                </a:solidFill>
                <a:effectLst/>
                <a:latin typeface="+mn-lt"/>
                <a:ea typeface="+mn-ea"/>
                <a:cs typeface="+mn-cs"/>
              </a:rPr>
              <a:t>1:11~12</a:t>
            </a:r>
            <a:r>
              <a:rPr lang="ko-KR" altLang="en-US" sz="1200" b="0" i="0" kern="1200" dirty="0" smtClean="0">
                <a:solidFill>
                  <a:schemeClr val="tx1"/>
                </a:solidFill>
                <a:effectLst/>
                <a:latin typeface="+mn-lt"/>
                <a:ea typeface="+mn-ea"/>
                <a:cs typeface="+mn-cs"/>
              </a:rPr>
              <a:t>절</a:t>
            </a:r>
            <a:r>
              <a:rPr lang="en-US" altLang="ko-KR" sz="1200" b="0" i="0" u="none" strike="noStrike" baseline="0" dirty="0" smtClean="0">
                <a:solidFill>
                  <a:srgbClr val="800000"/>
                </a:solidFill>
                <a:latin typeface="Tahoma" panose="020B0604030504040204" pitchFamily="34" charset="0"/>
              </a:rPr>
              <a:t> </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여호와의 말씀이 또 내게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임하니라</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이르시되 </a:t>
            </a:r>
            <a:r>
              <a:rPr lang="ko-KR" altLang="en-US" sz="1200" b="0" i="0" u="none" strike="noStrike" baseline="0" dirty="0" err="1" smtClean="0">
                <a:solidFill>
                  <a:srgbClr val="000000"/>
                </a:solidFill>
                <a:latin typeface="굴림" panose="020B0600000101010101" pitchFamily="50" charset="-127"/>
                <a:ea typeface="굴림" panose="020B0600000101010101" pitchFamily="50" charset="-127"/>
              </a:rPr>
              <a:t>예레미야야</a:t>
            </a:r>
            <a:r>
              <a:rPr lang="ko-KR" altLang="en-US" sz="1200" b="0" i="0" u="none" strike="noStrike" baseline="0" dirty="0" smtClean="0">
                <a:solidFill>
                  <a:srgbClr val="000000"/>
                </a:solidFill>
                <a:latin typeface="굴림" panose="020B0600000101010101" pitchFamily="50" charset="-127"/>
                <a:ea typeface="굴림" panose="020B0600000101010101" pitchFamily="50" charset="-127"/>
              </a:rPr>
              <a:t> 네가 무엇을 보느냐 대답하되 내가 살구나무 가지를 보나이다</a:t>
            </a:r>
          </a:p>
          <a:p>
            <a:endParaRPr lang="en-US" altLang="ko-KR" dirty="0" smtClean="0"/>
          </a:p>
          <a:p>
            <a:r>
              <a:rPr lang="ko-KR" altLang="en-US" sz="1200" b="0" i="0" kern="1200" dirty="0" smtClean="0">
                <a:solidFill>
                  <a:schemeClr val="tx1"/>
                </a:solidFill>
                <a:effectLst/>
                <a:latin typeface="+mn-lt"/>
                <a:ea typeface="+mn-ea"/>
                <a:cs typeface="+mn-cs"/>
              </a:rPr>
              <a:t>고대 예루살렘에서 사용되었던 유대인기독교인들의 ‘</a:t>
            </a:r>
            <a:r>
              <a:rPr lang="ko-KR" altLang="en-US" sz="1200" b="1" i="0" kern="1200" dirty="0" smtClean="0">
                <a:solidFill>
                  <a:schemeClr val="tx1"/>
                </a:solidFill>
                <a:effectLst/>
                <a:latin typeface="+mn-lt"/>
                <a:ea typeface="+mn-ea"/>
                <a:cs typeface="+mn-cs"/>
              </a:rPr>
              <a:t>메시아 인’</a:t>
            </a:r>
            <a:r>
              <a:rPr lang="en-US" altLang="ko-KR" sz="1200" b="1" i="0" kern="1200" dirty="0" smtClean="0">
                <a:solidFill>
                  <a:schemeClr val="tx1"/>
                </a:solidFill>
                <a:effectLst/>
                <a:latin typeface="+mn-lt"/>
                <a:ea typeface="+mn-ea"/>
                <a:cs typeface="+mn-cs"/>
              </a:rPr>
              <a:t>(</a:t>
            </a:r>
            <a:r>
              <a:rPr lang="ko-KR" altLang="en-US" sz="1200" b="1" i="0" kern="1200" dirty="0" smtClean="0">
                <a:solidFill>
                  <a:schemeClr val="tx1"/>
                </a:solidFill>
                <a:effectLst/>
                <a:latin typeface="+mn-lt"/>
                <a:ea typeface="+mn-ea"/>
                <a:cs typeface="+mn-cs"/>
              </a:rPr>
              <a:t>印</a:t>
            </a:r>
            <a:r>
              <a:rPr lang="en-US" altLang="ko-KR" sz="1200" b="1"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이 예루살렘 </a:t>
            </a:r>
            <a:r>
              <a:rPr lang="ko-KR" altLang="en-US" sz="1200" b="0" i="0" kern="1200" dirty="0" err="1" smtClean="0">
                <a:solidFill>
                  <a:schemeClr val="tx1"/>
                </a:solidFill>
                <a:effectLst/>
                <a:latin typeface="+mn-lt"/>
                <a:ea typeface="+mn-ea"/>
                <a:cs typeface="+mn-cs"/>
              </a:rPr>
              <a:t>시온산에서</a:t>
            </a:r>
            <a:r>
              <a:rPr lang="ko-KR" altLang="en-US" sz="1200" b="0" i="0" kern="1200" dirty="0" smtClean="0">
                <a:solidFill>
                  <a:schemeClr val="tx1"/>
                </a:solidFill>
                <a:effectLst/>
                <a:latin typeface="+mn-lt"/>
                <a:ea typeface="+mn-ea"/>
                <a:cs typeface="+mn-cs"/>
              </a:rPr>
              <a:t> 발견되었습니다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메시아 인은 일종의 상징인데요</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나사렛당</a:t>
            </a:r>
            <a:r>
              <a:rPr lang="en-US" altLang="ko-KR" sz="1200" b="0" i="0" kern="1200" dirty="0" smtClean="0">
                <a:solidFill>
                  <a:schemeClr val="tx1"/>
                </a:solidFill>
                <a:effectLst/>
                <a:latin typeface="+mn-lt"/>
                <a:ea typeface="+mn-ea"/>
                <a:cs typeface="+mn-cs"/>
              </a:rPr>
              <a:t>(</a:t>
            </a:r>
            <a:r>
              <a:rPr lang="ko-KR" altLang="en-US" sz="1200" b="0" i="0" kern="1200" dirty="0" err="1" smtClean="0">
                <a:solidFill>
                  <a:schemeClr val="tx1"/>
                </a:solidFill>
                <a:effectLst/>
                <a:latin typeface="+mn-lt"/>
                <a:ea typeface="+mn-ea"/>
                <a:cs typeface="+mn-cs"/>
              </a:rPr>
              <a:t>노쯔림</a:t>
            </a:r>
            <a:r>
              <a:rPr lang="en-US" altLang="ko-KR" sz="1200" b="0" i="0" kern="1200" dirty="0" smtClean="0">
                <a:solidFill>
                  <a:schemeClr val="tx1"/>
                </a:solidFill>
                <a:effectLst/>
                <a:latin typeface="+mn-lt"/>
                <a:ea typeface="+mn-ea"/>
                <a:cs typeface="+mn-cs"/>
              </a:rPr>
              <a:t>, </a:t>
            </a:r>
            <a:r>
              <a:rPr lang="en-US" altLang="ko-KR" sz="1200" b="0" i="0" kern="1200" dirty="0" err="1" smtClean="0">
                <a:solidFill>
                  <a:schemeClr val="tx1"/>
                </a:solidFill>
                <a:effectLst/>
                <a:latin typeface="+mn-lt"/>
                <a:ea typeface="+mn-ea"/>
                <a:cs typeface="+mn-cs"/>
              </a:rPr>
              <a:t>Notzrim</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이라 불렸던 유대인기독교인들이 만들어 쓰던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상징은 세 가지 상징이 하나로 통합된 것으로써 상단에 등대가 있고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중앙에 별</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하단에 물고기로 되어 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가운데의 별은 상단의 등대받침 정삼각형</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과 하단의 물고기 꼬리 정삼각형</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이 겹쳐지게 해서 다윗의 별인 </a:t>
            </a:r>
            <a:r>
              <a:rPr lang="ko-KR" altLang="en-US" sz="1200" b="0" i="0" kern="1200" dirty="0" err="1" smtClean="0">
                <a:solidFill>
                  <a:schemeClr val="tx1"/>
                </a:solidFill>
                <a:effectLst/>
                <a:latin typeface="+mn-lt"/>
                <a:ea typeface="+mn-ea"/>
                <a:cs typeface="+mn-cs"/>
              </a:rPr>
              <a:t>정육각형별이</a:t>
            </a:r>
            <a:r>
              <a:rPr lang="ko-KR" altLang="en-US" sz="1200" b="0" i="0" kern="1200" dirty="0" smtClean="0">
                <a:solidFill>
                  <a:schemeClr val="tx1"/>
                </a:solidFill>
                <a:effectLst/>
                <a:latin typeface="+mn-lt"/>
                <a:ea typeface="+mn-ea"/>
                <a:cs typeface="+mn-cs"/>
              </a:rPr>
              <a:t> 되게 만든 것입니다</a:t>
            </a:r>
            <a:r>
              <a:rPr lang="en-US" altLang="ko-KR" sz="1200" b="0" i="0" kern="1200" dirty="0" smtClean="0">
                <a:solidFill>
                  <a:schemeClr val="tx1"/>
                </a:solidFill>
                <a:effectLst/>
                <a:latin typeface="+mn-lt"/>
                <a:ea typeface="+mn-ea"/>
                <a:cs typeface="+mn-cs"/>
              </a:rPr>
              <a:t>.</a:t>
            </a:r>
          </a:p>
          <a:p>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등대는 이스라엘 국가의 상징입니다</a:t>
            </a:r>
            <a:r>
              <a:rPr lang="en-US" altLang="ko-KR" sz="1200" b="0" i="0" kern="1200" dirty="0" smtClean="0">
                <a:solidFill>
                  <a:schemeClr val="tx1"/>
                </a:solidFill>
                <a:effectLst/>
                <a:latin typeface="+mn-lt"/>
                <a:ea typeface="+mn-ea"/>
                <a:cs typeface="+mn-cs"/>
              </a:rPr>
              <a:t>. 1956</a:t>
            </a:r>
            <a:r>
              <a:rPr lang="ko-KR" altLang="en-US" sz="1200" b="0" i="0" kern="1200" dirty="0" smtClean="0">
                <a:solidFill>
                  <a:schemeClr val="tx1"/>
                </a:solidFill>
                <a:effectLst/>
                <a:latin typeface="+mn-lt"/>
                <a:ea typeface="+mn-ea"/>
                <a:cs typeface="+mn-cs"/>
              </a:rPr>
              <a:t>년 영국 의회는 </a:t>
            </a:r>
            <a:r>
              <a:rPr lang="ko-KR" altLang="en-US" sz="1200" b="0" i="0" kern="1200" dirty="0" err="1" smtClean="0">
                <a:solidFill>
                  <a:schemeClr val="tx1"/>
                </a:solidFill>
                <a:effectLst/>
                <a:latin typeface="+mn-lt"/>
                <a:ea typeface="+mn-ea"/>
                <a:cs typeface="+mn-cs"/>
              </a:rPr>
              <a:t>벤노</a:t>
            </a:r>
            <a:r>
              <a:rPr lang="ko-KR" altLang="en-US" sz="1200" b="0" i="0" kern="1200" dirty="0" smtClean="0">
                <a:solidFill>
                  <a:schemeClr val="tx1"/>
                </a:solidFill>
                <a:effectLst/>
                <a:latin typeface="+mn-lt"/>
                <a:ea typeface="+mn-ea"/>
                <a:cs typeface="+mn-cs"/>
              </a:rPr>
              <a:t> </a:t>
            </a:r>
            <a:r>
              <a:rPr lang="ko-KR" altLang="en-US" sz="1200" b="0" i="0" kern="1200" dirty="0" err="1" smtClean="0">
                <a:solidFill>
                  <a:schemeClr val="tx1"/>
                </a:solidFill>
                <a:effectLst/>
                <a:latin typeface="+mn-lt"/>
                <a:ea typeface="+mn-ea"/>
                <a:cs typeface="+mn-cs"/>
              </a:rPr>
              <a:t>엘칸</a:t>
            </a:r>
            <a:r>
              <a:rPr lang="en-US" altLang="ko-KR" sz="1200" b="0" i="0" kern="1200" dirty="0" smtClean="0">
                <a:solidFill>
                  <a:schemeClr val="tx1"/>
                </a:solidFill>
                <a:effectLst/>
                <a:latin typeface="+mn-lt"/>
                <a:ea typeface="+mn-ea"/>
                <a:cs typeface="+mn-cs"/>
              </a:rPr>
              <a:t>(</a:t>
            </a:r>
            <a:r>
              <a:rPr lang="en-US" altLang="ko-KR" sz="1200" b="0" i="0" kern="1200" dirty="0" err="1" smtClean="0">
                <a:solidFill>
                  <a:schemeClr val="tx1"/>
                </a:solidFill>
                <a:effectLst/>
                <a:latin typeface="+mn-lt"/>
                <a:ea typeface="+mn-ea"/>
                <a:cs typeface="+mn-cs"/>
              </a:rPr>
              <a:t>Benno</a:t>
            </a:r>
            <a:r>
              <a:rPr lang="en-US" altLang="ko-KR" sz="1200" b="0" i="0" kern="1200" dirty="0" smtClean="0">
                <a:solidFill>
                  <a:schemeClr val="tx1"/>
                </a:solidFill>
                <a:effectLst/>
                <a:latin typeface="+mn-lt"/>
                <a:ea typeface="+mn-ea"/>
                <a:cs typeface="+mn-cs"/>
              </a:rPr>
              <a:t> </a:t>
            </a:r>
            <a:r>
              <a:rPr lang="en-US" altLang="ko-KR" sz="1200" b="0" i="0" kern="1200" dirty="0" err="1" smtClean="0">
                <a:solidFill>
                  <a:schemeClr val="tx1"/>
                </a:solidFill>
                <a:effectLst/>
                <a:latin typeface="+mn-lt"/>
                <a:ea typeface="+mn-ea"/>
                <a:cs typeface="+mn-cs"/>
              </a:rPr>
              <a:t>Elkan</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으로 하여금 제작한 거대한 </a:t>
            </a:r>
            <a:r>
              <a:rPr lang="ko-KR" altLang="en-US" sz="1200" b="0" i="0" kern="1200" dirty="0" err="1" smtClean="0">
                <a:solidFill>
                  <a:schemeClr val="tx1"/>
                </a:solidFill>
                <a:effectLst/>
                <a:latin typeface="+mn-lt"/>
                <a:ea typeface="+mn-ea"/>
                <a:cs typeface="+mn-cs"/>
              </a:rPr>
              <a:t>브론즈</a:t>
            </a:r>
            <a:r>
              <a:rPr lang="ko-KR" altLang="en-US" sz="1200" b="0" i="0" kern="1200" dirty="0" smtClean="0">
                <a:solidFill>
                  <a:schemeClr val="tx1"/>
                </a:solidFill>
                <a:effectLst/>
                <a:latin typeface="+mn-lt"/>
                <a:ea typeface="+mn-ea"/>
                <a:cs typeface="+mn-cs"/>
              </a:rPr>
              <a:t> 등대를 이스라엘 국가에 기증했습니다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그리고 이스라엘은 이 등대를 </a:t>
            </a:r>
            <a:r>
              <a:rPr lang="ko-KR" altLang="en-US" sz="1200" b="0" i="0" kern="1200" dirty="0" err="1" smtClean="0">
                <a:solidFill>
                  <a:schemeClr val="tx1"/>
                </a:solidFill>
                <a:effectLst/>
                <a:latin typeface="+mn-lt"/>
                <a:ea typeface="+mn-ea"/>
                <a:cs typeface="+mn-cs"/>
              </a:rPr>
              <a:t>크너셋트</a:t>
            </a:r>
            <a:r>
              <a:rPr lang="en-US" altLang="ko-KR" sz="1200" b="0" i="0" kern="1200" dirty="0" smtClean="0">
                <a:solidFill>
                  <a:schemeClr val="tx1"/>
                </a:solidFill>
                <a:effectLst/>
                <a:latin typeface="+mn-lt"/>
                <a:ea typeface="+mn-ea"/>
                <a:cs typeface="+mn-cs"/>
              </a:rPr>
              <a:t>(Knesset)</a:t>
            </a:r>
            <a:r>
              <a:rPr lang="ko-KR" altLang="en-US" sz="1200" b="0" i="0" kern="1200" dirty="0" smtClean="0">
                <a:solidFill>
                  <a:schemeClr val="tx1"/>
                </a:solidFill>
                <a:effectLst/>
                <a:latin typeface="+mn-lt"/>
                <a:ea typeface="+mn-ea"/>
                <a:cs typeface="+mn-cs"/>
              </a:rPr>
              <a:t>라 불리는 국회의사당 </a:t>
            </a:r>
            <a:r>
              <a:rPr lang="ko-KR" altLang="en-US" sz="1200" b="0" i="0" kern="1200" dirty="0" err="1" smtClean="0">
                <a:solidFill>
                  <a:schemeClr val="tx1"/>
                </a:solidFill>
                <a:effectLst/>
                <a:latin typeface="+mn-lt"/>
                <a:ea typeface="+mn-ea"/>
                <a:cs typeface="+mn-cs"/>
              </a:rPr>
              <a:t>전면부에</a:t>
            </a:r>
            <a:r>
              <a:rPr lang="ko-KR" altLang="en-US" sz="1200" b="0" i="0" kern="1200" dirty="0" smtClean="0">
                <a:solidFill>
                  <a:schemeClr val="tx1"/>
                </a:solidFill>
                <a:effectLst/>
                <a:latin typeface="+mn-lt"/>
                <a:ea typeface="+mn-ea"/>
                <a:cs typeface="+mn-cs"/>
              </a:rPr>
              <a:t> 세웁니다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등대에는 모세 때부터 지금까지 이스라엘에 있었던 </a:t>
            </a:r>
            <a:r>
              <a:rPr lang="en-US" altLang="ko-KR" sz="1200" b="0" i="0" kern="1200" dirty="0" smtClean="0">
                <a:solidFill>
                  <a:schemeClr val="tx1"/>
                </a:solidFill>
                <a:effectLst/>
                <a:latin typeface="+mn-lt"/>
                <a:ea typeface="+mn-ea"/>
                <a:cs typeface="+mn-cs"/>
              </a:rPr>
              <a:t>29</a:t>
            </a:r>
            <a:r>
              <a:rPr lang="ko-KR" altLang="en-US" sz="1200" b="0" i="0" kern="1200" dirty="0" smtClean="0">
                <a:solidFill>
                  <a:schemeClr val="tx1"/>
                </a:solidFill>
                <a:effectLst/>
                <a:latin typeface="+mn-lt"/>
                <a:ea typeface="+mn-ea"/>
                <a:cs typeface="+mn-cs"/>
              </a:rPr>
              <a:t>개의 역사삽화들이 새겨져 있고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설명문 속에는 “빛의 상징</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희망의 상징</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이스라엘 국가의 상징”이란 단어들도 들어 있습니다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endParaRPr lang="en-US" altLang="ko-KR" dirty="0" smtClean="0"/>
          </a:p>
          <a:p>
            <a:r>
              <a:rPr lang="ko-KR" altLang="en-US" sz="1200" b="0" i="0" kern="1200" dirty="0" smtClean="0">
                <a:solidFill>
                  <a:schemeClr val="tx1"/>
                </a:solidFill>
                <a:effectLst/>
                <a:latin typeface="+mn-lt"/>
                <a:ea typeface="+mn-ea"/>
                <a:cs typeface="+mn-cs"/>
              </a:rPr>
              <a:t>등대는 하나님의 </a:t>
            </a:r>
            <a:r>
              <a:rPr lang="ko-KR" altLang="en-US" sz="1200" b="0" i="0" kern="1200" dirty="0" err="1" smtClean="0">
                <a:solidFill>
                  <a:schemeClr val="tx1"/>
                </a:solidFill>
                <a:effectLst/>
                <a:latin typeface="+mn-lt"/>
                <a:ea typeface="+mn-ea"/>
                <a:cs typeface="+mn-cs"/>
              </a:rPr>
              <a:t>임재를</a:t>
            </a:r>
            <a:r>
              <a:rPr lang="ko-KR" altLang="en-US" sz="1200" b="0" i="0" kern="1200" dirty="0" smtClean="0">
                <a:solidFill>
                  <a:schemeClr val="tx1"/>
                </a:solidFill>
                <a:effectLst/>
                <a:latin typeface="+mn-lt"/>
                <a:ea typeface="+mn-ea"/>
                <a:cs typeface="+mn-cs"/>
              </a:rPr>
              <a:t> 알리는 상징입니다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출 </a:t>
            </a:r>
            <a:r>
              <a:rPr lang="en-US" altLang="ko-KR" sz="1200" b="0" i="0" kern="1200" dirty="0" smtClean="0">
                <a:solidFill>
                  <a:schemeClr val="tx1"/>
                </a:solidFill>
                <a:effectLst/>
                <a:latin typeface="+mn-lt"/>
                <a:ea typeface="+mn-ea"/>
                <a:cs typeface="+mn-cs"/>
              </a:rPr>
              <a:t>40:24). </a:t>
            </a:r>
            <a:r>
              <a:rPr lang="ko-KR" altLang="en-US" sz="1200" b="0" i="0" kern="1200" dirty="0" smtClean="0">
                <a:solidFill>
                  <a:schemeClr val="tx1"/>
                </a:solidFill>
                <a:effectLst/>
                <a:latin typeface="+mn-lt"/>
                <a:ea typeface="+mn-ea"/>
                <a:cs typeface="+mn-cs"/>
              </a:rPr>
              <a:t>일곱 개의 등잔에서 나오는 불빛은 하나님께서 빛 가운데 계심을 말해주고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이스라엘을 지키는 하나님은 졸지도 아니하시고 주무시지도 아니하며</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시 </a:t>
            </a:r>
            <a:r>
              <a:rPr lang="en-US" altLang="ko-KR" sz="1200" b="0" i="0" kern="1200" dirty="0" smtClean="0">
                <a:solidFill>
                  <a:schemeClr val="tx1"/>
                </a:solidFill>
                <a:effectLst/>
                <a:latin typeface="+mn-lt"/>
                <a:ea typeface="+mn-ea"/>
                <a:cs typeface="+mn-cs"/>
              </a:rPr>
              <a:t>121:4) </a:t>
            </a:r>
            <a:r>
              <a:rPr lang="ko-KR" altLang="en-US" sz="1200" b="0" i="0" kern="1200" dirty="0" smtClean="0">
                <a:solidFill>
                  <a:schemeClr val="tx1"/>
                </a:solidFill>
                <a:effectLst/>
                <a:latin typeface="+mn-lt"/>
                <a:ea typeface="+mn-ea"/>
                <a:cs typeface="+mn-cs"/>
              </a:rPr>
              <a:t>언제나 자기 백성과 함께 깨어계신다는 것을 말해줍니다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endParaRPr lang="en-US" altLang="ko-KR" dirty="0" smtClean="0"/>
          </a:p>
          <a:p>
            <a:r>
              <a:rPr lang="ko-KR" altLang="en-US" sz="1200" b="0" i="0" kern="1200" dirty="0" smtClean="0">
                <a:solidFill>
                  <a:schemeClr val="tx1"/>
                </a:solidFill>
                <a:effectLst/>
                <a:latin typeface="+mn-lt"/>
                <a:ea typeface="+mn-ea"/>
                <a:cs typeface="+mn-cs"/>
              </a:rPr>
              <a:t>등대의 모양은 꼭대기에 놓인 일곱 개의 등잔과 줄기와 가지에 </a:t>
            </a:r>
            <a:r>
              <a:rPr lang="en-US" altLang="ko-KR" sz="1200" b="0" i="0" kern="1200" dirty="0" smtClean="0">
                <a:solidFill>
                  <a:schemeClr val="tx1"/>
                </a:solidFill>
                <a:effectLst/>
                <a:latin typeface="+mn-lt"/>
                <a:ea typeface="+mn-ea"/>
                <a:cs typeface="+mn-cs"/>
              </a:rPr>
              <a:t>22</a:t>
            </a:r>
            <a:r>
              <a:rPr lang="ko-KR" altLang="en-US" sz="1200" b="0" i="0" kern="1200" dirty="0" smtClean="0">
                <a:solidFill>
                  <a:schemeClr val="tx1"/>
                </a:solidFill>
                <a:effectLst/>
                <a:latin typeface="+mn-lt"/>
                <a:ea typeface="+mn-ea"/>
                <a:cs typeface="+mn-cs"/>
              </a:rPr>
              <a:t>송이의 살구꽃이 핀 살구나무 형상입니다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출 </a:t>
            </a:r>
            <a:r>
              <a:rPr lang="en-US" altLang="ko-KR" sz="1200" b="0" i="0" kern="1200" dirty="0" smtClean="0">
                <a:solidFill>
                  <a:schemeClr val="tx1"/>
                </a:solidFill>
                <a:effectLst/>
                <a:latin typeface="+mn-lt"/>
                <a:ea typeface="+mn-ea"/>
                <a:cs typeface="+mn-cs"/>
              </a:rPr>
              <a:t>25:33-34). </a:t>
            </a:r>
            <a:r>
              <a:rPr lang="ko-KR" altLang="en-US" sz="1200" b="0" i="0" kern="1200" dirty="0" smtClean="0">
                <a:solidFill>
                  <a:schemeClr val="tx1"/>
                </a:solidFill>
                <a:effectLst/>
                <a:latin typeface="+mn-lt"/>
                <a:ea typeface="+mn-ea"/>
                <a:cs typeface="+mn-cs"/>
              </a:rPr>
              <a:t>살구나무는 생명을 약속하며</a:t>
            </a:r>
            <a:r>
              <a:rPr lang="en-US" altLang="ko-KR" sz="1200" b="0" i="0" kern="1200" dirty="0" smtClean="0">
                <a:solidFill>
                  <a:schemeClr val="tx1"/>
                </a:solidFill>
                <a:effectLst/>
                <a:latin typeface="+mn-lt"/>
                <a:ea typeface="+mn-ea"/>
                <a:cs typeface="+mn-cs"/>
              </a:rPr>
              <a:t>, </a:t>
            </a:r>
            <a:r>
              <a:rPr lang="ko-KR" altLang="en-US" sz="1200" b="0" i="0" kern="1200" dirty="0" err="1" smtClean="0">
                <a:solidFill>
                  <a:schemeClr val="tx1"/>
                </a:solidFill>
                <a:effectLst/>
                <a:latin typeface="+mn-lt"/>
                <a:ea typeface="+mn-ea"/>
                <a:cs typeface="+mn-cs"/>
              </a:rPr>
              <a:t>예레미야에게</a:t>
            </a:r>
            <a:r>
              <a:rPr lang="ko-KR" altLang="en-US" sz="1200" b="0" i="0" kern="1200" dirty="0" smtClean="0">
                <a:solidFill>
                  <a:schemeClr val="tx1"/>
                </a:solidFill>
                <a:effectLst/>
                <a:latin typeface="+mn-lt"/>
                <a:ea typeface="+mn-ea"/>
                <a:cs typeface="+mn-cs"/>
              </a:rPr>
              <a:t> 소명을 일깨워 주었던 나무입니다</a:t>
            </a:r>
            <a:r>
              <a:rPr lang="en-US" altLang="ko-KR" sz="1200" b="0" i="0" kern="1200" dirty="0" smtClean="0">
                <a:solidFill>
                  <a:schemeClr val="tx1"/>
                </a:solidFill>
                <a:effectLst/>
                <a:latin typeface="+mn-lt"/>
                <a:ea typeface="+mn-ea"/>
                <a:cs typeface="+mn-cs"/>
              </a:rPr>
              <a:t>(</a:t>
            </a:r>
            <a:r>
              <a:rPr lang="ko-KR" altLang="en-US" sz="1200" b="0" i="0" kern="1200" dirty="0" err="1" smtClean="0">
                <a:solidFill>
                  <a:schemeClr val="tx1"/>
                </a:solidFill>
                <a:effectLst/>
                <a:latin typeface="+mn-lt"/>
                <a:ea typeface="+mn-ea"/>
                <a:cs typeface="+mn-cs"/>
              </a:rPr>
              <a:t>렘</a:t>
            </a:r>
            <a:r>
              <a:rPr lang="ko-KR" altLang="en-US" sz="1200" b="0" i="0" kern="120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1:11-12). </a:t>
            </a:r>
            <a:r>
              <a:rPr lang="ko-KR" altLang="en-US" dirty="0" smtClean="0"/>
              <a:t/>
            </a:r>
            <a:br>
              <a:rPr lang="ko-KR" altLang="en-US" dirty="0" smtClean="0"/>
            </a:br>
            <a:endParaRPr lang="en-US" altLang="ko-KR" dirty="0" smtClean="0"/>
          </a:p>
          <a:p>
            <a:r>
              <a:rPr lang="ko-KR" altLang="en-US" sz="1200" b="0" i="0" kern="1200" dirty="0" smtClean="0">
                <a:solidFill>
                  <a:schemeClr val="tx1"/>
                </a:solidFill>
                <a:effectLst/>
                <a:latin typeface="+mn-lt"/>
                <a:ea typeface="+mn-ea"/>
                <a:cs typeface="+mn-cs"/>
              </a:rPr>
              <a:t>등대는 밤 동안에 성소를 밝혔습니다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출 </a:t>
            </a:r>
            <a:r>
              <a:rPr lang="en-US" altLang="ko-KR" sz="1200" b="0" i="0" kern="1200" dirty="0" smtClean="0">
                <a:solidFill>
                  <a:schemeClr val="tx1"/>
                </a:solidFill>
                <a:effectLst/>
                <a:latin typeface="+mn-lt"/>
                <a:ea typeface="+mn-ea"/>
                <a:cs typeface="+mn-cs"/>
              </a:rPr>
              <a:t>27:21). </a:t>
            </a:r>
            <a:r>
              <a:rPr lang="ko-KR" altLang="en-US" sz="1200" b="0" i="0" kern="1200" dirty="0" smtClean="0">
                <a:solidFill>
                  <a:schemeClr val="tx1"/>
                </a:solidFill>
                <a:effectLst/>
                <a:latin typeface="+mn-lt"/>
                <a:ea typeface="+mn-ea"/>
                <a:cs typeface="+mn-cs"/>
              </a:rPr>
              <a:t>저녁에 등잔에 불을 켜고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아침에 불을 끈 다음 심지를 갈고 기름을 새로 넣습니다</a:t>
            </a:r>
            <a:r>
              <a:rPr lang="en-US" altLang="ko-KR" sz="1200" b="0" i="0" kern="1200" dirty="0" smtClean="0">
                <a:solidFill>
                  <a:schemeClr val="tx1"/>
                </a:solidFill>
                <a:effectLst/>
                <a:latin typeface="+mn-lt"/>
                <a:ea typeface="+mn-ea"/>
                <a:cs typeface="+mn-cs"/>
              </a:rPr>
              <a:t>. </a:t>
            </a:r>
            <a:r>
              <a:rPr lang="ko-KR" altLang="en-US" sz="1200" b="0" i="0" kern="1200" dirty="0" err="1" smtClean="0">
                <a:solidFill>
                  <a:schemeClr val="tx1"/>
                </a:solidFill>
                <a:effectLst/>
                <a:latin typeface="+mn-lt"/>
                <a:ea typeface="+mn-ea"/>
                <a:cs typeface="+mn-cs"/>
              </a:rPr>
              <a:t>스가랴서</a:t>
            </a:r>
            <a:r>
              <a:rPr lang="ko-KR" altLang="en-US" sz="1200" b="0" i="0" kern="120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4</a:t>
            </a:r>
            <a:r>
              <a:rPr lang="ko-KR" altLang="en-US" sz="1200" b="0" i="0" kern="1200" dirty="0" smtClean="0">
                <a:solidFill>
                  <a:schemeClr val="tx1"/>
                </a:solidFill>
                <a:effectLst/>
                <a:latin typeface="+mn-lt"/>
                <a:ea typeface="+mn-ea"/>
                <a:cs typeface="+mn-cs"/>
              </a:rPr>
              <a:t>장 </a:t>
            </a:r>
            <a:r>
              <a:rPr lang="en-US" altLang="ko-KR" sz="1200" b="0" i="0" kern="1200" dirty="0" smtClean="0">
                <a:solidFill>
                  <a:schemeClr val="tx1"/>
                </a:solidFill>
                <a:effectLst/>
                <a:latin typeface="+mn-lt"/>
                <a:ea typeface="+mn-ea"/>
                <a:cs typeface="+mn-cs"/>
              </a:rPr>
              <a:t>1-14</a:t>
            </a:r>
            <a:r>
              <a:rPr lang="ko-KR" altLang="en-US" sz="1200" b="0" i="0" kern="1200" dirty="0" smtClean="0">
                <a:solidFill>
                  <a:schemeClr val="tx1"/>
                </a:solidFill>
                <a:effectLst/>
                <a:latin typeface="+mn-lt"/>
                <a:ea typeface="+mn-ea"/>
                <a:cs typeface="+mn-cs"/>
              </a:rPr>
              <a:t>절에 보면</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순금 등대 좌우에 두 올리브나무가 서서 그 등잔에 기름을 공급하는 장면이 나오는데</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이것의 의미는 힘으로 되지 아니하며</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능으로 되지 아니하고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오직 하나님의 성령으로 된다는 뜻이라고 하였습니다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또 </a:t>
            </a:r>
            <a:r>
              <a:rPr lang="en-US" altLang="ko-KR" sz="1200" b="0" i="0" kern="1200" dirty="0" smtClean="0">
                <a:solidFill>
                  <a:schemeClr val="tx1"/>
                </a:solidFill>
                <a:effectLst/>
                <a:latin typeface="+mn-lt"/>
                <a:ea typeface="+mn-ea"/>
                <a:cs typeface="+mn-cs"/>
              </a:rPr>
              <a:t>10</a:t>
            </a:r>
            <a:r>
              <a:rPr lang="ko-KR" altLang="en-US" sz="1200" b="0" i="0" kern="1200" dirty="0" smtClean="0">
                <a:solidFill>
                  <a:schemeClr val="tx1"/>
                </a:solidFill>
                <a:effectLst/>
                <a:latin typeface="+mn-lt"/>
                <a:ea typeface="+mn-ea"/>
                <a:cs typeface="+mn-cs"/>
              </a:rPr>
              <a:t>절에서 일곱이 상징하는 바는 “온 세상에 두루 행하는 여호와의 눈이라</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고 하였습니다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빛과 하나님의 눈앞에서는 세상의 그 어떤 것도 드러나지 않을 것이 없습니다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그러나 빛이 지속되기 위해서는 등잔에 기름을 채워줘야 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미련한 다섯 처녀들처럼 기름을 준비하지 못한다면</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더 이상 어둠을 밝힐 수 없게 됩니다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나사렛당</a:t>
            </a:r>
            <a:r>
              <a:rPr lang="en-US" altLang="ko-KR" sz="1200" b="0" i="0" kern="1200" dirty="0" smtClean="0">
                <a:solidFill>
                  <a:schemeClr val="tx1"/>
                </a:solidFill>
                <a:effectLst/>
                <a:latin typeface="+mn-lt"/>
                <a:ea typeface="+mn-ea"/>
                <a:cs typeface="+mn-cs"/>
              </a:rPr>
              <a:t>(</a:t>
            </a:r>
            <a:r>
              <a:rPr lang="ko-KR" altLang="en-US" sz="1200" b="0" i="0" kern="1200" dirty="0" err="1" smtClean="0">
                <a:solidFill>
                  <a:schemeClr val="tx1"/>
                </a:solidFill>
                <a:effectLst/>
                <a:latin typeface="+mn-lt"/>
                <a:ea typeface="+mn-ea"/>
                <a:cs typeface="+mn-cs"/>
              </a:rPr>
              <a:t>노쯔림</a:t>
            </a:r>
            <a:r>
              <a:rPr lang="en-US" altLang="ko-KR" sz="1200" b="0" i="0" kern="1200" dirty="0" smtClean="0">
                <a:solidFill>
                  <a:schemeClr val="tx1"/>
                </a:solidFill>
                <a:effectLst/>
                <a:latin typeface="+mn-lt"/>
                <a:ea typeface="+mn-ea"/>
                <a:cs typeface="+mn-cs"/>
              </a:rPr>
              <a:t>, </a:t>
            </a:r>
            <a:r>
              <a:rPr lang="en-US" altLang="ko-KR" sz="1200" b="0" i="0" kern="1200" dirty="0" err="1" smtClean="0">
                <a:solidFill>
                  <a:schemeClr val="tx1"/>
                </a:solidFill>
                <a:effectLst/>
                <a:latin typeface="+mn-lt"/>
                <a:ea typeface="+mn-ea"/>
                <a:cs typeface="+mn-cs"/>
              </a:rPr>
              <a:t>Notzrim</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이라 불렸던 유대인기독교인들은 이 등대가 유대인 국가를 상징할 뿐 아니라</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또한 메시아의 상징도 된다는 것을</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그리고 예수님이 바로 그분이었다는 것을 그들이 만들어 사용한 ‘메시아 인’을 통해서 분명하게 표현하고 있습니다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메노라 곧 등대가 상징하는 가장 핵심적인 것은 빛입니다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어둠을 물리치는 빛입니다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어둠의 권세를 물리치는 빛입니다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우리 예수님이 이 땅에 </a:t>
            </a:r>
            <a:r>
              <a:rPr lang="ko-KR" altLang="en-US" sz="1200" b="0" i="0" kern="1200" dirty="0" err="1" smtClean="0">
                <a:solidFill>
                  <a:schemeClr val="tx1"/>
                </a:solidFill>
                <a:effectLst/>
                <a:latin typeface="+mn-lt"/>
                <a:ea typeface="+mn-ea"/>
                <a:cs typeface="+mn-cs"/>
              </a:rPr>
              <a:t>열방의</a:t>
            </a:r>
            <a:r>
              <a:rPr lang="ko-KR" altLang="en-US" sz="1200" b="0" i="0" kern="1200" dirty="0" smtClean="0">
                <a:solidFill>
                  <a:schemeClr val="tx1"/>
                </a:solidFill>
                <a:effectLst/>
                <a:latin typeface="+mn-lt"/>
                <a:ea typeface="+mn-ea"/>
                <a:cs typeface="+mn-cs"/>
              </a:rPr>
              <a:t> 빛으로 오셨다는 것</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희망의 빛으로 오셨다는 것</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하나님의 </a:t>
            </a:r>
            <a:r>
              <a:rPr lang="ko-KR" altLang="en-US" sz="1200" b="0" i="0" kern="1200" dirty="0" err="1" smtClean="0">
                <a:solidFill>
                  <a:schemeClr val="tx1"/>
                </a:solidFill>
                <a:effectLst/>
                <a:latin typeface="+mn-lt"/>
                <a:ea typeface="+mn-ea"/>
                <a:cs typeface="+mn-cs"/>
              </a:rPr>
              <a:t>임재를</a:t>
            </a:r>
            <a:r>
              <a:rPr lang="ko-KR" altLang="en-US" sz="1200" b="0" i="0" kern="1200" dirty="0" smtClean="0">
                <a:solidFill>
                  <a:schemeClr val="tx1"/>
                </a:solidFill>
                <a:effectLst/>
                <a:latin typeface="+mn-lt"/>
                <a:ea typeface="+mn-ea"/>
                <a:cs typeface="+mn-cs"/>
              </a:rPr>
              <a:t> 알리는 임마누엘로 오셨다는 것</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생명을 약속하시고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소명을 일깨워 주시기 위해서 오셨다는 것</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하나님의 성소인 교회를 영원히 밝힐 참 빛으로 오셨다는 것</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힘도 아니고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능도 아닌 오직 하나님의 성령으로 시작되고 하나님의 성령으로 유지되는 하나님의 나라를 건설하기 위해서 오셨다는 것을 말해 줍니다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이런 맥락에서 이스라엘의 등대는 장차 오실 메시아의 </a:t>
            </a:r>
            <a:r>
              <a:rPr lang="ko-KR" altLang="en-US" sz="1200" b="0" i="0" kern="1200" dirty="0" err="1" smtClean="0">
                <a:solidFill>
                  <a:schemeClr val="tx1"/>
                </a:solidFill>
                <a:effectLst/>
                <a:latin typeface="+mn-lt"/>
                <a:ea typeface="+mn-ea"/>
                <a:cs typeface="+mn-cs"/>
              </a:rPr>
              <a:t>예표였던</a:t>
            </a:r>
            <a:r>
              <a:rPr lang="ko-KR" altLang="en-US" sz="1200" b="0" i="0" kern="1200" dirty="0" smtClean="0">
                <a:solidFill>
                  <a:schemeClr val="tx1"/>
                </a:solidFill>
                <a:effectLst/>
                <a:latin typeface="+mn-lt"/>
                <a:ea typeface="+mn-ea"/>
                <a:cs typeface="+mn-cs"/>
              </a:rPr>
              <a:t>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장차 오실 메시아의 성격을 말해주는 그림자였던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장차 오실 메시아의 모형이었던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그러므로 예수님을 믿지 않는 유대인들은 아직도 실체를 인정하지 아니한 채 그것의 </a:t>
            </a:r>
            <a:r>
              <a:rPr lang="ko-KR" altLang="en-US" sz="1200" b="0" i="0" kern="1200" dirty="0" err="1" smtClean="0">
                <a:solidFill>
                  <a:schemeClr val="tx1"/>
                </a:solidFill>
                <a:effectLst/>
                <a:latin typeface="+mn-lt"/>
                <a:ea typeface="+mn-ea"/>
                <a:cs typeface="+mn-cs"/>
              </a:rPr>
              <a:t>예표</a:t>
            </a:r>
            <a:r>
              <a:rPr lang="ko-KR" altLang="en-US" sz="1200" b="0" i="0" kern="1200" dirty="0" smtClean="0">
                <a:solidFill>
                  <a:schemeClr val="tx1"/>
                </a:solidFill>
                <a:effectLst/>
                <a:latin typeface="+mn-lt"/>
                <a:ea typeface="+mn-ea"/>
                <a:cs typeface="+mn-cs"/>
              </a:rPr>
              <a:t> 또는 그림자 또는 모형을 붙들고 있는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그러나 우리 </a:t>
            </a:r>
            <a:r>
              <a:rPr lang="ko-KR" altLang="en-US" sz="1200" b="0" i="0" kern="1200" dirty="0" err="1" smtClean="0">
                <a:solidFill>
                  <a:schemeClr val="tx1"/>
                </a:solidFill>
                <a:effectLst/>
                <a:latin typeface="+mn-lt"/>
                <a:ea typeface="+mn-ea"/>
                <a:cs typeface="+mn-cs"/>
              </a:rPr>
              <a:t>성도님들은</a:t>
            </a:r>
            <a:r>
              <a:rPr lang="ko-KR" altLang="en-US" sz="1200" b="0" i="0" kern="1200" dirty="0" smtClean="0">
                <a:solidFill>
                  <a:schemeClr val="tx1"/>
                </a:solidFill>
                <a:effectLst/>
                <a:latin typeface="+mn-lt"/>
                <a:ea typeface="+mn-ea"/>
                <a:cs typeface="+mn-cs"/>
              </a:rPr>
              <a:t> 그 등대의 실체이신 그리스도 예수님을 붙들고 있는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유대인들은 참 빛의 그림자를 붙들고 있는 것이고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우리 성도들은 참 빛의 실체를 붙들고 있는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이것이 성탄이 우리에게 주는 커다란 의미요</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축복입니다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축복을 하나님의 나라에 갈 때까지 간직할 수 있기를 바랍니다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기독교에서 가장 큰 축일은 부활절과 크리스마스라고 볼 수 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부활절은 낮과 밤의 길이가 거의 동일한 </a:t>
            </a:r>
            <a:r>
              <a:rPr lang="en-US" altLang="ko-KR" sz="1200" b="0" i="0" kern="1200" dirty="0" smtClean="0">
                <a:solidFill>
                  <a:schemeClr val="tx1"/>
                </a:solidFill>
                <a:effectLst/>
                <a:latin typeface="+mn-lt"/>
                <a:ea typeface="+mn-ea"/>
                <a:cs typeface="+mn-cs"/>
              </a:rPr>
              <a:t>3</a:t>
            </a:r>
            <a:r>
              <a:rPr lang="ko-KR" altLang="en-US" sz="1200" b="0" i="0" kern="1200" dirty="0" smtClean="0">
                <a:solidFill>
                  <a:schemeClr val="tx1"/>
                </a:solidFill>
                <a:effectLst/>
                <a:latin typeface="+mn-lt"/>
                <a:ea typeface="+mn-ea"/>
                <a:cs typeface="+mn-cs"/>
              </a:rPr>
              <a:t>월 </a:t>
            </a:r>
            <a:r>
              <a:rPr lang="en-US" altLang="ko-KR" sz="1200" b="0" i="0" kern="1200" dirty="0" smtClean="0">
                <a:solidFill>
                  <a:schemeClr val="tx1"/>
                </a:solidFill>
                <a:effectLst/>
                <a:latin typeface="+mn-lt"/>
                <a:ea typeface="+mn-ea"/>
                <a:cs typeface="+mn-cs"/>
              </a:rPr>
              <a:t>20</a:t>
            </a:r>
            <a:r>
              <a:rPr lang="ko-KR" altLang="en-US" sz="1200" b="0" i="0" kern="1200" dirty="0" smtClean="0">
                <a:solidFill>
                  <a:schemeClr val="tx1"/>
                </a:solidFill>
                <a:effectLst/>
                <a:latin typeface="+mn-lt"/>
                <a:ea typeface="+mn-ea"/>
                <a:cs typeface="+mn-cs"/>
              </a:rPr>
              <a:t>일 춘분이 지나고 보름달이 뜬 다음 찾아오는 주일에 지킵니다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그러나 크리스마스는 밤이 가장 긴 </a:t>
            </a:r>
            <a:r>
              <a:rPr lang="en-US" altLang="ko-KR" sz="1200" b="0" i="0" kern="1200" dirty="0" smtClean="0">
                <a:solidFill>
                  <a:schemeClr val="tx1"/>
                </a:solidFill>
                <a:effectLst/>
                <a:latin typeface="+mn-lt"/>
                <a:ea typeface="+mn-ea"/>
                <a:cs typeface="+mn-cs"/>
              </a:rPr>
              <a:t>12</a:t>
            </a:r>
            <a:r>
              <a:rPr lang="ko-KR" altLang="en-US" sz="1200" b="0" i="0" kern="1200" dirty="0" smtClean="0">
                <a:solidFill>
                  <a:schemeClr val="tx1"/>
                </a:solidFill>
                <a:effectLst/>
                <a:latin typeface="+mn-lt"/>
                <a:ea typeface="+mn-ea"/>
                <a:cs typeface="+mn-cs"/>
              </a:rPr>
              <a:t>월 </a:t>
            </a:r>
            <a:r>
              <a:rPr lang="en-US" altLang="ko-KR" sz="1200" b="0" i="0" kern="1200" dirty="0" smtClean="0">
                <a:solidFill>
                  <a:schemeClr val="tx1"/>
                </a:solidFill>
                <a:effectLst/>
                <a:latin typeface="+mn-lt"/>
                <a:ea typeface="+mn-ea"/>
                <a:cs typeface="+mn-cs"/>
              </a:rPr>
              <a:t>21</a:t>
            </a:r>
            <a:r>
              <a:rPr lang="ko-KR" altLang="en-US" sz="1200" b="0" i="0" kern="1200" dirty="0" smtClean="0">
                <a:solidFill>
                  <a:schemeClr val="tx1"/>
                </a:solidFill>
                <a:effectLst/>
                <a:latin typeface="+mn-lt"/>
                <a:ea typeface="+mn-ea"/>
                <a:cs typeface="+mn-cs"/>
              </a:rPr>
              <a:t>일 동지가 지난 </a:t>
            </a:r>
            <a:r>
              <a:rPr lang="en-US" altLang="ko-KR" sz="1200" b="0" i="0" kern="1200" dirty="0" smtClean="0">
                <a:solidFill>
                  <a:schemeClr val="tx1"/>
                </a:solidFill>
                <a:effectLst/>
                <a:latin typeface="+mn-lt"/>
                <a:ea typeface="+mn-ea"/>
                <a:cs typeface="+mn-cs"/>
              </a:rPr>
              <a:t>12</a:t>
            </a:r>
            <a:r>
              <a:rPr lang="ko-KR" altLang="en-US" sz="1200" b="0" i="0" kern="1200" dirty="0" smtClean="0">
                <a:solidFill>
                  <a:schemeClr val="tx1"/>
                </a:solidFill>
                <a:effectLst/>
                <a:latin typeface="+mn-lt"/>
                <a:ea typeface="+mn-ea"/>
                <a:cs typeface="+mn-cs"/>
              </a:rPr>
              <a:t>월 </a:t>
            </a:r>
            <a:r>
              <a:rPr lang="en-US" altLang="ko-KR" sz="1200" b="0" i="0" kern="1200" dirty="0" smtClean="0">
                <a:solidFill>
                  <a:schemeClr val="tx1"/>
                </a:solidFill>
                <a:effectLst/>
                <a:latin typeface="+mn-lt"/>
                <a:ea typeface="+mn-ea"/>
                <a:cs typeface="+mn-cs"/>
              </a:rPr>
              <a:t>25</a:t>
            </a:r>
            <a:r>
              <a:rPr lang="ko-KR" altLang="en-US" sz="1200" b="0" i="0" kern="1200" dirty="0" smtClean="0">
                <a:solidFill>
                  <a:schemeClr val="tx1"/>
                </a:solidFill>
                <a:effectLst/>
                <a:latin typeface="+mn-lt"/>
                <a:ea typeface="+mn-ea"/>
                <a:cs typeface="+mn-cs"/>
              </a:rPr>
              <a:t>일에 지킵니다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동지 때까지 어둠에 밀리던 태양이 </a:t>
            </a:r>
            <a:r>
              <a:rPr lang="ko-KR" altLang="en-US" sz="1200" b="0" i="0" kern="1200" dirty="0" err="1" smtClean="0">
                <a:solidFill>
                  <a:schemeClr val="tx1"/>
                </a:solidFill>
                <a:effectLst/>
                <a:latin typeface="+mn-lt"/>
                <a:ea typeface="+mn-ea"/>
                <a:cs typeface="+mn-cs"/>
              </a:rPr>
              <a:t>동지이후에는</a:t>
            </a:r>
            <a:r>
              <a:rPr lang="ko-KR" altLang="en-US" sz="1200" b="0" i="0" kern="1200" dirty="0" smtClean="0">
                <a:solidFill>
                  <a:schemeClr val="tx1"/>
                </a:solidFill>
                <a:effectLst/>
                <a:latin typeface="+mn-lt"/>
                <a:ea typeface="+mn-ea"/>
                <a:cs typeface="+mn-cs"/>
              </a:rPr>
              <a:t> 찬란한 빛으로 어둠의 세력을 정복하고 맙니다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태양은 결코 어둠에 정복당하지 않습니다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어둠이 빛을 이겨본 적이 없습니다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따라서 정의의 태양이시오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인류의 빛이신 그리스도는 그를 믿는 모든 자들에게 어둠의 권세를 이기고 정복당하지 아니하는 믿음을 주시기 위해서 이 땅에 오셨습니다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부활절과 크리스마스는 몇 가지 점에서 유사한 점이 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첫째는 두 가지 축일이 모두 탄생일이란 점입니다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크리스마스는 예수께서 갓난아이로 이 땅에 태어나신 날이오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부활절은 죽었다가 다시 태어난 날입니다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둘째는 두 가지 축일이 모두 어둠의 권세를 이긴 날이란 점입니다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부활절은 사망과 </a:t>
            </a:r>
            <a:r>
              <a:rPr lang="ko-KR" altLang="en-US" sz="1200" b="0" i="0" kern="1200" dirty="0" err="1" smtClean="0">
                <a:solidFill>
                  <a:schemeClr val="tx1"/>
                </a:solidFill>
                <a:effectLst/>
                <a:latin typeface="+mn-lt"/>
                <a:ea typeface="+mn-ea"/>
                <a:cs typeface="+mn-cs"/>
              </a:rPr>
              <a:t>흑암의</a:t>
            </a:r>
            <a:r>
              <a:rPr lang="ko-KR" altLang="en-US" sz="1200" b="0" i="0" kern="1200" dirty="0" smtClean="0">
                <a:solidFill>
                  <a:schemeClr val="tx1"/>
                </a:solidFill>
                <a:effectLst/>
                <a:latin typeface="+mn-lt"/>
                <a:ea typeface="+mn-ea"/>
                <a:cs typeface="+mn-cs"/>
              </a:rPr>
              <a:t> 권세를 이긴 날이오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크리스마스는 어둠의 세력에 영원히 정복당하지 않는 의의 태양이시며</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빛으로 오신 예수님을 기념하는 날입니다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셋째는 부활절은 하나님을 믿는 신자들이 미래에 하나님과 함께 살게 된다는 희망의 축제요</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크리스마스는 이미 과거에 우리에게 오셨고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지금도 우리와 함께 하시는 하나님을 기뻐하는 축제라는 점입니다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복스런 주님의 성탄시즌을 맞이해서 하나님의 은총이 </a:t>
            </a:r>
            <a:r>
              <a:rPr lang="ko-KR" altLang="en-US" sz="1200" b="0" i="0" kern="1200" dirty="0" err="1" smtClean="0">
                <a:solidFill>
                  <a:schemeClr val="tx1"/>
                </a:solidFill>
                <a:effectLst/>
                <a:latin typeface="+mn-lt"/>
                <a:ea typeface="+mn-ea"/>
                <a:cs typeface="+mn-cs"/>
              </a:rPr>
              <a:t>성도님들에게</a:t>
            </a:r>
            <a:r>
              <a:rPr lang="ko-KR" altLang="en-US" sz="1200" b="0" i="0" kern="1200" dirty="0" smtClean="0">
                <a:solidFill>
                  <a:schemeClr val="tx1"/>
                </a:solidFill>
                <a:effectLst/>
                <a:latin typeface="+mn-lt"/>
                <a:ea typeface="+mn-ea"/>
                <a:cs typeface="+mn-cs"/>
              </a:rPr>
              <a:t> 함께 하기를 축원합니다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요한복음 </a:t>
            </a:r>
            <a:r>
              <a:rPr lang="en-US" altLang="ko-KR" sz="1200" b="0" i="0" kern="1200" dirty="0" smtClean="0">
                <a:solidFill>
                  <a:schemeClr val="tx1"/>
                </a:solidFill>
                <a:effectLst/>
                <a:latin typeface="+mn-lt"/>
                <a:ea typeface="+mn-ea"/>
                <a:cs typeface="+mn-cs"/>
              </a:rPr>
              <a:t>8</a:t>
            </a:r>
            <a:r>
              <a:rPr lang="ko-KR" altLang="en-US" sz="1200" b="0" i="0" kern="1200" dirty="0" smtClean="0">
                <a:solidFill>
                  <a:schemeClr val="tx1"/>
                </a:solidFill>
                <a:effectLst/>
                <a:latin typeface="+mn-lt"/>
                <a:ea typeface="+mn-ea"/>
                <a:cs typeface="+mn-cs"/>
              </a:rPr>
              <a:t>장 </a:t>
            </a:r>
            <a:r>
              <a:rPr lang="en-US" altLang="ko-KR" sz="1200" b="0" i="0" kern="1200" dirty="0" smtClean="0">
                <a:solidFill>
                  <a:schemeClr val="tx1"/>
                </a:solidFill>
                <a:effectLst/>
                <a:latin typeface="+mn-lt"/>
                <a:ea typeface="+mn-ea"/>
                <a:cs typeface="+mn-cs"/>
              </a:rPr>
              <a:t>12</a:t>
            </a:r>
            <a:r>
              <a:rPr lang="ko-KR" altLang="en-US" sz="1200" b="0" i="0" kern="1200" dirty="0" smtClean="0">
                <a:solidFill>
                  <a:schemeClr val="tx1"/>
                </a:solidFill>
                <a:effectLst/>
                <a:latin typeface="+mn-lt"/>
                <a:ea typeface="+mn-ea"/>
                <a:cs typeface="+mn-cs"/>
              </a:rPr>
              <a:t>절에 예수님께서 다음과 같이 말씀하셨습니다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나는 세상의 빛이다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나를 따르는 자는 어두움에 다니지 아니하고 생명의 빛을 얻을 것이다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또 말씀하시기를</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사람이 낮에 다니면 세상에 빛이 있음으로 실족하지 아니하고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밤에 다니면 빛이 그 사람 안에 없는 고로 실족한다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요</a:t>
            </a:r>
            <a:r>
              <a:rPr lang="en-US" altLang="ko-KR" sz="1200" b="0" i="0" kern="1200" dirty="0" smtClean="0">
                <a:solidFill>
                  <a:schemeClr val="tx1"/>
                </a:solidFill>
                <a:effectLst/>
                <a:latin typeface="+mn-lt"/>
                <a:ea typeface="+mn-ea"/>
                <a:cs typeface="+mn-cs"/>
              </a:rPr>
              <a:t>11:9-10). </a:t>
            </a:r>
            <a:r>
              <a:rPr lang="ko-KR" altLang="en-US" sz="1200" b="0" i="0" kern="1200" dirty="0" smtClean="0">
                <a:solidFill>
                  <a:schemeClr val="tx1"/>
                </a:solidFill>
                <a:effectLst/>
                <a:latin typeface="+mn-lt"/>
                <a:ea typeface="+mn-ea"/>
                <a:cs typeface="+mn-cs"/>
              </a:rPr>
              <a:t>또 말씀하시기를</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너희에게 아직 빛이 있을 동안에 빛을 믿어라</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그리하면 빛의 아들이 되리라“</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요 </a:t>
            </a:r>
            <a:r>
              <a:rPr lang="en-US" altLang="ko-KR" sz="1200" b="0" i="0" kern="1200" dirty="0" smtClean="0">
                <a:solidFill>
                  <a:schemeClr val="tx1"/>
                </a:solidFill>
                <a:effectLst/>
                <a:latin typeface="+mn-lt"/>
                <a:ea typeface="+mn-ea"/>
                <a:cs typeface="+mn-cs"/>
              </a:rPr>
              <a:t>12:36)</a:t>
            </a:r>
            <a:r>
              <a:rPr lang="ko-KR" altLang="en-US" sz="1200" b="0" i="0" kern="1200" dirty="0" smtClean="0">
                <a:solidFill>
                  <a:schemeClr val="tx1"/>
                </a:solidFill>
                <a:effectLst/>
                <a:latin typeface="+mn-lt"/>
                <a:ea typeface="+mn-ea"/>
                <a:cs typeface="+mn-cs"/>
              </a:rPr>
              <a:t>고 하셨습니다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이들 말씀에서 우리는 몇 가지 점을 정리해 볼 수 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첫째는 예수님은 </a:t>
            </a:r>
            <a:r>
              <a:rPr lang="ko-KR" altLang="en-US" sz="1200" b="0" i="0" kern="1200" dirty="0" err="1" smtClean="0">
                <a:solidFill>
                  <a:schemeClr val="tx1"/>
                </a:solidFill>
                <a:effectLst/>
                <a:latin typeface="+mn-lt"/>
                <a:ea typeface="+mn-ea"/>
                <a:cs typeface="+mn-cs"/>
              </a:rPr>
              <a:t>열방의</a:t>
            </a:r>
            <a:r>
              <a:rPr lang="ko-KR" altLang="en-US" sz="1200" b="0" i="0" kern="1200" dirty="0" smtClean="0">
                <a:solidFill>
                  <a:schemeClr val="tx1"/>
                </a:solidFill>
                <a:effectLst/>
                <a:latin typeface="+mn-lt"/>
                <a:ea typeface="+mn-ea"/>
                <a:cs typeface="+mn-cs"/>
              </a:rPr>
              <a:t> 빛이십니다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빛을 따르는 사람들은 어두움에 다니지 아니하고 생명의 빛을 얻게 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희망의 빛을 얻게 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하나님의 </a:t>
            </a:r>
            <a:r>
              <a:rPr lang="ko-KR" altLang="en-US" sz="1200" b="0" i="0" kern="1200" dirty="0" err="1" smtClean="0">
                <a:solidFill>
                  <a:schemeClr val="tx1"/>
                </a:solidFill>
                <a:effectLst/>
                <a:latin typeface="+mn-lt"/>
                <a:ea typeface="+mn-ea"/>
                <a:cs typeface="+mn-cs"/>
              </a:rPr>
              <a:t>임재를</a:t>
            </a:r>
            <a:r>
              <a:rPr lang="ko-KR" altLang="en-US" sz="1200" b="0" i="0" kern="1200" dirty="0" smtClean="0">
                <a:solidFill>
                  <a:schemeClr val="tx1"/>
                </a:solidFill>
                <a:effectLst/>
                <a:latin typeface="+mn-lt"/>
                <a:ea typeface="+mn-ea"/>
                <a:cs typeface="+mn-cs"/>
              </a:rPr>
              <a:t> 경험하게 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둘째는 빛으로 오신 예수님을 믿어야 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그리하면 빛의 자녀가 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하나님의 나라의 선민이 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빛으로 오신 예수님을 진심으로 마음에 영접하는 사람이 행복한 사람입니다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셋째는 빛의 자녀는 어둠에 거하지 않습니다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 가운데 살아갑니다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소명을 갖고 살아갑니다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예수님께서 “내가 세상에 있는 동안에는 세상의 빛이다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요 </a:t>
            </a:r>
            <a:r>
              <a:rPr lang="en-US" altLang="ko-KR" sz="1200" b="0" i="0" kern="1200" dirty="0" smtClean="0">
                <a:solidFill>
                  <a:schemeClr val="tx1"/>
                </a:solidFill>
                <a:effectLst/>
                <a:latin typeface="+mn-lt"/>
                <a:ea typeface="+mn-ea"/>
                <a:cs typeface="+mn-cs"/>
              </a:rPr>
              <a:t>11:9)</a:t>
            </a:r>
            <a:r>
              <a:rPr lang="ko-KR" altLang="en-US" sz="1200" b="0" i="0" kern="1200" dirty="0" smtClean="0">
                <a:solidFill>
                  <a:schemeClr val="tx1"/>
                </a:solidFill>
                <a:effectLst/>
                <a:latin typeface="+mn-lt"/>
                <a:ea typeface="+mn-ea"/>
                <a:cs typeface="+mn-cs"/>
              </a:rPr>
              <a:t>고 하셨습니다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또 말씀하시기를</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너희는 세상의 빛이다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산 위에 있는 동네가 숨기우지 못할 것이다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이같이 너희 빛을 사람 앞에 비취게 하여 저희로 너희 착한 행실을 보고 하늘에 계신 너희 아버지께 영광을 돌리게 하라</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마</a:t>
            </a:r>
            <a:r>
              <a:rPr lang="en-US" altLang="ko-KR" sz="1200" b="0" i="0" kern="1200" dirty="0" smtClean="0">
                <a:solidFill>
                  <a:schemeClr val="tx1"/>
                </a:solidFill>
                <a:effectLst/>
                <a:latin typeface="+mn-lt"/>
                <a:ea typeface="+mn-ea"/>
                <a:cs typeface="+mn-cs"/>
              </a:rPr>
              <a:t>5:14-16)</a:t>
            </a:r>
            <a:r>
              <a:rPr lang="ko-KR" altLang="en-US" sz="1200" b="0" i="0" kern="1200" dirty="0" smtClean="0">
                <a:solidFill>
                  <a:schemeClr val="tx1"/>
                </a:solidFill>
                <a:effectLst/>
                <a:latin typeface="+mn-lt"/>
                <a:ea typeface="+mn-ea"/>
                <a:cs typeface="+mn-cs"/>
              </a:rPr>
              <a:t>고 하셨습니다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여기서 우리는 예수님이 ‘세상의 빛’이라는 사실과 이 빛을 영접한 사람 또한 ‘세상의 빛’이 된다는 것을 알 수 있습니다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빛의 근원은 하나님이십니다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빛으로 오신 예수님은 빛의 근원이신 하나님을 드러내 보이기 위해서 오신 계시의 빛이십니다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그리고 우리는 빛이신 예수님을 드러내 보이기 위한 또 다른 작은 빛들입니다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빛으로 오신 예수님을 영접한 사람만이 빛의 근원이신 하나님을 알 수가 있고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빛의 근원을 보여주신 예수님을 많은 사람에게 보여 줄 수가 있습니다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예수 그리스도를 통해서 빛의 세계로 나오지 않고서는 하나님께로 나아 갈 수 없고</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하나님께로 나오지 아니한 자는 세상의 빛이 될 수가 없습니다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예수 그리스도의 빛을 받지 않고서는 세상의 어둠을 물리칠 수가 없습니다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어둠의 그늘에서 벗어나지 못합니다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빛으로 어둠을 이기지 못합니다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빛의 실체이신 예수님 붙들고 남은 한 달 성탄의 축복 속에 복되게 마무리하시기를 축원합니다</a:t>
            </a:r>
            <a:r>
              <a:rPr lang="en-US" altLang="ko-KR" sz="1200" b="0" i="0" kern="1200" dirty="0" smtClean="0">
                <a:solidFill>
                  <a:schemeClr val="tx1"/>
                </a:solidFill>
                <a:effectLst/>
                <a:latin typeface="+mn-lt"/>
                <a:ea typeface="+mn-ea"/>
                <a:cs typeface="+mn-cs"/>
              </a:rPr>
              <a:t>. </a:t>
            </a:r>
            <a:r>
              <a:rPr lang="ko-KR" altLang="en-US" dirty="0" smtClean="0"/>
              <a:t/>
            </a:r>
            <a:br>
              <a:rPr lang="ko-KR" altLang="en-US" dirty="0" smtClean="0"/>
            </a:br>
            <a:r>
              <a:rPr lang="ko-KR" altLang="en-US" sz="1200" b="0" i="0" kern="1200" dirty="0" smtClean="0">
                <a:solidFill>
                  <a:schemeClr val="tx1"/>
                </a:solidFill>
                <a:effectLst/>
                <a:latin typeface="+mn-lt"/>
                <a:ea typeface="+mn-ea"/>
                <a:cs typeface="+mn-cs"/>
              </a:rPr>
              <a:t>먼 옛날 동족 유대인들로부터 </a:t>
            </a:r>
            <a:r>
              <a:rPr lang="ko-KR" altLang="en-US" sz="1200" b="0" i="0" kern="1200" dirty="0" err="1" smtClean="0">
                <a:solidFill>
                  <a:schemeClr val="tx1"/>
                </a:solidFill>
                <a:effectLst/>
                <a:latin typeface="+mn-lt"/>
                <a:ea typeface="+mn-ea"/>
                <a:cs typeface="+mn-cs"/>
              </a:rPr>
              <a:t>노쯔림</a:t>
            </a:r>
            <a:r>
              <a:rPr lang="ko-KR" altLang="en-US" sz="1200" b="0" i="0" kern="1200" dirty="0" smtClean="0">
                <a:solidFill>
                  <a:schemeClr val="tx1"/>
                </a:solidFill>
                <a:effectLst/>
                <a:latin typeface="+mn-lt"/>
                <a:ea typeface="+mn-ea"/>
                <a:cs typeface="+mn-cs"/>
              </a:rPr>
              <a:t> 곧 나사렛당이라 놀림을 받았던 유대인들은 우리 예수님이 </a:t>
            </a:r>
            <a:r>
              <a:rPr lang="ko-KR" altLang="en-US" sz="1200" b="0" i="0" kern="1200" dirty="0" err="1" smtClean="0">
                <a:solidFill>
                  <a:schemeClr val="tx1"/>
                </a:solidFill>
                <a:effectLst/>
                <a:latin typeface="+mn-lt"/>
                <a:ea typeface="+mn-ea"/>
                <a:cs typeface="+mn-cs"/>
              </a:rPr>
              <a:t>메노라의</a:t>
            </a:r>
            <a:r>
              <a:rPr lang="ko-KR" altLang="en-US" sz="1200" b="0" i="0" kern="1200" dirty="0" smtClean="0">
                <a:solidFill>
                  <a:schemeClr val="tx1"/>
                </a:solidFill>
                <a:effectLst/>
                <a:latin typeface="+mn-lt"/>
                <a:ea typeface="+mn-ea"/>
                <a:cs typeface="+mn-cs"/>
              </a:rPr>
              <a:t> 진정한 실체시오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다윗의 별이시며</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생명의 만나라 믿었기 때문에 견디기 힘든 박해에도 불구하고 목숨 바쳐 고귀한 신앙을 지키려 했던 것입니다</a:t>
            </a:r>
            <a:r>
              <a:rPr lang="en-US" altLang="ko-KR" sz="1200" b="0" i="0" kern="1200" dirty="0" smtClean="0">
                <a:solidFill>
                  <a:schemeClr val="tx1"/>
                </a:solidFill>
                <a:effectLst/>
                <a:latin typeface="+mn-lt"/>
                <a:ea typeface="+mn-ea"/>
                <a:cs typeface="+mn-cs"/>
              </a:rPr>
              <a:t>. </a:t>
            </a:r>
            <a:r>
              <a:rPr lang="ko-KR" altLang="en-US" sz="1200" b="0" i="0" kern="1200" dirty="0" smtClean="0">
                <a:solidFill>
                  <a:schemeClr val="tx1"/>
                </a:solidFill>
                <a:effectLst/>
                <a:latin typeface="+mn-lt"/>
                <a:ea typeface="+mn-ea"/>
                <a:cs typeface="+mn-cs"/>
              </a:rPr>
              <a:t>이 숭고한 믿음의 전통이 성탄절을 맞이한 우리 </a:t>
            </a:r>
            <a:r>
              <a:rPr lang="ko-KR" altLang="en-US" sz="1200" b="0" i="0" kern="1200" dirty="0" err="1" smtClean="0">
                <a:solidFill>
                  <a:schemeClr val="tx1"/>
                </a:solidFill>
                <a:effectLst/>
                <a:latin typeface="+mn-lt"/>
                <a:ea typeface="+mn-ea"/>
                <a:cs typeface="+mn-cs"/>
              </a:rPr>
              <a:t>성도님들의</a:t>
            </a:r>
            <a:r>
              <a:rPr lang="ko-KR" altLang="en-US" sz="1200" b="0" i="0" kern="1200" dirty="0" smtClean="0">
                <a:solidFill>
                  <a:schemeClr val="tx1"/>
                </a:solidFill>
                <a:effectLst/>
                <a:latin typeface="+mn-lt"/>
                <a:ea typeface="+mn-ea"/>
                <a:cs typeface="+mn-cs"/>
              </a:rPr>
              <a:t> 가슴에서도 분수처럼 샘솟기를 축원합니다</a:t>
            </a:r>
            <a:r>
              <a:rPr lang="en-US" altLang="ko-KR" sz="1200" b="0" i="0" kern="1200" dirty="0" smtClean="0">
                <a:solidFill>
                  <a:schemeClr val="tx1"/>
                </a:solidFill>
                <a:effectLst/>
                <a:latin typeface="+mn-lt"/>
                <a:ea typeface="+mn-ea"/>
                <a:cs typeface="+mn-cs"/>
              </a:rPr>
              <a:t>.</a:t>
            </a:r>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70</a:t>
            </a:fld>
            <a:endParaRPr lang="ko-KR" altLang="en-US"/>
          </a:p>
        </p:txBody>
      </p:sp>
    </p:spTree>
    <p:extLst>
      <p:ext uri="{BB962C8B-B14F-4D97-AF65-F5344CB8AC3E}">
        <p14:creationId xmlns:p14="http://schemas.microsoft.com/office/powerpoint/2010/main" val="4008106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ko-KR" altLang="en-US" sz="1200" b="1" u="none" strike="noStrike" kern="1200" dirty="0" smtClean="0">
                <a:solidFill>
                  <a:schemeClr val="tx1"/>
                </a:solidFill>
                <a:effectLst/>
                <a:latin typeface="+mn-lt"/>
                <a:ea typeface="+mn-ea"/>
                <a:cs typeface="+mn-cs"/>
              </a:rPr>
              <a:t>요한계시록 </a:t>
            </a:r>
            <a:r>
              <a:rPr lang="en-US" altLang="ko-KR" sz="1200" b="1" u="none" strike="noStrike" kern="1200" dirty="0" smtClean="0">
                <a:solidFill>
                  <a:schemeClr val="tx1"/>
                </a:solidFill>
                <a:effectLst/>
                <a:latin typeface="+mn-lt"/>
                <a:ea typeface="+mn-ea"/>
                <a:cs typeface="+mn-cs"/>
              </a:rPr>
              <a:t>11:3~13</a:t>
            </a:r>
            <a:r>
              <a:rPr lang="ko-KR" altLang="en-US" sz="1200" b="1" u="none" strike="noStrike" kern="1200" dirty="0" smtClean="0">
                <a:solidFill>
                  <a:schemeClr val="tx1"/>
                </a:solidFill>
                <a:effectLst/>
                <a:latin typeface="+mn-lt"/>
                <a:ea typeface="+mn-ea"/>
                <a:cs typeface="+mn-cs"/>
              </a:rPr>
              <a:t>의 두 증인은 누구인가</a:t>
            </a:r>
            <a:r>
              <a:rPr lang="en-US" altLang="ko-KR" sz="1200" b="1" u="none" strike="noStrike" kern="1200" dirty="0" smtClean="0">
                <a:solidFill>
                  <a:schemeClr val="tx1"/>
                </a:solidFill>
                <a:effectLst/>
                <a:latin typeface="+mn-lt"/>
                <a:ea typeface="+mn-ea"/>
                <a:cs typeface="+mn-cs"/>
              </a:rPr>
              <a:t>?</a:t>
            </a:r>
            <a:r>
              <a:rPr lang="en-US" altLang="ko-KR" sz="1200" kern="1200" dirty="0" smtClean="0">
                <a:solidFill>
                  <a:schemeClr val="tx1"/>
                </a:solidFill>
                <a:effectLst/>
                <a:latin typeface="+mn-lt"/>
                <a:ea typeface="+mn-ea"/>
                <a:cs typeface="+mn-cs"/>
              </a:rPr>
              <a:t>2012</a:t>
            </a:r>
            <a:r>
              <a:rPr lang="ko-KR" altLang="en-US" sz="1200" kern="1200" dirty="0" smtClean="0">
                <a:solidFill>
                  <a:schemeClr val="tx1"/>
                </a:solidFill>
                <a:effectLst/>
                <a:latin typeface="+mn-lt"/>
                <a:ea typeface="+mn-ea"/>
                <a:cs typeface="+mn-cs"/>
              </a:rPr>
              <a:t>년 </a:t>
            </a:r>
            <a:r>
              <a:rPr lang="en-US" altLang="ko-KR" sz="1200" kern="1200" dirty="0" smtClean="0">
                <a:solidFill>
                  <a:schemeClr val="tx1"/>
                </a:solidFill>
                <a:effectLst/>
                <a:latin typeface="+mn-lt"/>
                <a:ea typeface="+mn-ea"/>
                <a:cs typeface="+mn-cs"/>
              </a:rPr>
              <a:t>05</a:t>
            </a:r>
            <a:r>
              <a:rPr lang="ko-KR" altLang="en-US" sz="1200" kern="1200" dirty="0" smtClean="0">
                <a:solidFill>
                  <a:schemeClr val="tx1"/>
                </a:solidFill>
                <a:effectLst/>
                <a:latin typeface="+mn-lt"/>
                <a:ea typeface="+mn-ea"/>
                <a:cs typeface="+mn-cs"/>
              </a:rPr>
              <a:t>월 </a:t>
            </a:r>
            <a:r>
              <a:rPr lang="en-US" altLang="ko-KR" sz="1200" kern="1200" dirty="0" smtClean="0">
                <a:solidFill>
                  <a:schemeClr val="tx1"/>
                </a:solidFill>
                <a:effectLst/>
                <a:latin typeface="+mn-lt"/>
                <a:ea typeface="+mn-ea"/>
                <a:cs typeface="+mn-cs"/>
              </a:rPr>
              <a:t>01</a:t>
            </a:r>
            <a:r>
              <a:rPr lang="ko-KR" altLang="en-US" sz="1200" kern="1200" dirty="0" smtClean="0">
                <a:solidFill>
                  <a:schemeClr val="tx1"/>
                </a:solidFill>
                <a:effectLst/>
                <a:latin typeface="+mn-lt"/>
                <a:ea typeface="+mn-ea"/>
                <a:cs typeface="+mn-cs"/>
              </a:rPr>
              <a:t>일 </a:t>
            </a:r>
            <a:r>
              <a:rPr lang="en-US" altLang="ko-KR" sz="1200" kern="1200" dirty="0" smtClean="0">
                <a:solidFill>
                  <a:schemeClr val="tx1"/>
                </a:solidFill>
                <a:effectLst/>
                <a:latin typeface="+mn-lt"/>
                <a:ea typeface="+mn-ea"/>
                <a:cs typeface="+mn-cs"/>
              </a:rPr>
              <a:t>(</a:t>
            </a:r>
            <a:r>
              <a:rPr lang="ko-KR" altLang="en-US" sz="1200" kern="1200" dirty="0" smtClean="0">
                <a:solidFill>
                  <a:schemeClr val="tx1"/>
                </a:solidFill>
                <a:effectLst/>
                <a:latin typeface="+mn-lt"/>
                <a:ea typeface="+mn-ea"/>
                <a:cs typeface="+mn-cs"/>
              </a:rPr>
              <a:t>화</a:t>
            </a:r>
            <a:r>
              <a:rPr lang="en-US" altLang="ko-KR" sz="1200" kern="1200" dirty="0" smtClean="0">
                <a:solidFill>
                  <a:schemeClr val="tx1"/>
                </a:solidFill>
                <a:effectLst/>
                <a:latin typeface="+mn-lt"/>
                <a:ea typeface="+mn-ea"/>
                <a:cs typeface="+mn-cs"/>
              </a:rPr>
              <a:t>) 20:50:07</a:t>
            </a:r>
            <a:r>
              <a:rPr lang="ko-KR" altLang="en-US" sz="1200" kern="1200" dirty="0" err="1" smtClean="0">
                <a:solidFill>
                  <a:schemeClr val="tx1"/>
                </a:solidFill>
                <a:effectLst/>
                <a:latin typeface="+mn-lt"/>
                <a:ea typeface="+mn-ea"/>
                <a:cs typeface="+mn-cs"/>
              </a:rPr>
              <a:t>교회와신앙</a:t>
            </a:r>
            <a:r>
              <a:rPr lang="ko-KR" altLang="en-US" sz="1200" kern="1200" dirty="0" smtClean="0">
                <a:solidFill>
                  <a:schemeClr val="tx1"/>
                </a:solidFill>
                <a:effectLst/>
                <a:latin typeface="+mn-lt"/>
                <a:ea typeface="+mn-ea"/>
                <a:cs typeface="+mn-cs"/>
              </a:rPr>
              <a:t> </a:t>
            </a:r>
            <a:r>
              <a:rPr lang="ko-KR" altLang="en-US" sz="1200" u="none" strike="noStrike" kern="1200" dirty="0" smtClean="0">
                <a:solidFill>
                  <a:schemeClr val="tx1"/>
                </a:solidFill>
                <a:effectLst/>
                <a:latin typeface="+mn-lt"/>
                <a:ea typeface="+mn-ea"/>
                <a:cs typeface="+mn-cs"/>
                <a:hlinkClick r:id="rId3"/>
              </a:rPr>
              <a:t> </a:t>
            </a:r>
            <a:r>
              <a:rPr lang="en-US" altLang="ko-KR" sz="1200" u="none" strike="noStrike" kern="1200" dirty="0" smtClean="0">
                <a:solidFill>
                  <a:schemeClr val="tx1"/>
                </a:solidFill>
                <a:effectLst/>
                <a:latin typeface="+mn-lt"/>
                <a:ea typeface="+mn-ea"/>
                <a:cs typeface="+mn-cs"/>
                <a:hlinkClick r:id="rId3"/>
              </a:rPr>
              <a:t>webmaster@amennews.com</a:t>
            </a:r>
            <a:r>
              <a:rPr lang="ko-KR" altLang="en-US" sz="1200" b="0" i="0" u="none" strike="noStrike" kern="1200" dirty="0" smtClean="0">
                <a:solidFill>
                  <a:schemeClr val="tx1"/>
                </a:solidFill>
                <a:effectLst/>
                <a:latin typeface="+mn-lt"/>
                <a:ea typeface="+mn-ea"/>
                <a:cs typeface="+mn-cs"/>
              </a:rPr>
              <a:t> </a:t>
            </a:r>
          </a:p>
          <a:p>
            <a:pPr fontAlgn="t"/>
            <a:r>
              <a:rPr lang="ko-KR" altLang="en-US" sz="1200" b="0" i="0" u="none" strike="noStrike" kern="1200" dirty="0" smtClean="0">
                <a:solidFill>
                  <a:schemeClr val="tx1"/>
                </a:solidFill>
                <a:effectLst/>
                <a:latin typeface="+mn-lt"/>
                <a:ea typeface="+mn-ea"/>
                <a:cs typeface="+mn-cs"/>
              </a:rPr>
              <a:t>본 글은 </a:t>
            </a:r>
            <a:r>
              <a:rPr lang="ko-KR" altLang="en-US" sz="1200" b="0" i="0" u="none" strike="noStrike" kern="1200" dirty="0" err="1" smtClean="0">
                <a:solidFill>
                  <a:schemeClr val="tx1"/>
                </a:solidFill>
                <a:effectLst/>
                <a:latin typeface="+mn-lt"/>
                <a:ea typeface="+mn-ea"/>
                <a:cs typeface="+mn-cs"/>
              </a:rPr>
              <a:t>한국복음주의신학회</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회장 </a:t>
            </a:r>
            <a:r>
              <a:rPr lang="ko-KR" altLang="en-US" sz="1200" b="0" i="0" u="none" strike="noStrike" kern="1200" dirty="0" err="1" smtClean="0">
                <a:solidFill>
                  <a:schemeClr val="tx1"/>
                </a:solidFill>
                <a:effectLst/>
                <a:latin typeface="+mn-lt"/>
                <a:ea typeface="+mn-ea"/>
                <a:cs typeface="+mn-cs"/>
              </a:rPr>
              <a:t>최갑종</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가 </a:t>
            </a:r>
            <a:r>
              <a:rPr lang="en-US" altLang="ko-KR" sz="1200" b="0" i="0" u="none" strike="noStrike" kern="1200" dirty="0" smtClean="0">
                <a:solidFill>
                  <a:schemeClr val="tx1"/>
                </a:solidFill>
                <a:effectLst/>
                <a:latin typeface="+mn-lt"/>
                <a:ea typeface="+mn-ea"/>
                <a:cs typeface="+mn-cs"/>
              </a:rPr>
              <a:t>2012</a:t>
            </a:r>
            <a:r>
              <a:rPr lang="ko-KR" altLang="en-US" sz="1200" b="0" i="0" u="none" strike="noStrike" kern="1200" dirty="0" smtClean="0">
                <a:solidFill>
                  <a:schemeClr val="tx1"/>
                </a:solidFill>
                <a:effectLst/>
                <a:latin typeface="+mn-lt"/>
                <a:ea typeface="+mn-ea"/>
                <a:cs typeface="+mn-cs"/>
              </a:rPr>
              <a:t>년 </a:t>
            </a:r>
            <a:r>
              <a:rPr lang="en-US" altLang="ko-KR" sz="1200" b="0" i="0" u="none" strike="noStrike" kern="1200" dirty="0" smtClean="0">
                <a:solidFill>
                  <a:schemeClr val="tx1"/>
                </a:solidFill>
                <a:effectLst/>
                <a:latin typeface="+mn-lt"/>
                <a:ea typeface="+mn-ea"/>
                <a:cs typeface="+mn-cs"/>
              </a:rPr>
              <a:t>4</a:t>
            </a:r>
            <a:r>
              <a:rPr lang="ko-KR" altLang="en-US" sz="1200" b="0" i="0" u="none" strike="noStrike" kern="1200" dirty="0" smtClean="0">
                <a:solidFill>
                  <a:schemeClr val="tx1"/>
                </a:solidFill>
                <a:effectLst/>
                <a:latin typeface="+mn-lt"/>
                <a:ea typeface="+mn-ea"/>
                <a:cs typeface="+mn-cs"/>
              </a:rPr>
              <a:t>월 </a:t>
            </a:r>
            <a:r>
              <a:rPr lang="en-US" altLang="ko-KR" sz="1200" b="0" i="0" u="none" strike="noStrike" kern="1200" dirty="0" smtClean="0">
                <a:solidFill>
                  <a:schemeClr val="tx1"/>
                </a:solidFill>
                <a:effectLst/>
                <a:latin typeface="+mn-lt"/>
                <a:ea typeface="+mn-ea"/>
                <a:cs typeface="+mn-cs"/>
              </a:rPr>
              <a:t>28</a:t>
            </a:r>
            <a:r>
              <a:rPr lang="ko-KR" altLang="en-US" sz="1200" b="0" i="0" u="none" strike="noStrike" kern="1200" dirty="0" smtClean="0">
                <a:solidFill>
                  <a:schemeClr val="tx1"/>
                </a:solidFill>
                <a:effectLst/>
                <a:latin typeface="+mn-lt"/>
                <a:ea typeface="+mn-ea"/>
                <a:cs typeface="+mn-cs"/>
              </a:rPr>
              <a:t>일 서울 사당동 총신대학교에서 개최한 제</a:t>
            </a:r>
            <a:r>
              <a:rPr lang="en-US" altLang="ko-KR" sz="1200" b="0" i="0" u="none" strike="noStrike" kern="1200" dirty="0" smtClean="0">
                <a:solidFill>
                  <a:schemeClr val="tx1"/>
                </a:solidFill>
                <a:effectLst/>
                <a:latin typeface="+mn-lt"/>
                <a:ea typeface="+mn-ea"/>
                <a:cs typeface="+mn-cs"/>
              </a:rPr>
              <a:t>59</a:t>
            </a:r>
            <a:r>
              <a:rPr lang="ko-KR" altLang="en-US" sz="1200" b="0" i="0" u="none" strike="noStrike" kern="1200" dirty="0" smtClean="0">
                <a:solidFill>
                  <a:schemeClr val="tx1"/>
                </a:solidFill>
                <a:effectLst/>
                <a:latin typeface="+mn-lt"/>
                <a:ea typeface="+mn-ea"/>
                <a:cs typeface="+mn-cs"/>
              </a:rPr>
              <a:t>차 정기논문발표회에서 </a:t>
            </a:r>
            <a:r>
              <a:rPr lang="ko-KR" altLang="en-US" sz="1200" b="0" i="0" u="none" strike="noStrike" kern="1200" dirty="0" err="1" smtClean="0">
                <a:solidFill>
                  <a:schemeClr val="tx1"/>
                </a:solidFill>
                <a:effectLst/>
                <a:latin typeface="+mn-lt"/>
                <a:ea typeface="+mn-ea"/>
                <a:cs typeface="+mn-cs"/>
              </a:rPr>
              <a:t>발제된</a:t>
            </a:r>
            <a:r>
              <a:rPr lang="ko-KR" altLang="en-US" sz="1200" b="0" i="0" u="none" strike="noStrike" kern="1200" dirty="0" smtClean="0">
                <a:solidFill>
                  <a:schemeClr val="tx1"/>
                </a:solidFill>
                <a:effectLst/>
                <a:latin typeface="+mn-lt"/>
                <a:ea typeface="+mn-ea"/>
                <a:cs typeface="+mn-cs"/>
              </a:rPr>
              <a:t> 논문입니다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한국교회와 예배’를 주제로 열린 이날 논문발표회에서는 </a:t>
            </a:r>
            <a:r>
              <a:rPr lang="ko-KR" altLang="en-US" sz="1200" b="0" i="0" u="none" strike="noStrike" kern="1200" dirty="0" err="1" smtClean="0">
                <a:solidFill>
                  <a:schemeClr val="tx1"/>
                </a:solidFill>
                <a:effectLst/>
                <a:latin typeface="+mn-lt"/>
                <a:ea typeface="+mn-ea"/>
                <a:cs typeface="+mn-cs"/>
              </a:rPr>
              <a:t>분과별로로</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9</a:t>
            </a:r>
            <a:r>
              <a:rPr lang="ko-KR" altLang="en-US" sz="1200" b="0" i="0" u="none" strike="noStrike" kern="1200" dirty="0" smtClean="0">
                <a:solidFill>
                  <a:schemeClr val="tx1"/>
                </a:solidFill>
                <a:effectLst/>
                <a:latin typeface="+mn-lt"/>
                <a:ea typeface="+mn-ea"/>
                <a:cs typeface="+mn-cs"/>
              </a:rPr>
              <a:t>개의 주제논문과 </a:t>
            </a:r>
            <a:r>
              <a:rPr lang="en-US" altLang="ko-KR" sz="1200" b="0" i="0" u="none" strike="noStrike" kern="1200" dirty="0" smtClean="0">
                <a:solidFill>
                  <a:schemeClr val="tx1"/>
                </a:solidFill>
                <a:effectLst/>
                <a:latin typeface="+mn-lt"/>
                <a:ea typeface="+mn-ea"/>
                <a:cs typeface="+mn-cs"/>
              </a:rPr>
              <a:t>9</a:t>
            </a:r>
            <a:r>
              <a:rPr lang="ko-KR" altLang="en-US" sz="1200" b="0" i="0" u="none" strike="noStrike" kern="1200" dirty="0" smtClean="0">
                <a:solidFill>
                  <a:schemeClr val="tx1"/>
                </a:solidFill>
                <a:effectLst/>
                <a:latin typeface="+mn-lt"/>
                <a:ea typeface="+mn-ea"/>
                <a:cs typeface="+mn-cs"/>
              </a:rPr>
              <a:t>개의 자유논문 총 </a:t>
            </a:r>
            <a:r>
              <a:rPr lang="en-US" altLang="ko-KR" sz="1200" b="0" i="0" u="none" strike="noStrike" kern="1200" dirty="0" smtClean="0">
                <a:solidFill>
                  <a:schemeClr val="tx1"/>
                </a:solidFill>
                <a:effectLst/>
                <a:latin typeface="+mn-lt"/>
                <a:ea typeface="+mn-ea"/>
                <a:cs typeface="+mn-cs"/>
              </a:rPr>
              <a:t>18</a:t>
            </a:r>
            <a:r>
              <a:rPr lang="ko-KR" altLang="en-US" sz="1200" b="0" i="0" u="none" strike="noStrike" kern="1200" dirty="0" smtClean="0">
                <a:solidFill>
                  <a:schemeClr val="tx1"/>
                </a:solidFill>
                <a:effectLst/>
                <a:latin typeface="+mn-lt"/>
                <a:ea typeface="+mn-ea"/>
                <a:cs typeface="+mn-cs"/>
              </a:rPr>
              <a:t>개의 논문이 발표됐습니다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이중</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이단들에 의해 수시로 오용되는 계시록의 ‘두 증인’을 신학적으로 깊이 다루는 본 논문이 독자들에게 많은 도움이 되리라 사료됩니다</a:t>
            </a:r>
            <a:r>
              <a:rPr lang="en-US" altLang="ko-KR" sz="1200" b="0" i="0" u="none" strike="noStrike" kern="1200" dirty="0" smtClean="0">
                <a:solidFill>
                  <a:schemeClr val="tx1"/>
                </a:solidFill>
                <a:effectLst/>
                <a:latin typeface="+mn-lt"/>
                <a:ea typeface="+mn-ea"/>
                <a:cs typeface="+mn-cs"/>
              </a:rPr>
              <a:t>. &lt;</a:t>
            </a:r>
            <a:r>
              <a:rPr lang="ko-KR" altLang="en-US" sz="1200" b="0" i="0" u="none" strike="noStrike" kern="1200" dirty="0" smtClean="0">
                <a:solidFill>
                  <a:schemeClr val="tx1"/>
                </a:solidFill>
                <a:effectLst/>
                <a:latin typeface="+mn-lt"/>
                <a:ea typeface="+mn-ea"/>
                <a:cs typeface="+mn-cs"/>
              </a:rPr>
              <a:t>편집자주</a:t>
            </a:r>
            <a:r>
              <a:rPr lang="en-US" altLang="ko-KR" sz="1200" b="0" i="0" u="none" strike="noStrike" kern="1200" dirty="0" smtClean="0">
                <a:solidFill>
                  <a:schemeClr val="tx1"/>
                </a:solidFill>
                <a:effectLst/>
                <a:latin typeface="+mn-lt"/>
                <a:ea typeface="+mn-ea"/>
                <a:cs typeface="+mn-cs"/>
              </a:rPr>
              <a:t>&gt;</a:t>
            </a:r>
          </a:p>
          <a:p>
            <a:pPr fontAlgn="t"/>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1" i="0" u="none" strike="noStrike" kern="1200" dirty="0" smtClean="0">
                <a:solidFill>
                  <a:schemeClr val="tx1"/>
                </a:solidFill>
                <a:effectLst/>
                <a:latin typeface="+mn-lt"/>
                <a:ea typeface="+mn-ea"/>
                <a:cs typeface="+mn-cs"/>
              </a:rPr>
              <a:t>심상길</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그리스도대학교 신약신학 교수</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1. </a:t>
            </a:r>
            <a:r>
              <a:rPr lang="ko-KR" altLang="en-US" sz="1200" b="1" i="0" u="none" strike="noStrike" kern="1200" dirty="0" smtClean="0">
                <a:solidFill>
                  <a:schemeClr val="tx1"/>
                </a:solidFill>
                <a:effectLst/>
                <a:latin typeface="+mn-lt"/>
                <a:ea typeface="+mn-ea"/>
                <a:cs typeface="+mn-cs"/>
              </a:rPr>
              <a:t>서론</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요한계시록의 중심부에 위치</a:t>
            </a:r>
            <a:r>
              <a:rPr lang="en-US" altLang="ko-KR" sz="1200" b="0" i="0" u="none" strike="noStrike" kern="1200" dirty="0" smtClean="0">
                <a:solidFill>
                  <a:schemeClr val="tx1"/>
                </a:solidFill>
                <a:effectLst/>
                <a:latin typeface="+mn-lt"/>
                <a:ea typeface="+mn-ea"/>
                <a:cs typeface="+mn-cs"/>
              </a:rPr>
              <a:t>1) </a:t>
            </a:r>
            <a:r>
              <a:rPr lang="ko-KR" altLang="en-US" sz="1200" b="0" i="0" u="none" strike="noStrike" kern="1200" dirty="0" smtClean="0">
                <a:solidFill>
                  <a:schemeClr val="tx1"/>
                </a:solidFill>
                <a:effectLst/>
                <a:latin typeface="+mn-lt"/>
                <a:ea typeface="+mn-ea"/>
                <a:cs typeface="+mn-cs"/>
              </a:rPr>
              <a:t>하고 있는 </a:t>
            </a:r>
            <a:r>
              <a:rPr lang="en-US" altLang="ko-KR" sz="1200" b="0" i="0" u="none" strike="noStrike" kern="1200" dirty="0" smtClean="0">
                <a:solidFill>
                  <a:schemeClr val="tx1"/>
                </a:solidFill>
                <a:effectLst/>
                <a:latin typeface="+mn-lt"/>
                <a:ea typeface="+mn-ea"/>
                <a:cs typeface="+mn-cs"/>
              </a:rPr>
              <a:t>11:3~13</a:t>
            </a:r>
            <a:r>
              <a:rPr lang="ko-KR" altLang="en-US" sz="1200" b="0" i="0" u="none" strike="noStrike" kern="1200" dirty="0" smtClean="0">
                <a:solidFill>
                  <a:schemeClr val="tx1"/>
                </a:solidFill>
                <a:effectLst/>
                <a:latin typeface="+mn-lt"/>
                <a:ea typeface="+mn-ea"/>
                <a:cs typeface="+mn-cs"/>
              </a:rPr>
              <a:t>은 요한계시록 가운데 가장 어려운 구절 가운데 하나이다</a:t>
            </a:r>
            <a:r>
              <a:rPr lang="en-US" altLang="ko-KR" sz="1200" b="0" i="0" u="none" strike="noStrike" kern="1200" dirty="0" smtClean="0">
                <a:solidFill>
                  <a:schemeClr val="tx1"/>
                </a:solidFill>
                <a:effectLst/>
                <a:latin typeface="+mn-lt"/>
                <a:ea typeface="+mn-ea"/>
                <a:cs typeface="+mn-cs"/>
              </a:rPr>
              <a:t>.2) </a:t>
            </a:r>
            <a:r>
              <a:rPr lang="ko-KR" altLang="en-US" sz="1200" b="0" i="0" u="none" strike="noStrike" kern="1200" dirty="0" smtClean="0">
                <a:solidFill>
                  <a:schemeClr val="tx1"/>
                </a:solidFill>
                <a:effectLst/>
                <a:latin typeface="+mn-lt"/>
                <a:ea typeface="+mn-ea"/>
                <a:cs typeface="+mn-cs"/>
              </a:rPr>
              <a:t>예를 들면 두 증인은 예언의 기능을 가지고 있으면서</a:t>
            </a:r>
            <a:r>
              <a:rPr lang="en-US" altLang="ko-KR" sz="1200" b="0" i="0" u="none" strike="noStrike" kern="1200" dirty="0" smtClean="0">
                <a:solidFill>
                  <a:schemeClr val="tx1"/>
                </a:solidFill>
                <a:effectLst/>
                <a:latin typeface="+mn-lt"/>
                <a:ea typeface="+mn-ea"/>
                <a:cs typeface="+mn-cs"/>
              </a:rPr>
              <a:t>(11:3, 6) </a:t>
            </a:r>
            <a:r>
              <a:rPr lang="ko-KR" altLang="en-US" sz="1200" b="0" i="0" u="none" strike="noStrike" kern="1200" dirty="0" smtClean="0">
                <a:solidFill>
                  <a:schemeClr val="tx1"/>
                </a:solidFill>
                <a:effectLst/>
                <a:latin typeface="+mn-lt"/>
                <a:ea typeface="+mn-ea"/>
                <a:cs typeface="+mn-cs"/>
              </a:rPr>
              <a:t>두 감람나무와 두 촛대로</a:t>
            </a:r>
            <a:r>
              <a:rPr lang="en-US" altLang="ko-KR" sz="1200" b="0" i="0" u="none" strike="noStrike" kern="1200" dirty="0" smtClean="0">
                <a:solidFill>
                  <a:schemeClr val="tx1"/>
                </a:solidFill>
                <a:effectLst/>
                <a:latin typeface="+mn-lt"/>
                <a:ea typeface="+mn-ea"/>
                <a:cs typeface="+mn-cs"/>
              </a:rPr>
              <a:t>(11:4)</a:t>
            </a:r>
            <a:r>
              <a:rPr lang="ko-KR" altLang="en-US" sz="1200" b="0" i="0" u="none" strike="noStrike" kern="1200" dirty="0" smtClean="0">
                <a:solidFill>
                  <a:schemeClr val="tx1"/>
                </a:solidFill>
                <a:effectLst/>
                <a:latin typeface="+mn-lt"/>
                <a:ea typeface="+mn-ea"/>
                <a:cs typeface="+mn-cs"/>
              </a:rPr>
              <a:t>， 그리고 두 선지자</a:t>
            </a:r>
            <a:r>
              <a:rPr lang="en-US" altLang="ko-KR" sz="1200" b="0" i="0" u="none" strike="noStrike" kern="1200" dirty="0" smtClean="0">
                <a:solidFill>
                  <a:schemeClr val="tx1"/>
                </a:solidFill>
                <a:effectLst/>
                <a:latin typeface="+mn-lt"/>
                <a:ea typeface="+mn-ea"/>
                <a:cs typeface="+mn-cs"/>
              </a:rPr>
              <a:t>(11:10)</a:t>
            </a:r>
            <a:r>
              <a:rPr lang="ko-KR" altLang="en-US" sz="1200" b="0" i="0" u="none" strike="noStrike" kern="1200" dirty="0" smtClean="0">
                <a:solidFill>
                  <a:schemeClr val="tx1"/>
                </a:solidFill>
                <a:effectLst/>
                <a:latin typeface="+mn-lt"/>
                <a:ea typeface="+mn-ea"/>
                <a:cs typeface="+mn-cs"/>
              </a:rPr>
              <a:t>로 지칭된다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도대체 이들은 어떤 관계이며 무엇을 의미하는가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그러기에 </a:t>
            </a:r>
            <a:r>
              <a:rPr lang="en-US" altLang="ko-KR" sz="1200" b="0" i="0" u="none" strike="noStrike" kern="1200" dirty="0" smtClean="0">
                <a:solidFill>
                  <a:schemeClr val="tx1"/>
                </a:solidFill>
                <a:effectLst/>
                <a:latin typeface="+mn-lt"/>
                <a:ea typeface="+mn-ea"/>
                <a:cs typeface="+mn-cs"/>
              </a:rPr>
              <a:t>R. H. Charles</a:t>
            </a:r>
            <a:r>
              <a:rPr lang="ko-KR" altLang="en-US" sz="1200" b="0" i="0" u="none" strike="noStrike" kern="1200" dirty="0" smtClean="0">
                <a:solidFill>
                  <a:schemeClr val="tx1"/>
                </a:solidFill>
                <a:effectLst/>
                <a:latin typeface="+mn-lt"/>
                <a:ea typeface="+mn-ea"/>
                <a:cs typeface="+mn-cs"/>
              </a:rPr>
              <a:t>는 두 증인의 기원과 정체성은 가장 어려운 문제라고 지적한다</a:t>
            </a:r>
            <a:r>
              <a:rPr lang="en-US" altLang="ko-KR" sz="1200" b="0" i="0" u="none" strike="noStrike" kern="1200" dirty="0" smtClean="0">
                <a:solidFill>
                  <a:schemeClr val="tx1"/>
                </a:solidFill>
                <a:effectLst/>
                <a:latin typeface="+mn-lt"/>
                <a:ea typeface="+mn-ea"/>
                <a:cs typeface="+mn-cs"/>
              </a:rPr>
              <a:t>.3) R. </a:t>
            </a:r>
            <a:r>
              <a:rPr lang="en-US" altLang="ko-KR" sz="1200" b="0" i="0" u="none" strike="noStrike" kern="1200" dirty="0" err="1" smtClean="0">
                <a:solidFill>
                  <a:schemeClr val="tx1"/>
                </a:solidFill>
                <a:effectLst/>
                <a:latin typeface="+mn-lt"/>
                <a:ea typeface="+mn-ea"/>
                <a:cs typeface="+mn-cs"/>
              </a:rPr>
              <a:t>Leivestad</a:t>
            </a:r>
            <a:r>
              <a:rPr lang="ko-KR" altLang="en-US" sz="1200" b="0" i="0" u="none" strike="noStrike" kern="1200" dirty="0" smtClean="0">
                <a:solidFill>
                  <a:schemeClr val="tx1"/>
                </a:solidFill>
                <a:effectLst/>
                <a:latin typeface="+mn-lt"/>
                <a:ea typeface="+mn-ea"/>
                <a:cs typeface="+mn-cs"/>
              </a:rPr>
              <a:t>는 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해석의 어려움에 대하여 “가장 신비스러운 단락 가운데 하나인데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현대적 사건을 가지고서 시도하는 설명의 모든 시도를 저항한다”고 묘사한다</a:t>
            </a:r>
            <a:r>
              <a:rPr lang="en-US" altLang="ko-KR" sz="1200" b="0" i="0" u="none" strike="noStrike" kern="1200" dirty="0" smtClean="0">
                <a:solidFill>
                  <a:schemeClr val="tx1"/>
                </a:solidFill>
                <a:effectLst/>
                <a:latin typeface="+mn-lt"/>
                <a:ea typeface="+mn-ea"/>
                <a:cs typeface="+mn-cs"/>
              </a:rPr>
              <a:t>.4) ‘</a:t>
            </a:r>
            <a:r>
              <a:rPr lang="ko-KR" altLang="en-US" sz="1200" b="0" i="0" u="none" strike="noStrike" kern="1200" dirty="0" smtClean="0">
                <a:solidFill>
                  <a:schemeClr val="tx1"/>
                </a:solidFill>
                <a:effectLst/>
                <a:latin typeface="+mn-lt"/>
                <a:ea typeface="+mn-ea"/>
                <a:cs typeface="+mn-cs"/>
              </a:rPr>
              <a:t>두 증인의 정체성과 역할이 무엇인가</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는 여전히 해결되지 않은 이슈이다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증인의 묘사는 하나님의 구원 계획의 종말론적 성취로 이어지는 시기 동안에 지상에서 세간의 이목을 끄는 선교를 실행하기 위한 하나님의 권세를 부여 받은 두 개인의 예언적 사명을 얘기하는 예언인가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아니면 구약과 신약을 가리키는가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아니면 증언하는 교회인가</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2. </a:t>
            </a:r>
            <a:r>
              <a:rPr lang="ko-KR" altLang="en-US" sz="1200" b="1" i="0" u="none" strike="noStrike" kern="1200" dirty="0" smtClean="0">
                <a:solidFill>
                  <a:schemeClr val="tx1"/>
                </a:solidFill>
                <a:effectLst/>
                <a:latin typeface="+mn-lt"/>
                <a:ea typeface="+mn-ea"/>
                <a:cs typeface="+mn-cs"/>
              </a:rPr>
              <a:t>본론</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학자들은 두 증인의 정체성을 밝히기 위하여 끊임없는 시도를 하고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 시도들은 크게 세 가지로 분류할 수 있다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1) </a:t>
            </a:r>
            <a:r>
              <a:rPr lang="ko-KR" altLang="en-US" sz="1200" b="1" i="0" u="none" strike="noStrike" kern="1200" dirty="0" smtClean="0">
                <a:solidFill>
                  <a:schemeClr val="tx1"/>
                </a:solidFill>
                <a:effectLst/>
                <a:latin typeface="+mn-lt"/>
                <a:ea typeface="+mn-ea"/>
                <a:cs typeface="+mn-cs"/>
              </a:rPr>
              <a:t>문자적 해석 </a:t>
            </a:r>
            <a:br>
              <a:rPr lang="ko-KR" altLang="en-US" sz="1200" b="1"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이 해석은 두 증인을 문자적으로 역사적으로 존재했거나 존재할 인물로 여기는 입장이다</a:t>
            </a:r>
            <a:r>
              <a:rPr lang="en-US" altLang="ko-KR" sz="1200" b="0" i="0" u="none" strike="noStrike" kern="1200" dirty="0" smtClean="0">
                <a:solidFill>
                  <a:schemeClr val="tx1"/>
                </a:solidFill>
                <a:effectLst/>
                <a:latin typeface="+mn-lt"/>
                <a:ea typeface="+mn-ea"/>
                <a:cs typeface="+mn-cs"/>
              </a:rPr>
              <a:t>.5) </a:t>
            </a:r>
            <a:r>
              <a:rPr lang="ko-KR" altLang="en-US" sz="1200" b="0" i="0" u="none" strike="noStrike" kern="1200" dirty="0" smtClean="0">
                <a:solidFill>
                  <a:schemeClr val="tx1"/>
                </a:solidFill>
                <a:effectLst/>
                <a:latin typeface="+mn-lt"/>
                <a:ea typeface="+mn-ea"/>
                <a:cs typeface="+mn-cs"/>
              </a:rPr>
              <a:t>어떤 학자들은 </a:t>
            </a:r>
            <a:r>
              <a:rPr lang="en-US" altLang="ko-KR" sz="1200" b="0" i="0" u="none" strike="noStrike" kern="1200" dirty="0" smtClean="0">
                <a:solidFill>
                  <a:schemeClr val="tx1"/>
                </a:solidFill>
                <a:effectLst/>
                <a:latin typeface="+mn-lt"/>
                <a:ea typeface="+mn-ea"/>
                <a:cs typeface="+mn-cs"/>
              </a:rPr>
              <a:t>1</a:t>
            </a:r>
            <a:r>
              <a:rPr lang="ko-KR" altLang="en-US" sz="1200" b="0" i="0" u="none" strike="noStrike" kern="1200" dirty="0" smtClean="0">
                <a:solidFill>
                  <a:schemeClr val="tx1"/>
                </a:solidFill>
                <a:effectLst/>
                <a:latin typeface="+mn-lt"/>
                <a:ea typeface="+mn-ea"/>
                <a:cs typeface="+mn-cs"/>
              </a:rPr>
              <a:t>세기에 순교를 당한 역사적 인물로 본다</a:t>
            </a:r>
            <a:r>
              <a:rPr lang="en-US" altLang="ko-KR" sz="1200" b="0" i="0" u="none" strike="noStrike" kern="1200" dirty="0" smtClean="0">
                <a:solidFill>
                  <a:schemeClr val="tx1"/>
                </a:solidFill>
                <a:effectLst/>
                <a:latin typeface="+mn-lt"/>
                <a:ea typeface="+mn-ea"/>
                <a:cs typeface="+mn-cs"/>
              </a:rPr>
              <a:t>.6) </a:t>
            </a:r>
            <a:r>
              <a:rPr lang="ko-KR" altLang="en-US" sz="1200" b="0" i="0" u="none" strike="noStrike" kern="1200" dirty="0" smtClean="0">
                <a:solidFill>
                  <a:schemeClr val="tx1"/>
                </a:solidFill>
                <a:effectLst/>
                <a:latin typeface="+mn-lt"/>
                <a:ea typeface="+mn-ea"/>
                <a:cs typeface="+mn-cs"/>
              </a:rPr>
              <a:t>제시된 의견 가운데 몇 개의 예를 들면 모세와 </a:t>
            </a:r>
            <a:r>
              <a:rPr lang="ko-KR" altLang="en-US" sz="1200" b="0" i="0" u="none" strike="noStrike" kern="1200" dirty="0" err="1" smtClean="0">
                <a:solidFill>
                  <a:schemeClr val="tx1"/>
                </a:solidFill>
                <a:effectLst/>
                <a:latin typeface="+mn-lt"/>
                <a:ea typeface="+mn-ea"/>
                <a:cs typeface="+mn-cs"/>
              </a:rPr>
              <a:t>엘리야</a:t>
            </a:r>
            <a:r>
              <a:rPr lang="en-US" altLang="ko-KR" sz="1200" b="0" i="0" u="none" strike="noStrike" kern="1200" dirty="0" smtClean="0">
                <a:solidFill>
                  <a:schemeClr val="tx1"/>
                </a:solidFill>
                <a:effectLst/>
                <a:latin typeface="+mn-lt"/>
                <a:ea typeface="+mn-ea"/>
                <a:cs typeface="+mn-cs"/>
              </a:rPr>
              <a:t>7),</a:t>
            </a:r>
            <a:r>
              <a:rPr lang="ko-KR" altLang="en-US" sz="1200" b="0" i="0" u="none" strike="noStrike" kern="1200" dirty="0" err="1" smtClean="0">
                <a:solidFill>
                  <a:schemeClr val="tx1"/>
                </a:solidFill>
                <a:effectLst/>
                <a:latin typeface="+mn-lt"/>
                <a:ea typeface="+mn-ea"/>
                <a:cs typeface="+mn-cs"/>
              </a:rPr>
              <a:t>에녹과</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엘리야</a:t>
            </a:r>
            <a:r>
              <a:rPr lang="en-US" altLang="ko-KR" sz="1200" b="0" i="0" u="none" strike="noStrike" kern="1200" dirty="0" smtClean="0">
                <a:solidFill>
                  <a:schemeClr val="tx1"/>
                </a:solidFill>
                <a:effectLst/>
                <a:latin typeface="+mn-lt"/>
                <a:ea typeface="+mn-ea"/>
                <a:cs typeface="+mn-cs"/>
              </a:rPr>
              <a:t>8), </a:t>
            </a:r>
            <a:r>
              <a:rPr lang="ko-KR" altLang="en-US" sz="1200" b="0" i="0" u="none" strike="noStrike" kern="1200" dirty="0" smtClean="0">
                <a:solidFill>
                  <a:schemeClr val="tx1"/>
                </a:solidFill>
                <a:effectLst/>
                <a:latin typeface="+mn-lt"/>
                <a:ea typeface="+mn-ea"/>
                <a:cs typeface="+mn-cs"/>
              </a:rPr>
              <a:t>베드로와 바울</a:t>
            </a:r>
            <a:r>
              <a:rPr lang="en-US" altLang="ko-KR" sz="1200" b="0" i="0" u="none" strike="noStrike" kern="1200" dirty="0" smtClean="0">
                <a:solidFill>
                  <a:schemeClr val="tx1"/>
                </a:solidFill>
                <a:effectLst/>
                <a:latin typeface="+mn-lt"/>
                <a:ea typeface="+mn-ea"/>
                <a:cs typeface="+mn-cs"/>
              </a:rPr>
              <a:t>9), </a:t>
            </a:r>
            <a:r>
              <a:rPr lang="ko-KR" altLang="en-US" sz="1200" b="0" i="0" u="none" strike="noStrike" kern="1200" dirty="0" err="1" smtClean="0">
                <a:solidFill>
                  <a:schemeClr val="tx1"/>
                </a:solidFill>
                <a:effectLst/>
                <a:latin typeface="+mn-lt"/>
                <a:ea typeface="+mn-ea"/>
                <a:cs typeface="+mn-cs"/>
              </a:rPr>
              <a:t>세베대의</a:t>
            </a:r>
            <a:r>
              <a:rPr lang="ko-KR" altLang="en-US" sz="1200" b="0" i="0" u="none" strike="noStrike" kern="1200" dirty="0" smtClean="0">
                <a:solidFill>
                  <a:schemeClr val="tx1"/>
                </a:solidFill>
                <a:effectLst/>
                <a:latin typeface="+mn-lt"/>
                <a:ea typeface="+mn-ea"/>
                <a:cs typeface="+mn-cs"/>
              </a:rPr>
              <a:t> 아들 </a:t>
            </a:r>
            <a:r>
              <a:rPr lang="ko-KR" altLang="en-US" sz="1200" b="0" i="0" u="none" strike="noStrike" kern="1200" dirty="0" err="1" smtClean="0">
                <a:solidFill>
                  <a:schemeClr val="tx1"/>
                </a:solidFill>
                <a:effectLst/>
                <a:latin typeface="+mn-lt"/>
                <a:ea typeface="+mn-ea"/>
                <a:cs typeface="+mn-cs"/>
              </a:rPr>
              <a:t>야고보와</a:t>
            </a:r>
            <a:r>
              <a:rPr lang="ko-KR" altLang="en-US" sz="1200" b="0" i="0" u="none" strike="noStrike" kern="1200" dirty="0" smtClean="0">
                <a:solidFill>
                  <a:schemeClr val="tx1"/>
                </a:solidFill>
                <a:effectLst/>
                <a:latin typeface="+mn-lt"/>
                <a:ea typeface="+mn-ea"/>
                <a:cs typeface="+mn-cs"/>
              </a:rPr>
              <a:t> 요한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세례 요한과 예수 그리스도</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의인 </a:t>
            </a:r>
            <a:r>
              <a:rPr lang="ko-KR" altLang="en-US" sz="1200" b="0" i="0" u="none" strike="noStrike" kern="1200" dirty="0" err="1" smtClean="0">
                <a:solidFill>
                  <a:schemeClr val="tx1"/>
                </a:solidFill>
                <a:effectLst/>
                <a:latin typeface="+mn-lt"/>
                <a:ea typeface="+mn-ea"/>
                <a:cs typeface="+mn-cs"/>
              </a:rPr>
              <a:t>야고보와</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세베대의</a:t>
            </a:r>
            <a:r>
              <a:rPr lang="ko-KR" altLang="en-US" sz="1200" b="0" i="0" u="none" strike="noStrike" kern="1200" dirty="0" smtClean="0">
                <a:solidFill>
                  <a:schemeClr val="tx1"/>
                </a:solidFill>
                <a:effectLst/>
                <a:latin typeface="+mn-lt"/>
                <a:ea typeface="+mn-ea"/>
                <a:cs typeface="+mn-cs"/>
              </a:rPr>
              <a:t> 아들 </a:t>
            </a:r>
            <a:r>
              <a:rPr lang="ko-KR" altLang="en-US" sz="1200" b="0" i="0" u="none" strike="noStrike" kern="1200" dirty="0" err="1" smtClean="0">
                <a:solidFill>
                  <a:schemeClr val="tx1"/>
                </a:solidFill>
                <a:effectLst/>
                <a:latin typeface="+mn-lt"/>
                <a:ea typeface="+mn-ea"/>
                <a:cs typeface="+mn-cs"/>
              </a:rPr>
              <a:t>야고보</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또는 </a:t>
            </a:r>
            <a:r>
              <a:rPr lang="en-US" altLang="ko-KR" sz="1200" b="0" i="0" u="none" strike="noStrike" kern="1200" dirty="0" smtClean="0">
                <a:solidFill>
                  <a:schemeClr val="tx1"/>
                </a:solidFill>
                <a:effectLst/>
                <a:latin typeface="+mn-lt"/>
                <a:ea typeface="+mn-ea"/>
                <a:cs typeface="+mn-cs"/>
              </a:rPr>
              <a:t>A.D. 68</a:t>
            </a:r>
            <a:r>
              <a:rPr lang="ko-KR" altLang="en-US" sz="1200" b="0" i="0" u="none" strike="noStrike" kern="1200" dirty="0" smtClean="0">
                <a:solidFill>
                  <a:schemeClr val="tx1"/>
                </a:solidFill>
                <a:effectLst/>
                <a:latin typeface="+mn-lt"/>
                <a:ea typeface="+mn-ea"/>
                <a:cs typeface="+mn-cs"/>
              </a:rPr>
              <a:t>년에 죽임 당한 두 유대 대제사장으로 해석을 한다</a:t>
            </a:r>
            <a:r>
              <a:rPr lang="en-US" altLang="ko-KR" sz="1200" b="0" i="0" u="none" strike="noStrike" kern="1200" dirty="0" smtClean="0">
                <a:solidFill>
                  <a:schemeClr val="tx1"/>
                </a:solidFill>
                <a:effectLst/>
                <a:latin typeface="+mn-lt"/>
                <a:ea typeface="+mn-ea"/>
                <a:cs typeface="+mn-cs"/>
              </a:rPr>
              <a:t>.10) </a:t>
            </a:r>
            <a:r>
              <a:rPr lang="ko-KR" altLang="en-US" sz="1200" b="0" i="0" u="none" strike="noStrike" kern="1200" dirty="0" smtClean="0">
                <a:solidFill>
                  <a:schemeClr val="tx1"/>
                </a:solidFill>
                <a:effectLst/>
                <a:latin typeface="+mn-lt"/>
                <a:ea typeface="+mn-ea"/>
                <a:cs typeface="+mn-cs"/>
              </a:rPr>
              <a:t>어떤 학자들은 </a:t>
            </a:r>
            <a:r>
              <a:rPr lang="ko-KR" altLang="en-US" sz="1200" b="0" i="0" u="none" strike="noStrike" kern="1200" dirty="0" err="1" smtClean="0">
                <a:solidFill>
                  <a:schemeClr val="tx1"/>
                </a:solidFill>
                <a:effectLst/>
                <a:latin typeface="+mn-lt"/>
                <a:ea typeface="+mn-ea"/>
                <a:cs typeface="+mn-cs"/>
              </a:rPr>
              <a:t>세베대의</a:t>
            </a:r>
            <a:r>
              <a:rPr lang="ko-KR" altLang="en-US" sz="1200" b="0" i="0" u="none" strike="noStrike" kern="1200" dirty="0" smtClean="0">
                <a:solidFill>
                  <a:schemeClr val="tx1"/>
                </a:solidFill>
                <a:effectLst/>
                <a:latin typeface="+mn-lt"/>
                <a:ea typeface="+mn-ea"/>
                <a:cs typeface="+mn-cs"/>
              </a:rPr>
              <a:t> 아들인 </a:t>
            </a:r>
            <a:r>
              <a:rPr lang="ko-KR" altLang="en-US" sz="1200" b="0" i="0" u="none" strike="noStrike" kern="1200" dirty="0" err="1" smtClean="0">
                <a:solidFill>
                  <a:schemeClr val="tx1"/>
                </a:solidFill>
                <a:effectLst/>
                <a:latin typeface="+mn-lt"/>
                <a:ea typeface="+mn-ea"/>
                <a:cs typeface="+mn-cs"/>
              </a:rPr>
              <a:t>야고보와</a:t>
            </a:r>
            <a:r>
              <a:rPr lang="ko-KR" altLang="en-US" sz="1200" b="0" i="0" u="none" strike="noStrike" kern="1200" dirty="0" smtClean="0">
                <a:solidFill>
                  <a:schemeClr val="tx1"/>
                </a:solidFill>
                <a:effectLst/>
                <a:latin typeface="+mn-lt"/>
                <a:ea typeface="+mn-ea"/>
                <a:cs typeface="+mn-cs"/>
              </a:rPr>
              <a:t> 요한이라거나</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세례 요한과 예수 그리스도</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또는 의인 </a:t>
            </a:r>
            <a:r>
              <a:rPr lang="ko-KR" altLang="en-US" sz="1200" b="0" i="0" u="none" strike="noStrike" kern="1200" dirty="0" err="1" smtClean="0">
                <a:solidFill>
                  <a:schemeClr val="tx1"/>
                </a:solidFill>
                <a:effectLst/>
                <a:latin typeface="+mn-lt"/>
                <a:ea typeface="+mn-ea"/>
                <a:cs typeface="+mn-cs"/>
              </a:rPr>
              <a:t>야고보</a:t>
            </a:r>
            <a:r>
              <a:rPr lang="en-US" altLang="ko-KR" sz="1200" b="0" i="0" u="none" strike="noStrike" kern="1200" dirty="0" smtClean="0">
                <a:solidFill>
                  <a:schemeClr val="tx1"/>
                </a:solidFill>
                <a:effectLst/>
                <a:latin typeface="+mn-lt"/>
                <a:ea typeface="+mn-ea"/>
                <a:cs typeface="+mn-cs"/>
              </a:rPr>
              <a:t>(James the Just)</a:t>
            </a:r>
            <a:r>
              <a:rPr lang="ko-KR" altLang="en-US" sz="1200" b="0" i="0" u="none" strike="noStrike" kern="1200" dirty="0" smtClean="0">
                <a:solidFill>
                  <a:schemeClr val="tx1"/>
                </a:solidFill>
                <a:effectLst/>
                <a:latin typeface="+mn-lt"/>
                <a:ea typeface="+mn-ea"/>
                <a:cs typeface="+mn-cs"/>
              </a:rPr>
              <a:t>와 </a:t>
            </a:r>
            <a:r>
              <a:rPr lang="ko-KR" altLang="en-US" sz="1200" b="0" i="0" u="none" strike="noStrike" kern="1200" dirty="0" err="1" smtClean="0">
                <a:solidFill>
                  <a:schemeClr val="tx1"/>
                </a:solidFill>
                <a:effectLst/>
                <a:latin typeface="+mn-lt"/>
                <a:ea typeface="+mn-ea"/>
                <a:cs typeface="+mn-cs"/>
              </a:rPr>
              <a:t>세베대의</a:t>
            </a:r>
            <a:r>
              <a:rPr lang="ko-KR" altLang="en-US" sz="1200" b="0" i="0" u="none" strike="noStrike" kern="1200" dirty="0" smtClean="0">
                <a:solidFill>
                  <a:schemeClr val="tx1"/>
                </a:solidFill>
                <a:effectLst/>
                <a:latin typeface="+mn-lt"/>
                <a:ea typeface="+mn-ea"/>
                <a:cs typeface="+mn-cs"/>
              </a:rPr>
              <a:t> 아들 </a:t>
            </a:r>
            <a:r>
              <a:rPr lang="ko-KR" altLang="en-US" sz="1200" b="0" i="0" u="none" strike="noStrike" kern="1200" dirty="0" err="1" smtClean="0">
                <a:solidFill>
                  <a:schemeClr val="tx1"/>
                </a:solidFill>
                <a:effectLst/>
                <a:latin typeface="+mn-lt"/>
                <a:ea typeface="+mn-ea"/>
                <a:cs typeface="+mn-cs"/>
              </a:rPr>
              <a:t>야고보</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또는 대제사장 </a:t>
            </a:r>
            <a:r>
              <a:rPr lang="en-US" altLang="ko-KR" sz="1200" b="0" i="0" u="none" strike="noStrike" kern="1200" dirty="0" err="1" smtClean="0">
                <a:solidFill>
                  <a:schemeClr val="tx1"/>
                </a:solidFill>
                <a:effectLst/>
                <a:latin typeface="+mn-lt"/>
                <a:ea typeface="+mn-ea"/>
                <a:cs typeface="+mn-cs"/>
              </a:rPr>
              <a:t>Ananus</a:t>
            </a:r>
            <a:r>
              <a:rPr lang="en-US" altLang="ko-KR" sz="1200" b="0" i="0" u="none" strike="noStrike" kern="1200" dirty="0" smtClean="0">
                <a:solidFill>
                  <a:schemeClr val="tx1"/>
                </a:solidFill>
                <a:effectLst/>
                <a:latin typeface="+mn-lt"/>
                <a:ea typeface="+mn-ea"/>
                <a:cs typeface="+mn-cs"/>
              </a:rPr>
              <a:t> and Joshua(</a:t>
            </a:r>
            <a:r>
              <a:rPr lang="en-US" altLang="ko-KR" sz="1200" b="0" i="0" u="none" strike="noStrike" kern="1200" dirty="0" err="1" smtClean="0">
                <a:solidFill>
                  <a:schemeClr val="tx1"/>
                </a:solidFill>
                <a:effectLst/>
                <a:latin typeface="+mn-lt"/>
                <a:ea typeface="+mn-ea"/>
                <a:cs typeface="+mn-cs"/>
              </a:rPr>
              <a:t>Aune</a:t>
            </a:r>
            <a:r>
              <a:rPr lang="en-US" altLang="ko-KR" sz="1200" b="0" i="0" u="none" strike="noStrike" kern="1200" dirty="0" smtClean="0">
                <a:solidFill>
                  <a:schemeClr val="tx1"/>
                </a:solidFill>
                <a:effectLst/>
                <a:latin typeface="+mn-lt"/>
                <a:ea typeface="+mn-ea"/>
                <a:cs typeface="+mn-cs"/>
              </a:rPr>
              <a:t>, Rev 6-16, 601-602)</a:t>
            </a:r>
            <a:r>
              <a:rPr lang="ko-KR" altLang="en-US" sz="1200" b="0" i="0" u="none" strike="noStrike" kern="1200" dirty="0" smtClean="0">
                <a:solidFill>
                  <a:schemeClr val="tx1"/>
                </a:solidFill>
                <a:effectLst/>
                <a:latin typeface="+mn-lt"/>
                <a:ea typeface="+mn-ea"/>
                <a:cs typeface="+mn-cs"/>
              </a:rPr>
              <a:t>로 보기도 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Daniel Wong</a:t>
            </a:r>
            <a:r>
              <a:rPr lang="ko-KR" altLang="en-US" sz="1200" b="0" i="0" u="none" strike="noStrike" kern="1200" dirty="0" smtClean="0">
                <a:solidFill>
                  <a:schemeClr val="tx1"/>
                </a:solidFill>
                <a:effectLst/>
                <a:latin typeface="+mn-lt"/>
                <a:ea typeface="+mn-ea"/>
                <a:cs typeface="+mn-cs"/>
              </a:rPr>
              <a:t>은 이 제안들 가운데 두 증인을 현재는 알려져 있지 않지만 미래 </a:t>
            </a:r>
            <a:r>
              <a:rPr lang="ko-KR" altLang="en-US" sz="1200" b="0" i="0" u="none" strike="noStrike" kern="1200" dirty="0" err="1" smtClean="0">
                <a:solidFill>
                  <a:schemeClr val="tx1"/>
                </a:solidFill>
                <a:effectLst/>
                <a:latin typeface="+mn-lt"/>
                <a:ea typeface="+mn-ea"/>
                <a:cs typeface="+mn-cs"/>
              </a:rPr>
              <a:t>대환란</a:t>
            </a:r>
            <a:r>
              <a:rPr lang="ko-KR" altLang="en-US" sz="1200" b="0" i="0" u="none" strike="noStrike" kern="1200" dirty="0" smtClean="0">
                <a:solidFill>
                  <a:schemeClr val="tx1"/>
                </a:solidFill>
                <a:effectLst/>
                <a:latin typeface="+mn-lt"/>
                <a:ea typeface="+mn-ea"/>
                <a:cs typeface="+mn-cs"/>
              </a:rPr>
              <a:t> 시기</a:t>
            </a:r>
            <a:r>
              <a:rPr lang="en-US" altLang="ko-KR" sz="1200" b="0" i="0" u="none" strike="noStrike" kern="1200" dirty="0" smtClean="0">
                <a:solidFill>
                  <a:schemeClr val="tx1"/>
                </a:solidFill>
                <a:effectLst/>
                <a:latin typeface="+mn-lt"/>
                <a:ea typeface="+mn-ea"/>
                <a:cs typeface="+mn-cs"/>
              </a:rPr>
              <a:t>(future tribulation period)</a:t>
            </a:r>
            <a:r>
              <a:rPr lang="ko-KR" altLang="en-US" sz="1200" b="0" i="0" u="none" strike="noStrike" kern="1200" dirty="0" smtClean="0">
                <a:solidFill>
                  <a:schemeClr val="tx1"/>
                </a:solidFill>
                <a:effectLst/>
                <a:latin typeface="+mn-lt"/>
                <a:ea typeface="+mn-ea"/>
                <a:cs typeface="+mn-cs"/>
              </a:rPr>
              <a:t>에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정신과 권능을 가지고서 사역할 두 인물로 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근거 여덟 가지를 제시한다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증인’</a:t>
            </a:r>
            <a:r>
              <a:rPr lang="en-US" altLang="ko-KR" sz="1200" b="0" i="0" u="none" strike="noStrike" kern="1200" dirty="0" smtClean="0">
                <a:solidFill>
                  <a:schemeClr val="tx1"/>
                </a:solidFill>
                <a:effectLst/>
                <a:latin typeface="+mn-lt"/>
                <a:ea typeface="+mn-ea"/>
                <a:cs typeface="+mn-cs"/>
              </a:rPr>
              <a:t>(11:3)</a:t>
            </a:r>
            <a:r>
              <a:rPr lang="ko-KR" altLang="en-US" sz="1200" b="0" i="0" u="none" strike="noStrike" kern="1200" dirty="0" smtClean="0">
                <a:solidFill>
                  <a:schemeClr val="tx1"/>
                </a:solidFill>
                <a:effectLst/>
                <a:latin typeface="+mn-lt"/>
                <a:ea typeface="+mn-ea"/>
                <a:cs typeface="+mn-cs"/>
              </a:rPr>
              <a:t>이라는 단어는 사람을 제시한다</a:t>
            </a:r>
            <a:r>
              <a:rPr lang="en-US" altLang="ko-KR" sz="1200" b="0" i="0" u="none" strike="noStrike" kern="1200" dirty="0" smtClean="0">
                <a:solidFill>
                  <a:schemeClr val="tx1"/>
                </a:solidFill>
                <a:effectLst/>
                <a:latin typeface="+mn-lt"/>
                <a:ea typeface="+mn-ea"/>
                <a:cs typeface="+mn-cs"/>
              </a:rPr>
              <a:t>. μα</a:t>
            </a:r>
            <a:r>
              <a:rPr lang="en-US" altLang="ko-KR" sz="1200" b="0" i="0" u="none" strike="noStrike" kern="1200" dirty="0" err="1" smtClean="0">
                <a:solidFill>
                  <a:schemeClr val="tx1"/>
                </a:solidFill>
                <a:effectLst/>
                <a:latin typeface="+mn-lt"/>
                <a:ea typeface="+mn-ea"/>
                <a:cs typeface="+mn-cs"/>
              </a:rPr>
              <a:t>ρτυρἰ</a:t>
            </a:r>
            <a:r>
              <a:rPr lang="en-US" altLang="ko-KR" sz="1200" b="0" i="0" u="none" strike="noStrike" kern="1200" dirty="0" smtClean="0">
                <a:solidFill>
                  <a:schemeClr val="tx1"/>
                </a:solidFill>
                <a:effectLst/>
                <a:latin typeface="+mn-lt"/>
                <a:ea typeface="+mn-ea"/>
                <a:cs typeface="+mn-cs"/>
              </a:rPr>
              <a:t>α</a:t>
            </a:r>
            <a:r>
              <a:rPr lang="ko-KR" altLang="en-US" sz="1200" b="0" i="0" u="none" strike="noStrike" kern="1200" dirty="0" smtClean="0">
                <a:solidFill>
                  <a:schemeClr val="tx1"/>
                </a:solidFill>
                <a:effectLst/>
                <a:latin typeface="+mn-lt"/>
                <a:ea typeface="+mn-ea"/>
                <a:cs typeface="+mn-cs"/>
              </a:rPr>
              <a:t>은 신약성서 다른 곳에서도 사람을 지칭할 때 사용된다</a:t>
            </a:r>
            <a:r>
              <a:rPr lang="en-US" altLang="ko-KR" sz="1200" b="0" i="0" u="none" strike="noStrike" kern="1200" dirty="0" smtClean="0">
                <a:solidFill>
                  <a:schemeClr val="tx1"/>
                </a:solidFill>
                <a:effectLst/>
                <a:latin typeface="+mn-lt"/>
                <a:ea typeface="+mn-ea"/>
                <a:cs typeface="+mn-cs"/>
              </a:rPr>
              <a:t>.11) </a:t>
            </a: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11:3</a:t>
            </a:r>
            <a:r>
              <a:rPr lang="ko-KR" altLang="en-US" sz="1200" b="0" i="0" u="none" strike="noStrike" kern="1200" dirty="0" smtClean="0">
                <a:solidFill>
                  <a:schemeClr val="tx1"/>
                </a:solidFill>
                <a:effectLst/>
                <a:latin typeface="+mn-lt"/>
                <a:ea typeface="+mn-ea"/>
                <a:cs typeface="+mn-cs"/>
              </a:rPr>
              <a:t>에서 두 증인은 </a:t>
            </a:r>
            <a:r>
              <a:rPr lang="en-US" altLang="ko-KR" sz="1200" b="0" i="0" u="none" strike="noStrike" kern="1200" dirty="0" smtClean="0">
                <a:solidFill>
                  <a:schemeClr val="tx1"/>
                </a:solidFill>
                <a:effectLst/>
                <a:latin typeface="+mn-lt"/>
                <a:ea typeface="+mn-ea"/>
                <a:cs typeface="+mn-cs"/>
              </a:rPr>
              <a:t>1,260</a:t>
            </a:r>
            <a:r>
              <a:rPr lang="ko-KR" altLang="en-US" sz="1200" b="0" i="0" u="none" strike="noStrike" kern="1200" dirty="0" smtClean="0">
                <a:solidFill>
                  <a:schemeClr val="tx1"/>
                </a:solidFill>
                <a:effectLst/>
                <a:latin typeface="+mn-lt"/>
                <a:ea typeface="+mn-ea"/>
                <a:cs typeface="+mn-cs"/>
              </a:rPr>
              <a:t>일 동안에 선지자로서 “예언할 것이다”라고 말한다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예언의 활동은 개인적이며 사람이 하는 활동을 포함한다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셋째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증인의 활동의 전체적인 본문</a:t>
            </a:r>
            <a:r>
              <a:rPr lang="en-US" altLang="ko-KR" sz="1200" b="0" i="0" u="none" strike="noStrike" kern="1200" dirty="0" smtClean="0">
                <a:solidFill>
                  <a:schemeClr val="tx1"/>
                </a:solidFill>
                <a:effectLst/>
                <a:latin typeface="+mn-lt"/>
                <a:ea typeface="+mn-ea"/>
                <a:cs typeface="+mn-cs"/>
              </a:rPr>
              <a:t>(11:3~12)</a:t>
            </a:r>
            <a:r>
              <a:rPr lang="ko-KR" altLang="en-US" sz="1200" b="0" i="0" u="none" strike="noStrike" kern="1200" dirty="0" smtClean="0">
                <a:solidFill>
                  <a:schemeClr val="tx1"/>
                </a:solidFill>
                <a:effectLst/>
                <a:latin typeface="+mn-lt"/>
                <a:ea typeface="+mn-ea"/>
                <a:cs typeface="+mn-cs"/>
              </a:rPr>
              <a:t>은 이 입장을 지지한다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넷째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유대 법에 의하면 증거로 채택하는 데에 필요한 두 증인</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민 </a:t>
            </a:r>
            <a:r>
              <a:rPr lang="en-US" altLang="ko-KR" sz="1200" b="0" i="0" u="none" strike="noStrike" kern="1200" dirty="0" smtClean="0">
                <a:solidFill>
                  <a:schemeClr val="tx1"/>
                </a:solidFill>
                <a:effectLst/>
                <a:latin typeface="+mn-lt"/>
                <a:ea typeface="+mn-ea"/>
                <a:cs typeface="+mn-cs"/>
              </a:rPr>
              <a:t>35:30, </a:t>
            </a:r>
            <a:r>
              <a:rPr lang="ko-KR" altLang="en-US" sz="1200" b="0" i="0" u="none" strike="noStrike" kern="1200" dirty="0" smtClean="0">
                <a:solidFill>
                  <a:schemeClr val="tx1"/>
                </a:solidFill>
                <a:effectLst/>
                <a:latin typeface="+mn-lt"/>
                <a:ea typeface="+mn-ea"/>
                <a:cs typeface="+mn-cs"/>
              </a:rPr>
              <a:t>신 </a:t>
            </a:r>
            <a:r>
              <a:rPr lang="en-US" altLang="ko-KR" sz="1200" b="0" i="0" u="none" strike="noStrike" kern="1200" dirty="0" smtClean="0">
                <a:solidFill>
                  <a:schemeClr val="tx1"/>
                </a:solidFill>
                <a:effectLst/>
                <a:latin typeface="+mn-lt"/>
                <a:ea typeface="+mn-ea"/>
                <a:cs typeface="+mn-cs"/>
              </a:rPr>
              <a:t>17:6, 19:15 </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마 </a:t>
            </a:r>
            <a:r>
              <a:rPr lang="en-US" altLang="ko-KR" sz="1200" b="0" i="0" u="none" strike="noStrike" kern="1200" dirty="0" smtClean="0">
                <a:solidFill>
                  <a:schemeClr val="tx1"/>
                </a:solidFill>
                <a:effectLst/>
                <a:latin typeface="+mn-lt"/>
                <a:ea typeface="+mn-ea"/>
                <a:cs typeface="+mn-cs"/>
              </a:rPr>
              <a:t>18:16, </a:t>
            </a:r>
            <a:r>
              <a:rPr lang="ko-KR" altLang="en-US" sz="1200" b="0" i="0" u="none" strike="noStrike" kern="1200" dirty="0" smtClean="0">
                <a:solidFill>
                  <a:schemeClr val="tx1"/>
                </a:solidFill>
                <a:effectLst/>
                <a:latin typeface="+mn-lt"/>
                <a:ea typeface="+mn-ea"/>
                <a:cs typeface="+mn-cs"/>
              </a:rPr>
              <a:t>요 </a:t>
            </a:r>
            <a:r>
              <a:rPr lang="en-US" altLang="ko-KR" sz="1200" b="0" i="0" u="none" strike="noStrike" kern="1200" dirty="0" smtClean="0">
                <a:solidFill>
                  <a:schemeClr val="tx1"/>
                </a:solidFill>
                <a:effectLst/>
                <a:latin typeface="+mn-lt"/>
                <a:ea typeface="+mn-ea"/>
                <a:cs typeface="+mn-cs"/>
              </a:rPr>
              <a:t>8:17, </a:t>
            </a:r>
            <a:r>
              <a:rPr lang="ko-KR" altLang="en-US" sz="1200" b="0" i="0" u="none" strike="noStrike" kern="1200" dirty="0" smtClean="0">
                <a:solidFill>
                  <a:schemeClr val="tx1"/>
                </a:solidFill>
                <a:effectLst/>
                <a:latin typeface="+mn-lt"/>
                <a:ea typeface="+mn-ea"/>
                <a:cs typeface="+mn-cs"/>
              </a:rPr>
              <a:t>히 </a:t>
            </a:r>
            <a:r>
              <a:rPr lang="en-US" altLang="ko-KR" sz="1200" b="0" i="0" u="none" strike="noStrike" kern="1200" dirty="0" smtClean="0">
                <a:solidFill>
                  <a:schemeClr val="tx1"/>
                </a:solidFill>
                <a:effectLst/>
                <a:latin typeface="+mn-lt"/>
                <a:ea typeface="+mn-ea"/>
                <a:cs typeface="+mn-cs"/>
              </a:rPr>
              <a:t>10:28)</a:t>
            </a:r>
            <a:r>
              <a:rPr lang="ko-KR" altLang="en-US" sz="1200" b="0" i="0" u="none" strike="noStrike" kern="1200" dirty="0" smtClean="0">
                <a:solidFill>
                  <a:schemeClr val="tx1"/>
                </a:solidFill>
                <a:effectLst/>
                <a:latin typeface="+mn-lt"/>
                <a:ea typeface="+mn-ea"/>
                <a:cs typeface="+mn-cs"/>
              </a:rPr>
              <a:t>과 두 증인의 배경이 되는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4:2~14</a:t>
            </a:r>
            <a:r>
              <a:rPr lang="ko-KR" altLang="en-US" sz="1200" b="0" i="0" u="none" strike="noStrike" kern="1200" dirty="0" smtClean="0">
                <a:solidFill>
                  <a:schemeClr val="tx1"/>
                </a:solidFill>
                <a:effectLst/>
                <a:latin typeface="+mn-lt"/>
                <a:ea typeface="+mn-ea"/>
                <a:cs typeface="+mn-cs"/>
              </a:rPr>
              <a:t>의 두 감람나무가 </a:t>
            </a:r>
            <a:r>
              <a:rPr lang="ko-KR" altLang="en-US" sz="1200" b="0" i="0" u="none" strike="noStrike" kern="1200" dirty="0" err="1" smtClean="0">
                <a:solidFill>
                  <a:schemeClr val="tx1"/>
                </a:solidFill>
                <a:effectLst/>
                <a:latin typeface="+mn-lt"/>
                <a:ea typeface="+mn-ea"/>
                <a:cs typeface="+mn-cs"/>
              </a:rPr>
              <a:t>여호수아와</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스룹바벨을</a:t>
            </a:r>
            <a:r>
              <a:rPr lang="ko-KR" altLang="en-US" sz="1200" b="0" i="0" u="none" strike="noStrike" kern="1200" dirty="0" smtClean="0">
                <a:solidFill>
                  <a:schemeClr val="tx1"/>
                </a:solidFill>
                <a:effectLst/>
                <a:latin typeface="+mn-lt"/>
                <a:ea typeface="+mn-ea"/>
                <a:cs typeface="+mn-cs"/>
              </a:rPr>
              <a:t> 가리키는 구약적 배경을 고려할 때 두 명의 인물이다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다섯째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행하는 기적으로 볼 때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모세이다</a:t>
            </a:r>
            <a:r>
              <a:rPr lang="en-US" altLang="ko-KR" sz="1200" b="0" i="0" u="none" strike="noStrike" kern="1200" dirty="0" smtClean="0">
                <a:solidFill>
                  <a:schemeClr val="tx1"/>
                </a:solidFill>
                <a:effectLst/>
                <a:latin typeface="+mn-lt"/>
                <a:ea typeface="+mn-ea"/>
                <a:cs typeface="+mn-cs"/>
              </a:rPr>
              <a:t>.12) </a:t>
            </a:r>
            <a:r>
              <a:rPr lang="ko-KR" altLang="en-US" sz="1200" b="0" i="0" u="none" strike="noStrike" kern="1200" dirty="0" smtClean="0">
                <a:solidFill>
                  <a:schemeClr val="tx1"/>
                </a:solidFill>
                <a:effectLst/>
                <a:latin typeface="+mn-lt"/>
                <a:ea typeface="+mn-ea"/>
                <a:cs typeface="+mn-cs"/>
              </a:rPr>
              <a:t>여섯째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계시록에 기록된 대부분의 사건은 요한의 시대에서 볼 때 미래이기 때문에 두 증인 은 아마도 미래 인물일 것이다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일곱째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증인의 미래 등장은 </a:t>
            </a:r>
            <a:r>
              <a:rPr lang="ko-KR" altLang="en-US" sz="1200" b="0" i="0" u="none" strike="noStrike" kern="1200" dirty="0" err="1" smtClean="0">
                <a:solidFill>
                  <a:schemeClr val="tx1"/>
                </a:solidFill>
                <a:effectLst/>
                <a:latin typeface="+mn-lt"/>
                <a:ea typeface="+mn-ea"/>
                <a:cs typeface="+mn-cs"/>
              </a:rPr>
              <a:t>무저갱으로부터</a:t>
            </a:r>
            <a:r>
              <a:rPr lang="ko-KR" altLang="en-US" sz="1200" b="0" i="0" u="none" strike="noStrike" kern="1200" dirty="0" smtClean="0">
                <a:solidFill>
                  <a:schemeClr val="tx1"/>
                </a:solidFill>
                <a:effectLst/>
                <a:latin typeface="+mn-lt"/>
                <a:ea typeface="+mn-ea"/>
                <a:cs typeface="+mn-cs"/>
              </a:rPr>
              <a:t> 올라오는 짐승이 두 증인과 더불어 전쟁을 일으켜 그들을 죽이는 것으로 볼 때 더욱 지지를 받는다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여덟째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 다른 증인 </a:t>
            </a:r>
            <a:r>
              <a:rPr lang="ko-KR" altLang="en-US" sz="1200" b="0" i="0" u="none" strike="noStrike" kern="1200" dirty="0" err="1" smtClean="0">
                <a:solidFill>
                  <a:schemeClr val="tx1"/>
                </a:solidFill>
                <a:effectLst/>
                <a:latin typeface="+mn-lt"/>
                <a:ea typeface="+mn-ea"/>
                <a:cs typeface="+mn-cs"/>
              </a:rPr>
              <a:t>안디바는</a:t>
            </a:r>
            <a:r>
              <a:rPr lang="ko-KR" altLang="en-US" sz="1200" b="0" i="0" u="none" strike="noStrike" kern="1200" dirty="0" smtClean="0">
                <a:solidFill>
                  <a:schemeClr val="tx1"/>
                </a:solidFill>
                <a:effectLst/>
                <a:latin typeface="+mn-lt"/>
                <a:ea typeface="+mn-ea"/>
                <a:cs typeface="+mn-cs"/>
              </a:rPr>
              <a:t> 문자적으로 죽임을 당했다고 기록하기 때문에</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계 </a:t>
            </a:r>
            <a:r>
              <a:rPr lang="en-US" altLang="ko-KR" sz="1200" b="0" i="0" u="none" strike="noStrike" kern="1200" dirty="0" smtClean="0">
                <a:solidFill>
                  <a:schemeClr val="tx1"/>
                </a:solidFill>
                <a:effectLst/>
                <a:latin typeface="+mn-lt"/>
                <a:ea typeface="+mn-ea"/>
                <a:cs typeface="+mn-cs"/>
              </a:rPr>
              <a:t>2:12), </a:t>
            </a:r>
            <a:r>
              <a:rPr lang="ko-KR" altLang="en-US" sz="1200" b="0" i="0" u="none" strike="noStrike" kern="1200" dirty="0" smtClean="0">
                <a:solidFill>
                  <a:schemeClr val="tx1"/>
                </a:solidFill>
                <a:effectLst/>
                <a:latin typeface="+mn-lt"/>
                <a:ea typeface="+mn-ea"/>
                <a:cs typeface="+mn-cs"/>
              </a:rPr>
              <a:t>두 인물이 문자적으로 미래에 순교할 것이라는 것은 놀랄 일이 아니다</a:t>
            </a:r>
            <a:r>
              <a:rPr lang="en-US" altLang="ko-KR" sz="1200" b="0" i="0" u="none" strike="noStrike" kern="1200" dirty="0" smtClean="0">
                <a:solidFill>
                  <a:schemeClr val="tx1"/>
                </a:solidFill>
                <a:effectLst/>
                <a:latin typeface="+mn-lt"/>
                <a:ea typeface="+mn-ea"/>
                <a:cs typeface="+mn-cs"/>
              </a:rPr>
              <a:t>.13)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2) </a:t>
            </a:r>
            <a:r>
              <a:rPr lang="ko-KR" altLang="en-US" sz="1200" b="1" i="0" u="none" strike="noStrike" kern="1200" dirty="0" smtClean="0">
                <a:solidFill>
                  <a:schemeClr val="tx1"/>
                </a:solidFill>
                <a:effectLst/>
                <a:latin typeface="+mn-lt"/>
                <a:ea typeface="+mn-ea"/>
                <a:cs typeface="+mn-cs"/>
              </a:rPr>
              <a:t>상징적 해석 </a:t>
            </a:r>
            <a:br>
              <a:rPr lang="ko-KR" altLang="en-US" sz="1200" b="1"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주류를 이루는 </a:t>
            </a:r>
            <a:r>
              <a:rPr lang="ko-KR" altLang="en-US" sz="1200" b="0" i="0" u="none" strike="noStrike" kern="1200" dirty="0" err="1" smtClean="0">
                <a:solidFill>
                  <a:schemeClr val="tx1"/>
                </a:solidFill>
                <a:effectLst/>
                <a:latin typeface="+mn-lt"/>
                <a:ea typeface="+mn-ea"/>
                <a:cs typeface="+mn-cs"/>
              </a:rPr>
              <a:t>주석가들이</a:t>
            </a:r>
            <a:r>
              <a:rPr lang="ko-KR" altLang="en-US" sz="1200" b="0" i="0" u="none" strike="noStrike" kern="1200" dirty="0" smtClean="0">
                <a:solidFill>
                  <a:schemeClr val="tx1"/>
                </a:solidFill>
                <a:effectLst/>
                <a:latin typeface="+mn-lt"/>
                <a:ea typeface="+mn-ea"/>
                <a:cs typeface="+mn-cs"/>
              </a:rPr>
              <a:t> 두 증인을 ‘상징’으로 설명한다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상징은 지칭하는 것 그 자체보다는 무언가를 가리키는 것이기 때문에 두 증인이 상징이라는 주장은 하나님의 특별한 사역이 부여된 문자적 역사적 인물로 볼 수 없다는 의미를 함축한다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입장의 핵심은 상징도 여러 가지로 제안된다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상징적 해석은 크게 둘로 분류할 수 있다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① </a:t>
            </a:r>
            <a:r>
              <a:rPr lang="ko-KR" altLang="en-US" sz="1200" b="0" i="0" u="none" strike="noStrike" kern="1200" dirty="0" smtClean="0">
                <a:solidFill>
                  <a:schemeClr val="tx1"/>
                </a:solidFill>
                <a:effectLst/>
                <a:latin typeface="+mn-lt"/>
                <a:ea typeface="+mn-ea"/>
                <a:cs typeface="+mn-cs"/>
              </a:rPr>
              <a:t>구약과 신약</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또는 율법과 복음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비록 소수이지만 어떤 학자들은 구약과 신약의 상징으로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어떤 학자들은 율법과 예언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또는 율법과 복음으로 본다</a:t>
            </a:r>
            <a:r>
              <a:rPr lang="en-US" altLang="ko-KR" sz="1200" b="0" i="0" u="none" strike="noStrike" kern="1200" dirty="0" smtClean="0">
                <a:solidFill>
                  <a:schemeClr val="tx1"/>
                </a:solidFill>
                <a:effectLst/>
                <a:latin typeface="+mn-lt"/>
                <a:ea typeface="+mn-ea"/>
                <a:cs typeface="+mn-cs"/>
              </a:rPr>
              <a:t>.14)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err="1" smtClean="0">
                <a:solidFill>
                  <a:schemeClr val="tx1"/>
                </a:solidFill>
                <a:effectLst/>
                <a:latin typeface="+mn-lt"/>
                <a:ea typeface="+mn-ea"/>
                <a:cs typeface="+mn-cs"/>
              </a:rPr>
              <a:t>Ekkehardt</a:t>
            </a:r>
            <a:r>
              <a:rPr lang="en-US" altLang="ko-KR" sz="1200" b="0" i="0" u="none" strike="noStrike" kern="1200" dirty="0" smtClean="0">
                <a:solidFill>
                  <a:schemeClr val="tx1"/>
                </a:solidFill>
                <a:effectLst/>
                <a:latin typeface="+mn-lt"/>
                <a:ea typeface="+mn-ea"/>
                <a:cs typeface="+mn-cs"/>
              </a:rPr>
              <a:t> Muller</a:t>
            </a:r>
            <a:r>
              <a:rPr lang="ko-KR" altLang="en-US" sz="1200" b="0" i="0" u="none" strike="noStrike" kern="1200" dirty="0" smtClean="0">
                <a:solidFill>
                  <a:schemeClr val="tx1"/>
                </a:solidFill>
                <a:effectLst/>
                <a:latin typeface="+mn-lt"/>
                <a:ea typeface="+mn-ea"/>
                <a:cs typeface="+mn-cs"/>
              </a:rPr>
              <a:t>는 이 해석의 타당성을 입증하기 위하여 먼저 계시록 </a:t>
            </a:r>
            <a:r>
              <a:rPr lang="en-US" altLang="ko-KR" sz="1200" b="0" i="0" u="none" strike="noStrike" kern="1200" dirty="0" smtClean="0">
                <a:solidFill>
                  <a:schemeClr val="tx1"/>
                </a:solidFill>
                <a:effectLst/>
                <a:latin typeface="+mn-lt"/>
                <a:ea typeface="+mn-ea"/>
                <a:cs typeface="+mn-cs"/>
              </a:rPr>
              <a:t>9~11</a:t>
            </a:r>
            <a:r>
              <a:rPr lang="ko-KR" altLang="en-US" sz="1200" b="0" i="0" u="none" strike="noStrike" kern="1200" dirty="0" smtClean="0">
                <a:solidFill>
                  <a:schemeClr val="tx1"/>
                </a:solidFill>
                <a:effectLst/>
                <a:latin typeface="+mn-lt"/>
                <a:ea typeface="+mn-ea"/>
                <a:cs typeface="+mn-cs"/>
              </a:rPr>
              <a:t>장의 문맥을 속에서 두 증인을 고려해야 한다고 제안한다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이어서 특히 계시록에서 어근 ‘</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의 단어의 중요성에 주목하면서 계시록에서의 자주 사용되는 단어인 </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ρτυρἰ</a:t>
            </a:r>
            <a:r>
              <a:rPr lang="en-US" altLang="ko-KR" sz="1200" b="0" i="0" u="none" strike="noStrike" kern="1200" dirty="0" smtClean="0">
                <a:solidFill>
                  <a:schemeClr val="tx1"/>
                </a:solidFill>
                <a:effectLst/>
                <a:latin typeface="+mn-lt"/>
                <a:ea typeface="+mn-ea"/>
                <a:cs typeface="+mn-cs"/>
              </a:rPr>
              <a:t>α</a:t>
            </a:r>
            <a:r>
              <a:rPr lang="ko-KR" altLang="en-US" sz="1200" b="0" i="0" u="none" strike="noStrike" kern="1200" dirty="0" smtClean="0">
                <a:solidFill>
                  <a:schemeClr val="tx1"/>
                </a:solidFill>
                <a:effectLst/>
                <a:latin typeface="+mn-lt"/>
                <a:ea typeface="+mn-ea"/>
                <a:cs typeface="+mn-cs"/>
              </a:rPr>
              <a:t>의 용례</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계 </a:t>
            </a:r>
            <a:r>
              <a:rPr lang="en-US" altLang="ko-KR" sz="1200" b="0" i="0" u="none" strike="noStrike" kern="1200" dirty="0" smtClean="0">
                <a:solidFill>
                  <a:schemeClr val="tx1"/>
                </a:solidFill>
                <a:effectLst/>
                <a:latin typeface="+mn-lt"/>
                <a:ea typeface="+mn-ea"/>
                <a:cs typeface="+mn-cs"/>
              </a:rPr>
              <a:t>1:2, 9, 6:9, 11:7, 12:11, 17, 19:10, 20:4, 22:16</a:t>
            </a:r>
            <a:r>
              <a:rPr lang="ko-KR" altLang="en-US" sz="1200" b="0" i="0" u="none" strike="noStrike" kern="1200" dirty="0" smtClean="0">
                <a:solidFill>
                  <a:schemeClr val="tx1"/>
                </a:solidFill>
                <a:effectLst/>
                <a:latin typeface="+mn-lt"/>
                <a:ea typeface="+mn-ea"/>
                <a:cs typeface="+mn-cs"/>
              </a:rPr>
              <a:t>에 주목한다</a:t>
            </a:r>
            <a:r>
              <a:rPr lang="en-US" altLang="ko-KR" sz="1200" b="0" i="0" u="none" strike="noStrike" kern="1200" dirty="0" smtClean="0">
                <a:solidFill>
                  <a:schemeClr val="tx1"/>
                </a:solidFill>
                <a:effectLst/>
                <a:latin typeface="+mn-lt"/>
                <a:ea typeface="+mn-ea"/>
                <a:cs typeface="+mn-cs"/>
              </a:rPr>
              <a:t>.15)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12:11</a:t>
            </a:r>
            <a:r>
              <a:rPr lang="ko-KR" altLang="en-US" sz="1200" b="0" i="0" u="none" strike="noStrike" kern="1200" dirty="0" smtClean="0">
                <a:solidFill>
                  <a:schemeClr val="tx1"/>
                </a:solidFill>
                <a:effectLst/>
                <a:latin typeface="+mn-lt"/>
                <a:ea typeface="+mn-ea"/>
                <a:cs typeface="+mn-cs"/>
              </a:rPr>
              <a:t>에서 하나님의 백성은 “우리 형제들이 어 린 양의 피와 자기들이 증언 하는 말씀으로써” 사단을 정복한다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여기에서 우리는 두 요소를 만난다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둘의 또 다른 세트는 ‘예수의 명령과 예수의 증언’을 </a:t>
            </a:r>
            <a:r>
              <a:rPr lang="en-US" altLang="ko-KR" sz="1200" b="0" i="0" u="none" strike="noStrike" kern="1200" dirty="0" smtClean="0">
                <a:solidFill>
                  <a:schemeClr val="tx1"/>
                </a:solidFill>
                <a:effectLst/>
                <a:latin typeface="+mn-lt"/>
                <a:ea typeface="+mn-ea"/>
                <a:cs typeface="+mn-cs"/>
              </a:rPr>
              <a:t>12:17</a:t>
            </a:r>
            <a:r>
              <a:rPr lang="ko-KR" altLang="en-US" sz="1200" b="0" i="0" u="none" strike="noStrike" kern="1200" dirty="0" smtClean="0">
                <a:solidFill>
                  <a:schemeClr val="tx1"/>
                </a:solidFill>
                <a:effectLst/>
                <a:latin typeface="+mn-lt"/>
                <a:ea typeface="+mn-ea"/>
                <a:cs typeface="+mn-cs"/>
              </a:rPr>
              <a:t>에서 볼 수 있는데 이것은 </a:t>
            </a:r>
            <a:r>
              <a:rPr lang="en-US" altLang="ko-KR" sz="1200" b="0" i="0" u="none" strike="noStrike" kern="1200" dirty="0" smtClean="0">
                <a:solidFill>
                  <a:schemeClr val="tx1"/>
                </a:solidFill>
                <a:effectLst/>
                <a:latin typeface="+mn-lt"/>
                <a:ea typeface="+mn-ea"/>
                <a:cs typeface="+mn-cs"/>
              </a:rPr>
              <a:t>19:10</a:t>
            </a:r>
            <a:r>
              <a:rPr lang="ko-KR" altLang="en-US" sz="1200" b="0" i="0" u="none" strike="noStrike" kern="1200" dirty="0" smtClean="0">
                <a:solidFill>
                  <a:schemeClr val="tx1"/>
                </a:solidFill>
                <a:effectLst/>
                <a:latin typeface="+mn-lt"/>
                <a:ea typeface="+mn-ea"/>
                <a:cs typeface="+mn-cs"/>
              </a:rPr>
              <a:t>에 서 예언의 영으로 설명된다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그러나 가장 흔하게 사용되는 용례는 “하나님의 말씀과 예수의 증거</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증언”의 결합이 다</a:t>
            </a:r>
            <a:r>
              <a:rPr lang="en-US" altLang="ko-KR" sz="1200" b="0" i="0" u="none" strike="noStrike" kern="1200" dirty="0" smtClean="0">
                <a:solidFill>
                  <a:schemeClr val="tx1"/>
                </a:solidFill>
                <a:effectLst/>
                <a:latin typeface="+mn-lt"/>
                <a:ea typeface="+mn-ea"/>
                <a:cs typeface="+mn-cs"/>
              </a:rPr>
              <a:t>(1:2, 6:9, 20:4). 11:7</a:t>
            </a:r>
            <a:r>
              <a:rPr lang="ko-KR" altLang="en-US" sz="1200" b="0" i="0" u="none" strike="noStrike" kern="1200" dirty="0" smtClean="0">
                <a:solidFill>
                  <a:schemeClr val="tx1"/>
                </a:solidFill>
                <a:effectLst/>
                <a:latin typeface="+mn-lt"/>
                <a:ea typeface="+mn-ea"/>
                <a:cs typeface="+mn-cs"/>
              </a:rPr>
              <a:t>에서 두 증인은 그들의 증거</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증언을 마친다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이런 용례를 통하여 </a:t>
            </a:r>
            <a:r>
              <a:rPr lang="en-US" altLang="ko-KR" sz="1200" b="0" i="0" u="none" strike="noStrike" kern="1200" dirty="0" smtClean="0">
                <a:solidFill>
                  <a:schemeClr val="tx1"/>
                </a:solidFill>
                <a:effectLst/>
                <a:latin typeface="+mn-lt"/>
                <a:ea typeface="+mn-ea"/>
                <a:cs typeface="+mn-cs"/>
              </a:rPr>
              <a:t>Muller</a:t>
            </a:r>
            <a:r>
              <a:rPr lang="ko-KR" altLang="en-US" sz="1200" b="0" i="0" u="none" strike="noStrike" kern="1200" dirty="0" smtClean="0">
                <a:solidFill>
                  <a:schemeClr val="tx1"/>
                </a:solidFill>
                <a:effectLst/>
                <a:latin typeface="+mn-lt"/>
                <a:ea typeface="+mn-ea"/>
                <a:cs typeface="+mn-cs"/>
              </a:rPr>
              <a:t>는 </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ρτυρἰ</a:t>
            </a:r>
            <a:r>
              <a:rPr lang="en-US" altLang="ko-KR" sz="1200" b="0" i="0" u="none" strike="noStrike" kern="1200" dirty="0" smtClean="0">
                <a:solidFill>
                  <a:schemeClr val="tx1"/>
                </a:solidFill>
                <a:effectLst/>
                <a:latin typeface="+mn-lt"/>
                <a:ea typeface="+mn-ea"/>
                <a:cs typeface="+mn-cs"/>
              </a:rPr>
              <a:t>α</a:t>
            </a:r>
            <a:r>
              <a:rPr lang="ko-KR" altLang="en-US" sz="1200" b="0" i="0" u="none" strike="noStrike" kern="1200" dirty="0" smtClean="0">
                <a:solidFill>
                  <a:schemeClr val="tx1"/>
                </a:solidFill>
                <a:effectLst/>
                <a:latin typeface="+mn-lt"/>
                <a:ea typeface="+mn-ea"/>
                <a:cs typeface="+mn-cs"/>
              </a:rPr>
              <a:t>는 압도적으로 “하나님의 말씀”과 연결해서 나타난다고 설명한다</a:t>
            </a:r>
            <a:r>
              <a:rPr lang="en-US" altLang="ko-KR" sz="1200" b="0" i="0" u="none" strike="noStrike" kern="1200" dirty="0" smtClean="0">
                <a:solidFill>
                  <a:schemeClr val="tx1"/>
                </a:solidFill>
                <a:effectLst/>
                <a:latin typeface="+mn-lt"/>
                <a:ea typeface="+mn-ea"/>
                <a:cs typeface="+mn-cs"/>
              </a:rPr>
              <a:t>. μα</a:t>
            </a:r>
            <a:r>
              <a:rPr lang="en-US" altLang="ko-KR" sz="1200" b="0" i="0" u="none" strike="noStrike" kern="1200" dirty="0" err="1" smtClean="0">
                <a:solidFill>
                  <a:schemeClr val="tx1"/>
                </a:solidFill>
                <a:effectLst/>
                <a:latin typeface="+mn-lt"/>
                <a:ea typeface="+mn-ea"/>
                <a:cs typeface="+mn-cs"/>
              </a:rPr>
              <a:t>ρτυρἰ</a:t>
            </a:r>
            <a:r>
              <a:rPr lang="en-US" altLang="ko-KR" sz="1200" b="0" i="0" u="none" strike="noStrike" kern="1200" dirty="0" smtClean="0">
                <a:solidFill>
                  <a:schemeClr val="tx1"/>
                </a:solidFill>
                <a:effectLst/>
                <a:latin typeface="+mn-lt"/>
                <a:ea typeface="+mn-ea"/>
                <a:cs typeface="+mn-cs"/>
              </a:rPr>
              <a:t>α</a:t>
            </a:r>
            <a:r>
              <a:rPr lang="ko-KR" altLang="en-US" sz="1200" b="0" i="0" u="none" strike="noStrike" kern="1200" dirty="0" smtClean="0">
                <a:solidFill>
                  <a:schemeClr val="tx1"/>
                </a:solidFill>
                <a:effectLst/>
                <a:latin typeface="+mn-lt"/>
                <a:ea typeface="+mn-ea"/>
                <a:cs typeface="+mn-cs"/>
              </a:rPr>
              <a:t>는 예언과 관련이 있는 것으로</a:t>
            </a:r>
            <a:r>
              <a:rPr lang="en-US" altLang="ko-KR" sz="1200" b="0" i="0" u="none" strike="noStrike" kern="1200" dirty="0" smtClean="0">
                <a:solidFill>
                  <a:schemeClr val="tx1"/>
                </a:solidFill>
                <a:effectLst/>
                <a:latin typeface="+mn-lt"/>
                <a:ea typeface="+mn-ea"/>
                <a:cs typeface="+mn-cs"/>
              </a:rPr>
              <a:t>, 19:10</a:t>
            </a:r>
            <a:r>
              <a:rPr lang="ko-KR" altLang="en-US" sz="1200" b="0" i="0" u="none" strike="noStrike" kern="1200" dirty="0" smtClean="0">
                <a:solidFill>
                  <a:schemeClr val="tx1"/>
                </a:solidFill>
                <a:effectLst/>
                <a:latin typeface="+mn-lt"/>
                <a:ea typeface="+mn-ea"/>
                <a:cs typeface="+mn-cs"/>
              </a:rPr>
              <a:t>의 “예수의 증언”과 병행되는 본문인 </a:t>
            </a:r>
            <a:r>
              <a:rPr lang="en-US" altLang="ko-KR" sz="1200" b="0" i="0" u="none" strike="noStrike" kern="1200" dirty="0" smtClean="0">
                <a:solidFill>
                  <a:schemeClr val="tx1"/>
                </a:solidFill>
                <a:effectLst/>
                <a:latin typeface="+mn-lt"/>
                <a:ea typeface="+mn-ea"/>
                <a:cs typeface="+mn-cs"/>
              </a:rPr>
              <a:t>22:9</a:t>
            </a:r>
            <a:r>
              <a:rPr lang="ko-KR" altLang="en-US" sz="1200" b="0" i="0" u="none" strike="noStrike" kern="1200" dirty="0" smtClean="0">
                <a:solidFill>
                  <a:schemeClr val="tx1"/>
                </a:solidFill>
                <a:effectLst/>
                <a:latin typeface="+mn-lt"/>
                <a:ea typeface="+mn-ea"/>
                <a:cs typeface="+mn-cs"/>
              </a:rPr>
              <a:t>은 “선지자들”로 대체한다</a:t>
            </a:r>
            <a:r>
              <a:rPr lang="en-US" altLang="ko-KR" sz="1200" b="0" i="0" u="none" strike="noStrike" kern="1200" dirty="0" smtClean="0">
                <a:solidFill>
                  <a:schemeClr val="tx1"/>
                </a:solidFill>
                <a:effectLst/>
                <a:latin typeface="+mn-lt"/>
                <a:ea typeface="+mn-ea"/>
                <a:cs typeface="+mn-cs"/>
              </a:rPr>
              <a:t>(22:9). Muller</a:t>
            </a:r>
            <a:r>
              <a:rPr lang="ko-KR" altLang="en-US" sz="1200" b="0" i="0" u="none" strike="noStrike" kern="1200" dirty="0" smtClean="0">
                <a:solidFill>
                  <a:schemeClr val="tx1"/>
                </a:solidFill>
                <a:effectLst/>
                <a:latin typeface="+mn-lt"/>
                <a:ea typeface="+mn-ea"/>
                <a:cs typeface="+mn-cs"/>
              </a:rPr>
              <a:t>는 상세한 설명 없이 ‘동사’</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ρτυρἐω</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는 성서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즉 하나님의 말씀과 예수의 증언을 가리키는데 사용된다고 하면서 후자는 계시록에 반영되어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그래서 </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단어 어근은 성서와 강한 관련성을 지닌다고 주장한다</a:t>
            </a:r>
            <a:r>
              <a:rPr lang="en-US" altLang="ko-KR" sz="1200" b="0" i="0" u="none" strike="noStrike" kern="1200" dirty="0" smtClean="0">
                <a:solidFill>
                  <a:schemeClr val="tx1"/>
                </a:solidFill>
                <a:effectLst/>
                <a:latin typeface="+mn-lt"/>
                <a:ea typeface="+mn-ea"/>
                <a:cs typeface="+mn-cs"/>
              </a:rPr>
              <a:t>.16)</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② 증언하는 교회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대부분의 </a:t>
            </a:r>
            <a:r>
              <a:rPr lang="ko-KR" altLang="en-US" sz="1200" b="0" i="0" u="none" strike="noStrike" kern="1200" dirty="0" err="1" smtClean="0">
                <a:solidFill>
                  <a:schemeClr val="tx1"/>
                </a:solidFill>
                <a:effectLst/>
                <a:latin typeface="+mn-lt"/>
                <a:ea typeface="+mn-ea"/>
                <a:cs typeface="+mn-cs"/>
              </a:rPr>
              <a:t>주석가들은</a:t>
            </a:r>
            <a:r>
              <a:rPr lang="ko-KR" altLang="en-US" sz="1200" b="0" i="0" u="none" strike="noStrike" kern="1200" dirty="0" smtClean="0">
                <a:solidFill>
                  <a:schemeClr val="tx1"/>
                </a:solidFill>
                <a:effectLst/>
                <a:latin typeface="+mn-lt"/>
                <a:ea typeface="+mn-ea"/>
                <a:cs typeface="+mn-cs"/>
              </a:rPr>
              <a:t> 두 증인을 교회로 여긴다</a:t>
            </a:r>
            <a:r>
              <a:rPr lang="en-US" altLang="ko-KR" sz="1200" b="0" i="0" u="none" strike="noStrike" kern="1200" dirty="0" smtClean="0">
                <a:solidFill>
                  <a:schemeClr val="tx1"/>
                </a:solidFill>
                <a:effectLst/>
                <a:latin typeface="+mn-lt"/>
                <a:ea typeface="+mn-ea"/>
                <a:cs typeface="+mn-cs"/>
              </a:rPr>
              <a:t>. Beale</a:t>
            </a:r>
            <a:r>
              <a:rPr lang="ko-KR" altLang="en-US" sz="1200" b="0" i="0" u="none" strike="noStrike" kern="1200" dirty="0" smtClean="0">
                <a:solidFill>
                  <a:schemeClr val="tx1"/>
                </a:solidFill>
                <a:effectLst/>
                <a:latin typeface="+mn-lt"/>
                <a:ea typeface="+mn-ea"/>
                <a:cs typeface="+mn-cs"/>
              </a:rPr>
              <a:t>은 두 증인은 모세와 </a:t>
            </a:r>
            <a:r>
              <a:rPr lang="ko-KR" altLang="en-US" sz="1200" b="0" i="0" u="none" strike="noStrike" kern="1200" dirty="0" err="1" smtClean="0">
                <a:solidFill>
                  <a:schemeClr val="tx1"/>
                </a:solidFill>
                <a:effectLst/>
                <a:latin typeface="+mn-lt"/>
                <a:ea typeface="+mn-ea"/>
                <a:cs typeface="+mn-cs"/>
              </a:rPr>
              <a:t>엘리야</a:t>
            </a:r>
            <a:r>
              <a:rPr lang="ko-KR" altLang="en-US" sz="1200" b="0" i="0" u="none" strike="noStrike" kern="1200" dirty="0" smtClean="0">
                <a:solidFill>
                  <a:schemeClr val="tx1"/>
                </a:solidFill>
                <a:effectLst/>
                <a:latin typeface="+mn-lt"/>
                <a:ea typeface="+mn-ea"/>
                <a:cs typeface="+mn-cs"/>
              </a:rPr>
              <a:t> 같은 두 선지자도 유대 그리스도인이나 기독교 선지자나 순교자를 가리키지 않고 예언적 증인의 역할을 감당하는 신앙의 공동체를 나타난다고 설명한다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‘증언 하는 교회’로서의 두 증인에 대한 집합적 정체성에 대하여 여섯 가지 근거를 제시 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11:4</a:t>
            </a:r>
            <a:r>
              <a:rPr lang="ko-KR" altLang="en-US" sz="1200" b="0" i="0" u="none" strike="noStrike" kern="1200" dirty="0" smtClean="0">
                <a:solidFill>
                  <a:schemeClr val="tx1"/>
                </a:solidFill>
                <a:effectLst/>
                <a:latin typeface="+mn-lt"/>
                <a:ea typeface="+mn-ea"/>
                <a:cs typeface="+mn-cs"/>
              </a:rPr>
              <a:t>에서 ‘두 촛대’인 두 증인은 교회를 가리킨다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11:7</a:t>
            </a:r>
            <a:r>
              <a:rPr lang="ko-KR" altLang="en-US" sz="1200" b="0" i="0" u="none" strike="noStrike" kern="1200" dirty="0" smtClean="0">
                <a:solidFill>
                  <a:schemeClr val="tx1"/>
                </a:solidFill>
                <a:effectLst/>
                <a:latin typeface="+mn-lt"/>
                <a:ea typeface="+mn-ea"/>
                <a:cs typeface="+mn-cs"/>
              </a:rPr>
              <a:t>에서 짐승이 두 증인과 전쟁을 하여 이기는 내용은 </a:t>
            </a:r>
            <a:r>
              <a:rPr lang="ko-KR" altLang="en-US" sz="1200" b="0" i="0" u="none" strike="noStrike" kern="1200" dirty="0" err="1" smtClean="0">
                <a:solidFill>
                  <a:schemeClr val="tx1"/>
                </a:solidFill>
                <a:effectLst/>
                <a:latin typeface="+mn-lt"/>
                <a:ea typeface="+mn-ea"/>
                <a:cs typeface="+mn-cs"/>
              </a:rPr>
              <a:t>다니엘</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7:21</a:t>
            </a:r>
            <a:r>
              <a:rPr lang="ko-KR" altLang="en-US" sz="1200" b="0" i="0" u="none" strike="noStrike" kern="1200" dirty="0" smtClean="0">
                <a:solidFill>
                  <a:schemeClr val="tx1"/>
                </a:solidFill>
                <a:effectLst/>
                <a:latin typeface="+mn-lt"/>
                <a:ea typeface="+mn-ea"/>
                <a:cs typeface="+mn-cs"/>
              </a:rPr>
              <a:t>에 기조를 둔다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다니엘이</a:t>
            </a:r>
            <a:r>
              <a:rPr lang="ko-KR" altLang="en-US" sz="1200" b="0" i="0" u="none" strike="noStrike" kern="1200" dirty="0" smtClean="0">
                <a:solidFill>
                  <a:schemeClr val="tx1"/>
                </a:solidFill>
                <a:effectLst/>
                <a:latin typeface="+mn-lt"/>
                <a:ea typeface="+mn-ea"/>
                <a:cs typeface="+mn-cs"/>
              </a:rPr>
              <a:t> 예언한 마지막 악의 나라는 개인이 아니라 이스라엘이라는 나라를 박해한다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셋째</a:t>
            </a:r>
            <a:r>
              <a:rPr lang="en-US" altLang="ko-KR" sz="1200" b="0" i="0" u="none" strike="noStrike" kern="1200" dirty="0" smtClean="0">
                <a:solidFill>
                  <a:schemeClr val="tx1"/>
                </a:solidFill>
                <a:effectLst/>
                <a:latin typeface="+mn-lt"/>
                <a:ea typeface="+mn-ea"/>
                <a:cs typeface="+mn-cs"/>
              </a:rPr>
              <a:t>, 11:9~13</a:t>
            </a:r>
            <a:r>
              <a:rPr lang="ko-KR" altLang="en-US" sz="1200" b="0" i="0" u="none" strike="noStrike" kern="1200" dirty="0" smtClean="0">
                <a:solidFill>
                  <a:schemeClr val="tx1"/>
                </a:solidFill>
                <a:effectLst/>
                <a:latin typeface="+mn-lt"/>
                <a:ea typeface="+mn-ea"/>
                <a:cs typeface="+mn-cs"/>
              </a:rPr>
              <a:t>에서 불신자의 전 세계는 두 증인의 패배와 부활을 볼 것이라는 언급은 온 세상에서 볼 수 있다는 의미이다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넷째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증인은 </a:t>
            </a:r>
            <a:r>
              <a:rPr lang="ko-KR" altLang="en-US" sz="1200" b="0" i="0" u="none" strike="noStrike" kern="1200" dirty="0" err="1" smtClean="0">
                <a:solidFill>
                  <a:schemeClr val="tx1"/>
                </a:solidFill>
                <a:effectLst/>
                <a:latin typeface="+mn-lt"/>
                <a:ea typeface="+mn-ea"/>
                <a:cs typeface="+mn-cs"/>
              </a:rPr>
              <a:t>삼년</a:t>
            </a:r>
            <a:r>
              <a:rPr lang="ko-KR" altLang="en-US" sz="1200" b="0" i="0" u="none" strike="noStrike" kern="1200" dirty="0" smtClean="0">
                <a:solidFill>
                  <a:schemeClr val="tx1"/>
                </a:solidFill>
                <a:effectLst/>
                <a:latin typeface="+mn-lt"/>
                <a:ea typeface="+mn-ea"/>
                <a:cs typeface="+mn-cs"/>
              </a:rPr>
              <a:t> 반 동안에 예언을 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 기간 은 ‘거룩한 성’</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여자’</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그리고 ‘하늘 장막에 거하는 사람들’이 </a:t>
            </a:r>
            <a:r>
              <a:rPr lang="ko-KR" altLang="en-US" sz="1200" b="0" i="0" u="none" strike="noStrike" kern="1200" dirty="0" err="1" smtClean="0">
                <a:solidFill>
                  <a:schemeClr val="tx1"/>
                </a:solidFill>
                <a:effectLst/>
                <a:latin typeface="+mn-lt"/>
                <a:ea typeface="+mn-ea"/>
                <a:cs typeface="+mn-cs"/>
              </a:rPr>
              <a:t>핍박받는</a:t>
            </a:r>
            <a:r>
              <a:rPr lang="ko-KR" altLang="en-US" sz="1200" b="0" i="0" u="none" strike="noStrike" kern="1200" dirty="0" smtClean="0">
                <a:solidFill>
                  <a:schemeClr val="tx1"/>
                </a:solidFill>
                <a:effectLst/>
                <a:latin typeface="+mn-lt"/>
                <a:ea typeface="+mn-ea"/>
                <a:cs typeface="+mn-cs"/>
              </a:rPr>
              <a:t> 기간</a:t>
            </a:r>
            <a:r>
              <a:rPr lang="en-US" altLang="ko-KR" sz="1200" b="0" i="0" u="none" strike="noStrike" kern="1200" dirty="0" smtClean="0">
                <a:solidFill>
                  <a:schemeClr val="tx1"/>
                </a:solidFill>
                <a:effectLst/>
                <a:latin typeface="+mn-lt"/>
                <a:ea typeface="+mn-ea"/>
                <a:cs typeface="+mn-cs"/>
              </a:rPr>
              <a:t>(11:2, 12:6, 14, 13:6)</a:t>
            </a:r>
            <a:r>
              <a:rPr lang="ko-KR" altLang="en-US" sz="1200" b="0" i="0" u="none" strike="noStrike" kern="1200" dirty="0" smtClean="0">
                <a:solidFill>
                  <a:schemeClr val="tx1"/>
                </a:solidFill>
                <a:effectLst/>
                <a:latin typeface="+mn-lt"/>
                <a:ea typeface="+mn-ea"/>
                <a:cs typeface="+mn-cs"/>
              </a:rPr>
              <a:t>과 동일한 기간이다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다섯째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신자의 다른 공동체는 계시록의 다른 곳 에서 예수에 대한 ‘증거’의 원전으로 드러난다</a:t>
            </a:r>
            <a:r>
              <a:rPr lang="en-US" altLang="ko-KR" sz="1200" b="0" i="0" u="none" strike="noStrike" kern="1200" dirty="0" smtClean="0">
                <a:solidFill>
                  <a:schemeClr val="tx1"/>
                </a:solidFill>
                <a:effectLst/>
                <a:latin typeface="+mn-lt"/>
                <a:ea typeface="+mn-ea"/>
                <a:cs typeface="+mn-cs"/>
              </a:rPr>
              <a:t>(6:9, 12:11, 17, 19:10, 20:4). </a:t>
            </a:r>
            <a:r>
              <a:rPr lang="ko-KR" altLang="en-US" sz="1200" b="0" i="0" u="none" strike="noStrike" kern="1200" dirty="0" smtClean="0">
                <a:solidFill>
                  <a:schemeClr val="tx1"/>
                </a:solidFill>
                <a:effectLst/>
                <a:latin typeface="+mn-lt"/>
                <a:ea typeface="+mn-ea"/>
                <a:cs typeface="+mn-cs"/>
              </a:rPr>
              <a:t>여섯째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증인은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권능을 행하는 두 개인이 아니라 두 증인은 동등하게 권능을 행하면서 분리되지 않는 두 증인이다</a:t>
            </a:r>
            <a:r>
              <a:rPr lang="en-US" altLang="ko-KR" sz="1200" b="0" i="0" u="none" strike="noStrike" kern="1200" dirty="0" smtClean="0">
                <a:solidFill>
                  <a:schemeClr val="tx1"/>
                </a:solidFill>
                <a:effectLst/>
                <a:latin typeface="+mn-lt"/>
                <a:ea typeface="+mn-ea"/>
                <a:cs typeface="+mn-cs"/>
              </a:rPr>
              <a:t>.17)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3) </a:t>
            </a:r>
            <a:r>
              <a:rPr lang="ko-KR" altLang="en-US" sz="1200" b="1" i="0" u="none" strike="noStrike" kern="1200" dirty="0" smtClean="0">
                <a:solidFill>
                  <a:schemeClr val="tx1"/>
                </a:solidFill>
                <a:effectLst/>
                <a:latin typeface="+mn-lt"/>
                <a:ea typeface="+mn-ea"/>
                <a:cs typeface="+mn-cs"/>
              </a:rPr>
              <a:t>절충 해석 </a:t>
            </a:r>
            <a:br>
              <a:rPr lang="ko-KR" altLang="en-US" sz="1200" b="1"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증인에 대한 상징적이며 문자적인 입장의 양자를 절충하는 입장을 취한다</a:t>
            </a:r>
            <a:r>
              <a:rPr lang="en-US" altLang="ko-KR" sz="1200" b="0" i="0" u="none" strike="noStrike" kern="1200" dirty="0" smtClean="0">
                <a:solidFill>
                  <a:schemeClr val="tx1"/>
                </a:solidFill>
                <a:effectLst/>
                <a:latin typeface="+mn-lt"/>
                <a:ea typeface="+mn-ea"/>
                <a:cs typeface="+mn-cs"/>
              </a:rPr>
              <a:t>. Ladd</a:t>
            </a:r>
            <a:r>
              <a:rPr lang="ko-KR" altLang="en-US" sz="1200" b="0" i="0" u="none" strike="noStrike" kern="1200" dirty="0" smtClean="0">
                <a:solidFill>
                  <a:schemeClr val="tx1"/>
                </a:solidFill>
                <a:effectLst/>
                <a:latin typeface="+mn-lt"/>
                <a:ea typeface="+mn-ea"/>
                <a:cs typeface="+mn-cs"/>
              </a:rPr>
              <a:t>는 두 증인의 비유는 “상징적이며 특정한 의미의 융합”을 포함한다고 지적한다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‘상징적 해석을 선호하는 자료의 보편성은 일차적으로 전체적인 크리스천 공동체로 보아야 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그러나 명확한 사람을 묘사하는 세부사항은 이 공동체가 하나님의 계획을 인간 역사에서 성취하고자 돕는 개인적 인물을 구성한다고 볼 수도 있다는 절충 입장’을 드러낸다</a:t>
            </a:r>
            <a:r>
              <a:rPr lang="en-US" altLang="ko-KR" sz="1200" b="0" i="0" u="none" strike="noStrike" kern="1200" dirty="0" smtClean="0">
                <a:solidFill>
                  <a:schemeClr val="tx1"/>
                </a:solidFill>
                <a:effectLst/>
                <a:latin typeface="+mn-lt"/>
                <a:ea typeface="+mn-ea"/>
                <a:cs typeface="+mn-cs"/>
              </a:rPr>
              <a:t>.18) Ladd</a:t>
            </a:r>
            <a:r>
              <a:rPr lang="ko-KR" altLang="en-US" sz="1200" b="0" i="0" u="none" strike="noStrike" kern="1200" dirty="0" smtClean="0">
                <a:solidFill>
                  <a:schemeClr val="tx1"/>
                </a:solidFill>
                <a:effectLst/>
                <a:latin typeface="+mn-lt"/>
                <a:ea typeface="+mn-ea"/>
                <a:cs typeface="+mn-cs"/>
              </a:rPr>
              <a:t>와 비슷한 견해를 가진 </a:t>
            </a:r>
            <a:r>
              <a:rPr lang="en-US" altLang="ko-KR" sz="1200" b="0" i="0" u="none" strike="noStrike" kern="1200" dirty="0" smtClean="0">
                <a:solidFill>
                  <a:schemeClr val="tx1"/>
                </a:solidFill>
                <a:effectLst/>
                <a:latin typeface="+mn-lt"/>
                <a:ea typeface="+mn-ea"/>
                <a:cs typeface="+mn-cs"/>
              </a:rPr>
              <a:t>Osborne</a:t>
            </a:r>
            <a:r>
              <a:rPr lang="ko-KR" altLang="en-US" sz="1200" b="0" i="0" u="none" strike="noStrike" kern="1200" dirty="0" smtClean="0">
                <a:solidFill>
                  <a:schemeClr val="tx1"/>
                </a:solidFill>
                <a:effectLst/>
                <a:latin typeface="+mn-lt"/>
                <a:ea typeface="+mn-ea"/>
                <a:cs typeface="+mn-cs"/>
              </a:rPr>
              <a:t>은 </a:t>
            </a:r>
            <a:r>
              <a:rPr lang="en-US" altLang="ko-KR" sz="1200" b="0" i="0" u="none" strike="noStrike" kern="1200" dirty="0" smtClean="0">
                <a:solidFill>
                  <a:schemeClr val="tx1"/>
                </a:solidFill>
                <a:effectLst/>
                <a:latin typeface="+mn-lt"/>
                <a:ea typeface="+mn-ea"/>
                <a:cs typeface="+mn-cs"/>
              </a:rPr>
              <a:t>Beale</a:t>
            </a:r>
            <a:r>
              <a:rPr lang="ko-KR" altLang="en-US" sz="1200" b="0" i="0" u="none" strike="noStrike" kern="1200" dirty="0" smtClean="0">
                <a:solidFill>
                  <a:schemeClr val="tx1"/>
                </a:solidFill>
                <a:effectLst/>
                <a:latin typeface="+mn-lt"/>
                <a:ea typeface="+mn-ea"/>
                <a:cs typeface="+mn-cs"/>
              </a:rPr>
              <a:t>의 두 증인의 상징적 역할에 대한 </a:t>
            </a:r>
            <a:r>
              <a:rPr lang="en-US" altLang="ko-KR" sz="1200" b="0" i="0" u="none" strike="noStrike" kern="1200" dirty="0" smtClean="0">
                <a:solidFill>
                  <a:schemeClr val="tx1"/>
                </a:solidFill>
                <a:effectLst/>
                <a:latin typeface="+mn-lt"/>
                <a:ea typeface="+mn-ea"/>
                <a:cs typeface="+mn-cs"/>
              </a:rPr>
              <a:t>6</a:t>
            </a:r>
            <a:r>
              <a:rPr lang="ko-KR" altLang="en-US" sz="1200" b="0" i="0" u="none" strike="noStrike" kern="1200" dirty="0" smtClean="0">
                <a:solidFill>
                  <a:schemeClr val="tx1"/>
                </a:solidFill>
                <a:effectLst/>
                <a:latin typeface="+mn-lt"/>
                <a:ea typeface="+mn-ea"/>
                <a:cs typeface="+mn-cs"/>
              </a:rPr>
              <a:t>가지의 근거 제시는 강력하지만 개인적인 인물일 수 있다는 가능성을 배제할 수 없다고 주장한다</a:t>
            </a:r>
            <a:r>
              <a:rPr lang="en-US" altLang="ko-KR" sz="1200" b="0" i="0" u="none" strike="noStrike" kern="1200" dirty="0" smtClean="0">
                <a:solidFill>
                  <a:schemeClr val="tx1"/>
                </a:solidFill>
                <a:effectLst/>
                <a:latin typeface="+mn-lt"/>
                <a:ea typeface="+mn-ea"/>
                <a:cs typeface="+mn-cs"/>
              </a:rPr>
              <a:t>. Osborne</a:t>
            </a:r>
            <a:r>
              <a:rPr lang="ko-KR" altLang="en-US" sz="1200" b="0" i="0" u="none" strike="noStrike" kern="1200" dirty="0" smtClean="0">
                <a:solidFill>
                  <a:schemeClr val="tx1"/>
                </a:solidFill>
                <a:effectLst/>
                <a:latin typeface="+mn-lt"/>
                <a:ea typeface="+mn-ea"/>
                <a:cs typeface="+mn-cs"/>
              </a:rPr>
              <a:t>은 두 촛대가 집합적 의미가 있지만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감람나무는 개인적 측면을 가리킨다고 설명한다</a:t>
            </a:r>
            <a:r>
              <a:rPr lang="en-US" altLang="ko-KR" sz="1200" b="0" i="0" u="none" strike="noStrike" kern="1200" dirty="0" smtClean="0">
                <a:solidFill>
                  <a:schemeClr val="tx1"/>
                </a:solidFill>
                <a:effectLst/>
                <a:latin typeface="+mn-lt"/>
                <a:ea typeface="+mn-ea"/>
                <a:cs typeface="+mn-cs"/>
              </a:rPr>
              <a:t>.19)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위의 세 입장 모두 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두 증인을 계시록 전체와 증인의 어원의 의미에 근거하여 설득력 있는 주장을 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어떤 해석이 타당성이 있는 지를 판단하기 위하여 두 증인과 동의어로 언급되는 두 감람나무와 두 촛대와 두 증인의 사역과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 전후 문맥에 대한 검토가 필요하다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4) </a:t>
            </a:r>
            <a:r>
              <a:rPr lang="ko-KR" altLang="en-US" sz="1200" b="1" i="0" u="none" strike="noStrike" kern="1200" dirty="0" smtClean="0">
                <a:solidFill>
                  <a:schemeClr val="tx1"/>
                </a:solidFill>
                <a:effectLst/>
                <a:latin typeface="+mn-lt"/>
                <a:ea typeface="+mn-ea"/>
                <a:cs typeface="+mn-cs"/>
              </a:rPr>
              <a:t>두 감람나무</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4</a:t>
            </a:r>
            <a:r>
              <a:rPr lang="ko-KR" altLang="en-US" sz="1200" b="0" i="0" u="none" strike="noStrike" kern="1200" dirty="0" smtClean="0">
                <a:solidFill>
                  <a:schemeClr val="tx1"/>
                </a:solidFill>
                <a:effectLst/>
                <a:latin typeface="+mn-lt"/>
                <a:ea typeface="+mn-ea"/>
                <a:cs typeface="+mn-cs"/>
              </a:rPr>
              <a:t>절에서 두 증인은 “이 땅의 주 앞에 서 있는 두 감람나무</a:t>
            </a:r>
            <a:r>
              <a:rPr lang="en-US" altLang="ko-KR" sz="1200" b="0" i="0" u="none" strike="noStrike" kern="1200" dirty="0" smtClean="0">
                <a:solidFill>
                  <a:schemeClr val="tx1"/>
                </a:solidFill>
                <a:effectLst/>
                <a:latin typeface="+mn-lt"/>
                <a:ea typeface="+mn-ea"/>
                <a:cs typeface="+mn-cs"/>
              </a:rPr>
              <a:t>20) </a:t>
            </a:r>
            <a:r>
              <a:rPr lang="ko-KR" altLang="en-US" sz="1200" b="0" i="0" u="none" strike="noStrike" kern="1200" dirty="0" smtClean="0">
                <a:solidFill>
                  <a:schemeClr val="tx1"/>
                </a:solidFill>
                <a:effectLst/>
                <a:latin typeface="+mn-lt"/>
                <a:ea typeface="+mn-ea"/>
                <a:cs typeface="+mn-cs"/>
              </a:rPr>
              <a:t>와 두 촛대”로 드러난다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표현은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4:1~14</a:t>
            </a:r>
            <a:r>
              <a:rPr lang="ko-KR" altLang="en-US" sz="1200" b="0" i="0" u="none" strike="noStrike" kern="1200" dirty="0" smtClean="0">
                <a:solidFill>
                  <a:schemeClr val="tx1"/>
                </a:solidFill>
                <a:effectLst/>
                <a:latin typeface="+mn-lt"/>
                <a:ea typeface="+mn-ea"/>
                <a:cs typeface="+mn-cs"/>
              </a:rPr>
              <a:t>에 의존하고 있음을 암시한다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특히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4:2~3</a:t>
            </a:r>
            <a:r>
              <a:rPr lang="ko-KR" altLang="en-US" sz="1200" b="0" i="0" u="none" strike="noStrike" kern="1200" dirty="0" smtClean="0">
                <a:solidFill>
                  <a:schemeClr val="tx1"/>
                </a:solidFill>
                <a:effectLst/>
                <a:latin typeface="+mn-lt"/>
                <a:ea typeface="+mn-ea"/>
                <a:cs typeface="+mn-cs"/>
              </a:rPr>
              <a:t>과 </a:t>
            </a:r>
            <a:r>
              <a:rPr lang="en-US" altLang="ko-KR" sz="1200" b="0" i="0" u="none" strike="noStrike" kern="1200" dirty="0" smtClean="0">
                <a:solidFill>
                  <a:schemeClr val="tx1"/>
                </a:solidFill>
                <a:effectLst/>
                <a:latin typeface="+mn-lt"/>
                <a:ea typeface="+mn-ea"/>
                <a:cs typeface="+mn-cs"/>
              </a:rPr>
              <a:t>11~14</a:t>
            </a:r>
            <a:r>
              <a:rPr lang="ko-KR" altLang="en-US" sz="1200" b="0" i="0" u="none" strike="noStrike" kern="1200" dirty="0" smtClean="0">
                <a:solidFill>
                  <a:schemeClr val="tx1"/>
                </a:solidFill>
                <a:effectLst/>
                <a:latin typeface="+mn-lt"/>
                <a:ea typeface="+mn-ea"/>
                <a:cs typeface="+mn-cs"/>
              </a:rPr>
              <a:t>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거기에서 우리는 순금 등잔과 그 옆에서 등잔에 기름을 공급하는 두 감람나무를 발견한다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순금 등잔대 곁에 두 감람나무가 있는데 하나는 그 기름 그릇 오른쪽에 있고 하나는 그 왼쪽에 있다</a:t>
            </a:r>
            <a:r>
              <a:rPr lang="en-US" altLang="ko-KR" sz="1200" b="0" i="0" u="none" strike="noStrike" kern="1200" dirty="0" smtClean="0">
                <a:solidFill>
                  <a:schemeClr val="tx1"/>
                </a:solidFill>
                <a:effectLst/>
                <a:latin typeface="+mn-lt"/>
                <a:ea typeface="+mn-ea"/>
                <a:cs typeface="+mn-cs"/>
              </a:rPr>
              <a:t>(4:2~3). </a:t>
            </a:r>
            <a:r>
              <a:rPr lang="ko-KR" altLang="en-US" sz="1200" b="0" i="0" u="none" strike="noStrike" kern="1200" dirty="0" smtClean="0">
                <a:solidFill>
                  <a:schemeClr val="tx1"/>
                </a:solidFill>
                <a:effectLst/>
                <a:latin typeface="+mn-lt"/>
                <a:ea typeface="+mn-ea"/>
                <a:cs typeface="+mn-cs"/>
              </a:rPr>
              <a:t>이 상징적 묘사의 중요성은 두 감람나무가 등잔대 양 옆에 서 있는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a:t>
            </a:r>
            <a:r>
              <a:rPr lang="ko-KR" altLang="en-US" sz="1200" b="0" i="0" u="none" strike="noStrike" kern="1200" dirty="0" smtClean="0">
                <a:solidFill>
                  <a:schemeClr val="tx1"/>
                </a:solidFill>
                <a:effectLst/>
                <a:latin typeface="+mn-lt"/>
                <a:ea typeface="+mn-ea"/>
                <a:cs typeface="+mn-cs"/>
              </a:rPr>
              <a:t>장의 환상과의 유사성이며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특히 제</a:t>
            </a:r>
            <a:r>
              <a:rPr lang="en-US" altLang="ko-KR" sz="1200" b="0" i="0" u="none" strike="noStrike" kern="1200" dirty="0" smtClean="0">
                <a:solidFill>
                  <a:schemeClr val="tx1"/>
                </a:solidFill>
                <a:effectLst/>
                <a:latin typeface="+mn-lt"/>
                <a:ea typeface="+mn-ea"/>
                <a:cs typeface="+mn-cs"/>
              </a:rPr>
              <a:t>2</a:t>
            </a:r>
            <a:r>
              <a:rPr lang="ko-KR" altLang="en-US" sz="1200" b="0" i="0" u="none" strike="noStrike" kern="1200" dirty="0" smtClean="0">
                <a:solidFill>
                  <a:schemeClr val="tx1"/>
                </a:solidFill>
                <a:effectLst/>
                <a:latin typeface="+mn-lt"/>
                <a:ea typeface="+mn-ea"/>
                <a:cs typeface="+mn-cs"/>
              </a:rPr>
              <a:t>성전의 완성과 연관이 있다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 당시에 포로기 이후의 제</a:t>
            </a:r>
            <a:r>
              <a:rPr lang="en-US" altLang="ko-KR" sz="1200" b="0" i="0" u="none" strike="noStrike" kern="1200" dirty="0" smtClean="0">
                <a:solidFill>
                  <a:schemeClr val="tx1"/>
                </a:solidFill>
                <a:effectLst/>
                <a:latin typeface="+mn-lt"/>
                <a:ea typeface="+mn-ea"/>
                <a:cs typeface="+mn-cs"/>
              </a:rPr>
              <a:t>2</a:t>
            </a:r>
            <a:r>
              <a:rPr lang="ko-KR" altLang="en-US" sz="1200" b="0" i="0" u="none" strike="noStrike" kern="1200" dirty="0" smtClean="0">
                <a:solidFill>
                  <a:schemeClr val="tx1"/>
                </a:solidFill>
                <a:effectLst/>
                <a:latin typeface="+mn-lt"/>
                <a:ea typeface="+mn-ea"/>
                <a:cs typeface="+mn-cs"/>
              </a:rPr>
              <a:t>성전 재건은 지역 반대와 좌절에 직면하여서 이 환상은 두 감람나무의 각각에 하나 씩 있는 두 감람나무 가지로 표현되는 두 ‘기름의 아들들’의 리더십을 통하여 완성될 것이라는 하나님의 확신을 제 공한다</a:t>
            </a:r>
            <a:r>
              <a:rPr lang="en-US" altLang="ko-KR" sz="1200" b="0" i="0" u="none" strike="noStrike" kern="1200" dirty="0" smtClean="0">
                <a:solidFill>
                  <a:schemeClr val="tx1"/>
                </a:solidFill>
                <a:effectLst/>
                <a:latin typeface="+mn-lt"/>
                <a:ea typeface="+mn-ea"/>
                <a:cs typeface="+mn-cs"/>
              </a:rPr>
              <a:t>.21) </a:t>
            </a:r>
            <a:r>
              <a:rPr lang="ko-KR" altLang="en-US" sz="1200" b="0" i="0" u="none" strike="noStrike" kern="1200" dirty="0" smtClean="0">
                <a:solidFill>
                  <a:schemeClr val="tx1"/>
                </a:solidFill>
                <a:effectLst/>
                <a:latin typeface="+mn-lt"/>
                <a:ea typeface="+mn-ea"/>
                <a:cs typeface="+mn-cs"/>
              </a:rPr>
              <a:t>두 감람나무로서 온 세상 주 앞에 서 있는 기름 부음 받은 두 사람은 순금 등잔 왼쪽과 오른 쪽에 위치하고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등잔이 파괴된 솔로몬 성전을 가리킨 다면</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속 </a:t>
            </a:r>
            <a:r>
              <a:rPr lang="en-US" altLang="ko-KR" sz="1200" b="0" i="0" u="none" strike="noStrike" kern="1200" dirty="0" smtClean="0">
                <a:solidFill>
                  <a:schemeClr val="tx1"/>
                </a:solidFill>
                <a:effectLst/>
                <a:latin typeface="+mn-lt"/>
                <a:ea typeface="+mn-ea"/>
                <a:cs typeface="+mn-cs"/>
              </a:rPr>
              <a:t>1:16) </a:t>
            </a:r>
            <a:r>
              <a:rPr lang="ko-KR" altLang="en-US" sz="1200" b="0" i="0" u="none" strike="noStrike" kern="1200" dirty="0" smtClean="0">
                <a:solidFill>
                  <a:schemeClr val="tx1"/>
                </a:solidFill>
                <a:effectLst/>
                <a:latin typeface="+mn-lt"/>
                <a:ea typeface="+mn-ea"/>
                <a:cs typeface="+mn-cs"/>
              </a:rPr>
              <a:t>두 감람나무는 포로기 이후의 성전 재건과 더 나아가 묵시적 회복을 이끌 제사장</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여호수아</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과 다윗 같은 </a:t>
            </a:r>
            <a:r>
              <a:rPr lang="ko-KR" altLang="en-US" sz="1200" b="0" i="0" u="none" strike="noStrike" kern="1200" dirty="0" err="1" smtClean="0">
                <a:solidFill>
                  <a:schemeClr val="tx1"/>
                </a:solidFill>
                <a:effectLst/>
                <a:latin typeface="+mn-lt"/>
                <a:ea typeface="+mn-ea"/>
                <a:cs typeface="+mn-cs"/>
              </a:rPr>
              <a:t>메시야</a:t>
            </a:r>
            <a:r>
              <a:rPr lang="ko-KR" altLang="en-US" sz="1200" b="0" i="0" u="none" strike="noStrike" kern="1200" dirty="0" smtClean="0">
                <a:solidFill>
                  <a:schemeClr val="tx1"/>
                </a:solidFill>
                <a:effectLst/>
                <a:latin typeface="+mn-lt"/>
                <a:ea typeface="+mn-ea"/>
                <a:cs typeface="+mn-cs"/>
              </a:rPr>
              <a:t> 인물</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스룹바벨</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에 대한 기대</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슥</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3:8)</a:t>
            </a:r>
            <a:r>
              <a:rPr lang="ko-KR" altLang="en-US" sz="1200" b="0" i="0" u="none" strike="noStrike" kern="1200" dirty="0" smtClean="0">
                <a:solidFill>
                  <a:schemeClr val="tx1"/>
                </a:solidFill>
                <a:effectLst/>
                <a:latin typeface="+mn-lt"/>
                <a:ea typeface="+mn-ea"/>
                <a:cs typeface="+mn-cs"/>
              </a:rPr>
              <a:t>를 가리 킨다</a:t>
            </a:r>
            <a:r>
              <a:rPr lang="en-US" altLang="ko-KR" sz="1200" b="0" i="0" u="none" strike="noStrike" kern="1200" dirty="0" smtClean="0">
                <a:solidFill>
                  <a:schemeClr val="tx1"/>
                </a:solidFill>
                <a:effectLst/>
                <a:latin typeface="+mn-lt"/>
                <a:ea typeface="+mn-ea"/>
                <a:cs typeface="+mn-cs"/>
              </a:rPr>
              <a:t>.22)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그런데 </a:t>
            </a:r>
            <a:r>
              <a:rPr lang="en-US" altLang="ko-KR" sz="1200" b="0" i="0" u="none" strike="noStrike" kern="1200" dirty="0" smtClean="0">
                <a:solidFill>
                  <a:schemeClr val="tx1"/>
                </a:solidFill>
                <a:effectLst/>
                <a:latin typeface="+mn-lt"/>
                <a:ea typeface="+mn-ea"/>
                <a:cs typeface="+mn-cs"/>
              </a:rPr>
              <a:t>Strand</a:t>
            </a:r>
            <a:r>
              <a:rPr lang="ko-KR" altLang="en-US" sz="1200" b="0" i="0" u="none" strike="noStrike" kern="1200" dirty="0" smtClean="0">
                <a:solidFill>
                  <a:schemeClr val="tx1"/>
                </a:solidFill>
                <a:effectLst/>
                <a:latin typeface="+mn-lt"/>
                <a:ea typeface="+mn-ea"/>
                <a:cs typeface="+mn-cs"/>
              </a:rPr>
              <a:t>는 이 구절의 흔히 두 감람나무를 바벨론 포로기 이후에 유대 포로들의 회복 가운데 두 지도자 </a:t>
            </a:r>
            <a:r>
              <a:rPr lang="ko-KR" altLang="en-US" sz="1200" b="0" i="0" u="none" strike="noStrike" kern="1200" dirty="0" err="1" smtClean="0">
                <a:solidFill>
                  <a:schemeClr val="tx1"/>
                </a:solidFill>
                <a:effectLst/>
                <a:latin typeface="+mn-lt"/>
                <a:ea typeface="+mn-ea"/>
                <a:cs typeface="+mn-cs"/>
              </a:rPr>
              <a:t>여호수아와</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스룹바벨을</a:t>
            </a:r>
            <a:r>
              <a:rPr lang="ko-KR" altLang="en-US" sz="1200" b="0" i="0" u="none" strike="noStrike" kern="1200" dirty="0" smtClean="0">
                <a:solidFill>
                  <a:schemeClr val="tx1"/>
                </a:solidFill>
                <a:effectLst/>
                <a:latin typeface="+mn-lt"/>
                <a:ea typeface="+mn-ea"/>
                <a:cs typeface="+mn-cs"/>
              </a:rPr>
              <a:t> 가리킨다는 해석의 결점을 지적한다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a:t>
            </a:r>
            <a:r>
              <a:rPr lang="ko-KR" altLang="en-US" sz="1200" b="0" i="0" u="none" strike="noStrike" kern="1200" dirty="0" smtClean="0">
                <a:solidFill>
                  <a:schemeClr val="tx1"/>
                </a:solidFill>
                <a:effectLst/>
                <a:latin typeface="+mn-lt"/>
                <a:ea typeface="+mn-ea"/>
                <a:cs typeface="+mn-cs"/>
              </a:rPr>
              <a:t>장의 상징주의의 해석에서 일반적으로 간과하는 것은 </a:t>
            </a:r>
            <a:r>
              <a:rPr lang="en-US" altLang="ko-KR" sz="1200" b="0" i="0" u="none" strike="noStrike" kern="1200" dirty="0" smtClean="0">
                <a:solidFill>
                  <a:schemeClr val="tx1"/>
                </a:solidFill>
                <a:effectLst/>
                <a:latin typeface="+mn-lt"/>
                <a:ea typeface="+mn-ea"/>
                <a:cs typeface="+mn-cs"/>
              </a:rPr>
              <a:t>3</a:t>
            </a:r>
            <a:r>
              <a:rPr lang="ko-KR" altLang="en-US" sz="1200" b="0" i="0" u="none" strike="noStrike" kern="1200" dirty="0" smtClean="0">
                <a:solidFill>
                  <a:schemeClr val="tx1"/>
                </a:solidFill>
                <a:effectLst/>
                <a:latin typeface="+mn-lt"/>
                <a:ea typeface="+mn-ea"/>
                <a:cs typeface="+mn-cs"/>
              </a:rPr>
              <a:t>장에서 </a:t>
            </a:r>
            <a:r>
              <a:rPr lang="ko-KR" altLang="en-US" sz="1200" b="0" i="0" u="none" strike="noStrike" kern="1200" dirty="0" err="1" smtClean="0">
                <a:solidFill>
                  <a:schemeClr val="tx1"/>
                </a:solidFill>
                <a:effectLst/>
                <a:latin typeface="+mn-lt"/>
                <a:ea typeface="+mn-ea"/>
                <a:cs typeface="+mn-cs"/>
              </a:rPr>
              <a:t>여호수아</a:t>
            </a:r>
            <a:r>
              <a:rPr lang="ko-KR" altLang="en-US" sz="1200" b="0" i="0" u="none" strike="noStrike" kern="1200" dirty="0" smtClean="0">
                <a:solidFill>
                  <a:schemeClr val="tx1"/>
                </a:solidFill>
                <a:effectLst/>
                <a:latin typeface="+mn-lt"/>
                <a:ea typeface="+mn-ea"/>
                <a:cs typeface="+mn-cs"/>
              </a:rPr>
              <a:t> 한 지도자를 언급하는 것처럼 그 장은 문맥적으로 단지 한 지도자만을 가리킨다”고 주장한다</a:t>
            </a:r>
            <a:r>
              <a:rPr lang="en-US" altLang="ko-KR" sz="1200" b="0" i="0" u="none" strike="noStrike" kern="1200" dirty="0" smtClean="0">
                <a:solidFill>
                  <a:schemeClr val="tx1"/>
                </a:solidFill>
                <a:effectLst/>
                <a:latin typeface="+mn-lt"/>
                <a:ea typeface="+mn-ea"/>
                <a:cs typeface="+mn-cs"/>
              </a:rPr>
              <a:t>.23) </a:t>
            </a:r>
            <a:r>
              <a:rPr lang="ko-KR" altLang="en-US" sz="1200" b="0" i="0" u="none" strike="noStrike" kern="1200" dirty="0" smtClean="0">
                <a:solidFill>
                  <a:schemeClr val="tx1"/>
                </a:solidFill>
                <a:effectLst/>
                <a:latin typeface="+mn-lt"/>
                <a:ea typeface="+mn-ea"/>
                <a:cs typeface="+mn-cs"/>
              </a:rPr>
              <a:t>그러나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4:14</a:t>
            </a:r>
            <a:r>
              <a:rPr lang="ko-KR" altLang="en-US" sz="1200" b="0" i="0" u="none" strike="noStrike" kern="1200" dirty="0" smtClean="0">
                <a:solidFill>
                  <a:schemeClr val="tx1"/>
                </a:solidFill>
                <a:effectLst/>
                <a:latin typeface="+mn-lt"/>
                <a:ea typeface="+mn-ea"/>
                <a:cs typeface="+mn-cs"/>
              </a:rPr>
              <a:t>은 분명히 ‘이 땅의 주 앞에서 서 있는 기름 부음 받은 두 사람’을 언급하고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기름 부음 받은 자 둘’은 그 당시의 대제사장 </a:t>
            </a:r>
            <a:r>
              <a:rPr lang="ko-KR" altLang="en-US" sz="1200" b="0" i="0" u="none" strike="noStrike" kern="1200" dirty="0" err="1" smtClean="0">
                <a:solidFill>
                  <a:schemeClr val="tx1"/>
                </a:solidFill>
                <a:effectLst/>
                <a:latin typeface="+mn-lt"/>
                <a:ea typeface="+mn-ea"/>
                <a:cs typeface="+mn-cs"/>
              </a:rPr>
              <a:t>여호수아와</a:t>
            </a:r>
            <a:r>
              <a:rPr lang="ko-KR" altLang="en-US" sz="1200" b="0" i="0" u="none" strike="noStrike" kern="1200" dirty="0" smtClean="0">
                <a:solidFill>
                  <a:schemeClr val="tx1"/>
                </a:solidFill>
                <a:effectLst/>
                <a:latin typeface="+mn-lt"/>
                <a:ea typeface="+mn-ea"/>
                <a:cs typeface="+mn-cs"/>
              </a:rPr>
              <a:t> 정치적 지도자 </a:t>
            </a:r>
            <a:r>
              <a:rPr lang="ko-KR" altLang="en-US" sz="1200" b="0" i="0" u="none" strike="noStrike" kern="1200" dirty="0" err="1" smtClean="0">
                <a:solidFill>
                  <a:schemeClr val="tx1"/>
                </a:solidFill>
                <a:effectLst/>
                <a:latin typeface="+mn-lt"/>
                <a:ea typeface="+mn-ea"/>
                <a:cs typeface="+mn-cs"/>
              </a:rPr>
              <a:t>스룹바벨을</a:t>
            </a:r>
            <a:r>
              <a:rPr lang="ko-KR" altLang="en-US" sz="1200" b="0" i="0" u="none" strike="noStrike" kern="1200" dirty="0" smtClean="0">
                <a:solidFill>
                  <a:schemeClr val="tx1"/>
                </a:solidFill>
                <a:effectLst/>
                <a:latin typeface="+mn-lt"/>
                <a:ea typeface="+mn-ea"/>
                <a:cs typeface="+mn-cs"/>
              </a:rPr>
              <a:t> 가리키는 것으로 이해할 수 있다</a:t>
            </a:r>
            <a:r>
              <a:rPr lang="en-US" altLang="ko-KR" sz="1200" b="0" i="0" u="none" strike="noStrike" kern="1200" dirty="0" smtClean="0">
                <a:solidFill>
                  <a:schemeClr val="tx1"/>
                </a:solidFill>
                <a:effectLst/>
                <a:latin typeface="+mn-lt"/>
                <a:ea typeface="+mn-ea"/>
                <a:cs typeface="+mn-cs"/>
              </a:rPr>
              <a:t>.24) </a:t>
            </a:r>
            <a:r>
              <a:rPr lang="ko-KR" altLang="en-US" sz="1200" b="0" i="0" u="none" strike="noStrike" kern="1200" dirty="0" smtClean="0">
                <a:solidFill>
                  <a:schemeClr val="tx1"/>
                </a:solidFill>
                <a:effectLst/>
                <a:latin typeface="+mn-lt"/>
                <a:ea typeface="+mn-ea"/>
                <a:cs typeface="+mn-cs"/>
              </a:rPr>
              <a:t>또한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4:12</a:t>
            </a:r>
            <a:r>
              <a:rPr lang="ko-KR" altLang="en-US" sz="1200" b="0" i="0" u="none" strike="noStrike" kern="1200" dirty="0" smtClean="0">
                <a:solidFill>
                  <a:schemeClr val="tx1"/>
                </a:solidFill>
                <a:effectLst/>
                <a:latin typeface="+mn-lt"/>
                <a:ea typeface="+mn-ea"/>
                <a:cs typeface="+mn-cs"/>
              </a:rPr>
              <a:t>에서 ‘등잔대 옆의 두 감람나무’가 언급되고 있다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감람열매는 등잔에 필요한 기름을 공급하기 때문에 감람나무는 등잔과 관련을 맺는다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등대와 등잔이 성전 재건을 상징하므로 감람나무는 성전 재건을 주도하는 </a:t>
            </a:r>
            <a:r>
              <a:rPr lang="ko-KR" altLang="en-US" sz="1200" b="0" i="0" u="none" strike="noStrike" kern="1200" dirty="0" err="1" smtClean="0">
                <a:solidFill>
                  <a:schemeClr val="tx1"/>
                </a:solidFill>
                <a:effectLst/>
                <a:latin typeface="+mn-lt"/>
                <a:ea typeface="+mn-ea"/>
                <a:cs typeface="+mn-cs"/>
              </a:rPr>
              <a:t>스룹바벨과</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여호수아</a:t>
            </a:r>
            <a:r>
              <a:rPr lang="ko-KR" altLang="en-US" sz="1200" b="0" i="0" u="none" strike="noStrike" kern="1200" dirty="0" smtClean="0">
                <a:solidFill>
                  <a:schemeClr val="tx1"/>
                </a:solidFill>
                <a:effectLst/>
                <a:latin typeface="+mn-lt"/>
                <a:ea typeface="+mn-ea"/>
                <a:cs typeface="+mn-cs"/>
              </a:rPr>
              <a:t> 두 사람을 상징한다고 볼 수 있다</a:t>
            </a:r>
            <a:r>
              <a:rPr lang="en-US" altLang="ko-KR" sz="1200" b="0" i="0" u="none" strike="noStrike" kern="1200" dirty="0" smtClean="0">
                <a:solidFill>
                  <a:schemeClr val="tx1"/>
                </a:solidFill>
                <a:effectLst/>
                <a:latin typeface="+mn-lt"/>
                <a:ea typeface="+mn-ea"/>
                <a:cs typeface="+mn-cs"/>
              </a:rPr>
              <a:t>.25) </a:t>
            </a:r>
            <a:r>
              <a:rPr lang="ko-KR" altLang="en-US" sz="1200" b="0" i="0" u="none" strike="noStrike" kern="1200" dirty="0" smtClean="0">
                <a:solidFill>
                  <a:schemeClr val="tx1"/>
                </a:solidFill>
                <a:effectLst/>
                <a:latin typeface="+mn-lt"/>
                <a:ea typeface="+mn-ea"/>
                <a:cs typeface="+mn-cs"/>
              </a:rPr>
              <a:t>그러기에 ‘두 감람나무’는 ‘제사장’과 ‘왕’의 이미지를 딴 증인인 교회로 잘 그려진다</a:t>
            </a:r>
            <a:r>
              <a:rPr lang="en-US" altLang="ko-KR" sz="1200" b="0" i="0" u="none" strike="noStrike" kern="1200" dirty="0" smtClean="0">
                <a:solidFill>
                  <a:schemeClr val="tx1"/>
                </a:solidFill>
                <a:effectLst/>
                <a:latin typeface="+mn-lt"/>
                <a:ea typeface="+mn-ea"/>
                <a:cs typeface="+mn-cs"/>
              </a:rPr>
              <a:t>.26)</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1:6</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5:10</a:t>
            </a:r>
            <a:r>
              <a:rPr lang="ko-KR" altLang="en-US" sz="1200" b="0" i="0" u="none" strike="noStrike" kern="1200" dirty="0" smtClean="0">
                <a:solidFill>
                  <a:schemeClr val="tx1"/>
                </a:solidFill>
                <a:effectLst/>
                <a:latin typeface="+mn-lt"/>
                <a:ea typeface="+mn-ea"/>
                <a:cs typeface="+mn-cs"/>
              </a:rPr>
              <a:t>과 </a:t>
            </a:r>
            <a:r>
              <a:rPr lang="en-US" altLang="ko-KR" sz="1200" b="0" i="0" u="none" strike="noStrike" kern="1200" dirty="0" smtClean="0">
                <a:solidFill>
                  <a:schemeClr val="tx1"/>
                </a:solidFill>
                <a:effectLst/>
                <a:latin typeface="+mn-lt"/>
                <a:ea typeface="+mn-ea"/>
                <a:cs typeface="+mn-cs"/>
              </a:rPr>
              <a:t>20:6</a:t>
            </a:r>
            <a:r>
              <a:rPr lang="ko-KR" altLang="en-US" sz="1200" b="0" i="0" u="none" strike="noStrike" kern="1200" dirty="0" smtClean="0">
                <a:solidFill>
                  <a:schemeClr val="tx1"/>
                </a:solidFill>
                <a:effectLst/>
                <a:latin typeface="+mn-lt"/>
                <a:ea typeface="+mn-ea"/>
                <a:cs typeface="+mn-cs"/>
              </a:rPr>
              <a:t>에서 교회는 “나라와 제사장”으로 묘사된다</a:t>
            </a:r>
            <a:r>
              <a:rPr lang="en-US" altLang="ko-KR" sz="1200" b="0" i="0" u="none" strike="noStrike" kern="1200" dirty="0" smtClean="0">
                <a:solidFill>
                  <a:schemeClr val="tx1"/>
                </a:solidFill>
                <a:effectLst/>
                <a:latin typeface="+mn-lt"/>
                <a:ea typeface="+mn-ea"/>
                <a:cs typeface="+mn-cs"/>
              </a:rPr>
              <a:t>.27)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5) </a:t>
            </a:r>
            <a:r>
              <a:rPr lang="ko-KR" altLang="en-US" sz="1200" b="1" i="0" u="none" strike="noStrike" kern="1200" dirty="0" smtClean="0">
                <a:solidFill>
                  <a:schemeClr val="tx1"/>
                </a:solidFill>
                <a:effectLst/>
                <a:latin typeface="+mn-lt"/>
                <a:ea typeface="+mn-ea"/>
                <a:cs typeface="+mn-cs"/>
              </a:rPr>
              <a:t>두 촛대</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촛대는 계시록에서 일곱 번 언급된다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여섯 번은 계시록의 편지 형태인 계시록 </a:t>
            </a:r>
            <a:r>
              <a:rPr lang="en-US" altLang="ko-KR" sz="1200" b="0" i="0" u="none" strike="noStrike" kern="1200" dirty="0" smtClean="0">
                <a:solidFill>
                  <a:schemeClr val="tx1"/>
                </a:solidFill>
                <a:effectLst/>
                <a:latin typeface="+mn-lt"/>
                <a:ea typeface="+mn-ea"/>
                <a:cs typeface="+mn-cs"/>
              </a:rPr>
              <a:t>1</a:t>
            </a:r>
            <a:r>
              <a:rPr lang="ko-KR" altLang="en-US" sz="1200" b="0" i="0" u="none" strike="noStrike" kern="1200" dirty="0" smtClean="0">
                <a:solidFill>
                  <a:schemeClr val="tx1"/>
                </a:solidFill>
                <a:effectLst/>
                <a:latin typeface="+mn-lt"/>
                <a:ea typeface="+mn-ea"/>
                <a:cs typeface="+mn-cs"/>
              </a:rPr>
              <a:t>장과 </a:t>
            </a:r>
            <a:r>
              <a:rPr lang="en-US" altLang="ko-KR" sz="1200" b="0" i="0" u="none" strike="noStrike" kern="1200" dirty="0" smtClean="0">
                <a:solidFill>
                  <a:schemeClr val="tx1"/>
                </a:solidFill>
                <a:effectLst/>
                <a:latin typeface="+mn-lt"/>
                <a:ea typeface="+mn-ea"/>
                <a:cs typeface="+mn-cs"/>
              </a:rPr>
              <a:t>2</a:t>
            </a:r>
            <a:r>
              <a:rPr lang="ko-KR" altLang="en-US" sz="1200" b="0" i="0" u="none" strike="noStrike" kern="1200" dirty="0" smtClean="0">
                <a:solidFill>
                  <a:schemeClr val="tx1"/>
                </a:solidFill>
                <a:effectLst/>
                <a:latin typeface="+mn-lt"/>
                <a:ea typeface="+mn-ea"/>
                <a:cs typeface="+mn-cs"/>
              </a:rPr>
              <a:t>장에서 발견된다</a:t>
            </a:r>
            <a:r>
              <a:rPr lang="en-US" altLang="ko-KR" sz="1200" b="0" i="0" u="none" strike="noStrike" kern="1200" dirty="0" smtClean="0">
                <a:solidFill>
                  <a:schemeClr val="tx1"/>
                </a:solidFill>
                <a:effectLst/>
                <a:latin typeface="+mn-lt"/>
                <a:ea typeface="+mn-ea"/>
                <a:cs typeface="+mn-cs"/>
              </a:rPr>
              <a:t>(1:12, 20, 2:1). </a:t>
            </a:r>
            <a:r>
              <a:rPr lang="ko-KR" altLang="en-US" sz="1200" b="0" i="0" u="none" strike="noStrike" kern="1200" dirty="0" smtClean="0">
                <a:solidFill>
                  <a:schemeClr val="tx1"/>
                </a:solidFill>
                <a:effectLst/>
                <a:latin typeface="+mn-lt"/>
                <a:ea typeface="+mn-ea"/>
                <a:cs typeface="+mn-cs"/>
              </a:rPr>
              <a:t>그들은 일곱 금 촛대로 묘사되는데 </a:t>
            </a:r>
            <a:r>
              <a:rPr lang="ko-KR" altLang="en-US" sz="1200" b="0" i="0" u="none" strike="noStrike" kern="1200" dirty="0" err="1" smtClean="0">
                <a:solidFill>
                  <a:schemeClr val="tx1"/>
                </a:solidFill>
                <a:effectLst/>
                <a:latin typeface="+mn-lt"/>
                <a:ea typeface="+mn-ea"/>
                <a:cs typeface="+mn-cs"/>
              </a:rPr>
              <a:t>스가랴</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a:t>
            </a:r>
            <a:r>
              <a:rPr lang="ko-KR" altLang="en-US" sz="1200" b="0" i="0" u="none" strike="noStrike" kern="1200" dirty="0" smtClean="0">
                <a:solidFill>
                  <a:schemeClr val="tx1"/>
                </a:solidFill>
                <a:effectLst/>
                <a:latin typeface="+mn-lt"/>
                <a:ea typeface="+mn-ea"/>
                <a:cs typeface="+mn-cs"/>
              </a:rPr>
              <a:t>장의 일곱 촛대를 연상하게 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계시록에서 촛대가 등장하는 유일한 다른 곳은 </a:t>
            </a:r>
            <a:r>
              <a:rPr lang="en-US" altLang="ko-KR" sz="1200" b="0" i="0" u="none" strike="noStrike" kern="1200" dirty="0" smtClean="0">
                <a:solidFill>
                  <a:schemeClr val="tx1"/>
                </a:solidFill>
                <a:effectLst/>
                <a:latin typeface="+mn-lt"/>
                <a:ea typeface="+mn-ea"/>
                <a:cs typeface="+mn-cs"/>
              </a:rPr>
              <a:t>11:4</a:t>
            </a:r>
            <a:r>
              <a:rPr lang="ko-KR" altLang="en-US" sz="1200" b="0" i="0" u="none" strike="noStrike" kern="1200" dirty="0" smtClean="0">
                <a:solidFill>
                  <a:schemeClr val="tx1"/>
                </a:solidFill>
                <a:effectLst/>
                <a:latin typeface="+mn-lt"/>
                <a:ea typeface="+mn-ea"/>
                <a:cs typeface="+mn-cs"/>
              </a:rPr>
              <a:t>에서 ‘두 촛대’로 나타난다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학자들은 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두 증인은 교회 공동체를 가리킨다고 주장한다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왜냐하면 계시록 </a:t>
            </a:r>
            <a:r>
              <a:rPr lang="en-US" altLang="ko-KR" sz="1200" b="0" i="0" u="none" strike="noStrike" kern="1200" dirty="0" smtClean="0">
                <a:solidFill>
                  <a:schemeClr val="tx1"/>
                </a:solidFill>
                <a:effectLst/>
                <a:latin typeface="+mn-lt"/>
                <a:ea typeface="+mn-ea"/>
                <a:cs typeface="+mn-cs"/>
              </a:rPr>
              <a:t>1</a:t>
            </a:r>
            <a:r>
              <a:rPr lang="ko-KR" altLang="en-US" sz="1200" b="0" i="0" u="none" strike="noStrike" kern="1200" dirty="0" smtClean="0">
                <a:solidFill>
                  <a:schemeClr val="tx1"/>
                </a:solidFill>
                <a:effectLst/>
                <a:latin typeface="+mn-lt"/>
                <a:ea typeface="+mn-ea"/>
                <a:cs typeface="+mn-cs"/>
              </a:rPr>
              <a:t>장에서 일곱 촛대가 교회로 분명히 동일시되기 때문이다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계시록에서 일곱 촛대가 교회 공동체를 가리킨다면 두 촛대도 교회 공동체를 가리킬 수 있다고 여겨진다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1, 2</a:t>
            </a:r>
            <a:r>
              <a:rPr lang="ko-KR" altLang="en-US" sz="1200" b="0" i="0" u="none" strike="noStrike" kern="1200" dirty="0" smtClean="0">
                <a:solidFill>
                  <a:schemeClr val="tx1"/>
                </a:solidFill>
                <a:effectLst/>
                <a:latin typeface="+mn-lt"/>
                <a:ea typeface="+mn-ea"/>
                <a:cs typeface="+mn-cs"/>
              </a:rPr>
              <a:t>장에서 숫자 ‘일곱’이 완전함을 의미하므로 일곱 촛대에 의한 모든 교회를 나타낸다면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‘둘’이라는 숫자는 ‘증거’의 의미를 가진다고 볼 수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그러므로 두 촛대가 두 증인이 교회 공동체를 상징한다고 말 할 수 있다</a:t>
            </a:r>
            <a:r>
              <a:rPr lang="en-US" altLang="ko-KR" sz="1200" b="0" i="0" u="none" strike="noStrike" kern="1200" dirty="0" smtClean="0">
                <a:solidFill>
                  <a:schemeClr val="tx1"/>
                </a:solidFill>
                <a:effectLst/>
                <a:latin typeface="+mn-lt"/>
                <a:ea typeface="+mn-ea"/>
                <a:cs typeface="+mn-cs"/>
              </a:rPr>
              <a:t>.28)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감람나무와 두 촛대에 대한 묘사는 두 감람나무와 성령의 사역을 연결한다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등잔은 </a:t>
            </a:r>
            <a:r>
              <a:rPr lang="ko-KR" altLang="en-US" sz="1200" b="0" i="0" u="none" strike="noStrike" kern="1200" dirty="0" err="1" smtClean="0">
                <a:solidFill>
                  <a:schemeClr val="tx1"/>
                </a:solidFill>
                <a:effectLst/>
                <a:latin typeface="+mn-lt"/>
                <a:ea typeface="+mn-ea"/>
                <a:cs typeface="+mn-cs"/>
              </a:rPr>
              <a:t>스룹바벨을</a:t>
            </a:r>
            <a:r>
              <a:rPr lang="ko-KR" altLang="en-US" sz="1200" b="0" i="0" u="none" strike="noStrike" kern="1200" dirty="0" smtClean="0">
                <a:solidFill>
                  <a:schemeClr val="tx1"/>
                </a:solidFill>
                <a:effectLst/>
                <a:latin typeface="+mn-lt"/>
                <a:ea typeface="+mn-ea"/>
                <a:cs typeface="+mn-cs"/>
              </a:rPr>
              <a:t> 가리킨다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계시록의 등잔의 수는 하나에서 둘로 증가하는 반면에 </a:t>
            </a:r>
            <a:r>
              <a:rPr lang="ko-KR" altLang="en-US" sz="1200" b="0" i="0" u="none" strike="noStrike" kern="1200" dirty="0" err="1" smtClean="0">
                <a:solidFill>
                  <a:schemeClr val="tx1"/>
                </a:solidFill>
                <a:effectLst/>
                <a:latin typeface="+mn-lt"/>
                <a:ea typeface="+mn-ea"/>
                <a:cs typeface="+mn-cs"/>
              </a:rPr>
              <a:t>스가랴와</a:t>
            </a:r>
            <a:r>
              <a:rPr lang="ko-KR" altLang="en-US" sz="1200" b="0" i="0" u="none" strike="noStrike" kern="1200" dirty="0" smtClean="0">
                <a:solidFill>
                  <a:schemeClr val="tx1"/>
                </a:solidFill>
                <a:effectLst/>
                <a:latin typeface="+mn-lt"/>
                <a:ea typeface="+mn-ea"/>
                <a:cs typeface="+mn-cs"/>
              </a:rPr>
              <a:t> 계시록에는 두 감람나무가 있다</a:t>
            </a:r>
            <a:r>
              <a:rPr lang="en-US" altLang="ko-KR" sz="1200" b="0" i="0" u="none" strike="noStrike" kern="1200" dirty="0" smtClean="0">
                <a:solidFill>
                  <a:schemeClr val="tx1"/>
                </a:solidFill>
                <a:effectLst/>
                <a:latin typeface="+mn-lt"/>
                <a:ea typeface="+mn-ea"/>
                <a:cs typeface="+mn-cs"/>
              </a:rPr>
              <a:t>. Strand</a:t>
            </a:r>
            <a:r>
              <a:rPr lang="ko-KR" altLang="en-US" sz="1200" b="0" i="0" u="none" strike="noStrike" kern="1200" dirty="0" smtClean="0">
                <a:solidFill>
                  <a:schemeClr val="tx1"/>
                </a:solidFill>
                <a:effectLst/>
                <a:latin typeface="+mn-lt"/>
                <a:ea typeface="+mn-ea"/>
                <a:cs typeface="+mn-cs"/>
              </a:rPr>
              <a:t>는 두 감람나무의 이 연속성 때문에 그들의 의미는 “성령의 사역”</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즉 구약과 신약 각각에서 하나님의 말씀을 제공하는 성령의 역할을 가리키는 지속성을 유지한다</a:t>
            </a:r>
            <a:r>
              <a:rPr lang="en-US" altLang="ko-KR" sz="1200" b="0" i="0" u="none" strike="noStrike" kern="1200" dirty="0" smtClean="0">
                <a:solidFill>
                  <a:schemeClr val="tx1"/>
                </a:solidFill>
                <a:effectLst/>
                <a:latin typeface="+mn-lt"/>
                <a:ea typeface="+mn-ea"/>
                <a:cs typeface="+mn-cs"/>
              </a:rPr>
              <a:t>.29)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err="1" smtClean="0">
                <a:solidFill>
                  <a:schemeClr val="tx1"/>
                </a:solidFill>
                <a:effectLst/>
                <a:latin typeface="+mn-lt"/>
                <a:ea typeface="+mn-ea"/>
                <a:cs typeface="+mn-cs"/>
              </a:rPr>
              <a:t>스가랴에서</a:t>
            </a:r>
            <a:r>
              <a:rPr lang="ko-KR" altLang="en-US" sz="1200" b="0" i="0" u="none" strike="noStrike" kern="1200" dirty="0" smtClean="0">
                <a:solidFill>
                  <a:schemeClr val="tx1"/>
                </a:solidFill>
                <a:effectLst/>
                <a:latin typeface="+mn-lt"/>
                <a:ea typeface="+mn-ea"/>
                <a:cs typeface="+mn-cs"/>
              </a:rPr>
              <a:t> 흥미로운 점은 하나님이 전사를 임명하여 성전을 측량하도록 하시면서 회복을 주도권을 가지고서 적대적이며 사단의 의도</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슥</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2~3)</a:t>
            </a:r>
            <a:r>
              <a:rPr lang="ko-KR" altLang="en-US" sz="1200" b="0" i="0" u="none" strike="noStrike" kern="1200" dirty="0" smtClean="0">
                <a:solidFill>
                  <a:schemeClr val="tx1"/>
                </a:solidFill>
                <a:effectLst/>
                <a:latin typeface="+mn-lt"/>
                <a:ea typeface="+mn-ea"/>
                <a:cs typeface="+mn-cs"/>
              </a:rPr>
              <a:t>에서 예루살렘을 보호하신다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점은 계시록 </a:t>
            </a:r>
            <a:r>
              <a:rPr lang="en-US" altLang="ko-KR" sz="1200" b="0" i="0" u="none" strike="noStrike" kern="1200" dirty="0" smtClean="0">
                <a:solidFill>
                  <a:schemeClr val="tx1"/>
                </a:solidFill>
                <a:effectLst/>
                <a:latin typeface="+mn-lt"/>
                <a:ea typeface="+mn-ea"/>
                <a:cs typeface="+mn-cs"/>
              </a:rPr>
              <a:t>11:1~2</a:t>
            </a:r>
            <a:r>
              <a:rPr lang="ko-KR" altLang="en-US" sz="1200" b="0" i="0" u="none" strike="noStrike" kern="1200" dirty="0" smtClean="0">
                <a:solidFill>
                  <a:schemeClr val="tx1"/>
                </a:solidFill>
                <a:effectLst/>
                <a:latin typeface="+mn-lt"/>
                <a:ea typeface="+mn-ea"/>
                <a:cs typeface="+mn-cs"/>
              </a:rPr>
              <a:t>에서 요한이 성전을 측량하여 보호하는 것과 비슷하다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a:t>
            </a:r>
            <a:r>
              <a:rPr lang="ko-KR" altLang="en-US" sz="1200" b="0" i="0" u="none" strike="noStrike" kern="1200" dirty="0" err="1" smtClean="0">
                <a:solidFill>
                  <a:schemeClr val="tx1"/>
                </a:solidFill>
                <a:effectLst/>
                <a:latin typeface="+mn-lt"/>
                <a:ea typeface="+mn-ea"/>
                <a:cs typeface="+mn-cs"/>
              </a:rPr>
              <a:t>스가랴의</a:t>
            </a:r>
            <a:r>
              <a:rPr lang="ko-KR" altLang="en-US" sz="1200" b="0" i="0" u="none" strike="noStrike" kern="1200" dirty="0" smtClean="0">
                <a:solidFill>
                  <a:schemeClr val="tx1"/>
                </a:solidFill>
                <a:effectLst/>
                <a:latin typeface="+mn-lt"/>
                <a:ea typeface="+mn-ea"/>
                <a:cs typeface="+mn-cs"/>
              </a:rPr>
              <a:t> 은유를 유지하면서 자신의 목적에 맞게 창의적으로 활용한다</a:t>
            </a:r>
            <a:r>
              <a:rPr lang="en-US" altLang="ko-KR" sz="1200" b="0" i="0" u="none" strike="noStrike" kern="1200" dirty="0" smtClean="0">
                <a:solidFill>
                  <a:schemeClr val="tx1"/>
                </a:solidFill>
                <a:effectLst/>
                <a:latin typeface="+mn-lt"/>
                <a:ea typeface="+mn-ea"/>
                <a:cs typeface="+mn-cs"/>
              </a:rPr>
              <a:t>.30)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성전을 촛대로서 드러낼 필요가 없다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왜냐하면 성전이 존재하지 않기 때문이다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계 </a:t>
            </a:r>
            <a:r>
              <a:rPr lang="en-US" altLang="ko-KR" sz="1200" b="0" i="0" u="none" strike="noStrike" kern="1200" dirty="0" smtClean="0">
                <a:solidFill>
                  <a:schemeClr val="tx1"/>
                </a:solidFill>
                <a:effectLst/>
                <a:latin typeface="+mn-lt"/>
                <a:ea typeface="+mn-ea"/>
                <a:cs typeface="+mn-cs"/>
              </a:rPr>
              <a:t>21:22). </a:t>
            </a: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기름 부음 받은 두 사람을 두 감람나무 또는 두 촛대로 그린다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그들은 </a:t>
            </a:r>
            <a:r>
              <a:rPr lang="ko-KR" altLang="en-US" sz="1200" b="0" i="0" u="none" strike="noStrike" kern="1200" dirty="0" err="1" smtClean="0">
                <a:solidFill>
                  <a:schemeClr val="tx1"/>
                </a:solidFill>
                <a:effectLst/>
                <a:latin typeface="+mn-lt"/>
                <a:ea typeface="+mn-ea"/>
                <a:cs typeface="+mn-cs"/>
              </a:rPr>
              <a:t>스가랴서에서처럼</a:t>
            </a:r>
            <a:r>
              <a:rPr lang="ko-KR" altLang="en-US" sz="1200" b="0" i="0" u="none" strike="noStrike" kern="1200" dirty="0" smtClean="0">
                <a:solidFill>
                  <a:schemeClr val="tx1"/>
                </a:solidFill>
                <a:effectLst/>
                <a:latin typeface="+mn-lt"/>
                <a:ea typeface="+mn-ea"/>
                <a:cs typeface="+mn-cs"/>
              </a:rPr>
              <a:t> 하나님의 통치를 가져 오는 </a:t>
            </a:r>
            <a:r>
              <a:rPr lang="ko-KR" altLang="en-US" sz="1200" b="0" i="0" u="none" strike="noStrike" kern="1200" dirty="0" err="1" smtClean="0">
                <a:solidFill>
                  <a:schemeClr val="tx1"/>
                </a:solidFill>
                <a:effectLst/>
                <a:latin typeface="+mn-lt"/>
                <a:ea typeface="+mn-ea"/>
                <a:cs typeface="+mn-cs"/>
              </a:rPr>
              <a:t>메시야적</a:t>
            </a:r>
            <a:r>
              <a:rPr lang="ko-KR" altLang="en-US" sz="1200" b="0" i="0" u="none" strike="noStrike" kern="1200" dirty="0" smtClean="0">
                <a:solidFill>
                  <a:schemeClr val="tx1"/>
                </a:solidFill>
                <a:effectLst/>
                <a:latin typeface="+mn-lt"/>
                <a:ea typeface="+mn-ea"/>
                <a:cs typeface="+mn-cs"/>
              </a:rPr>
              <a:t> 인물은 더 이상 아니다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계시록에서는 어린양이 그 역할을 수행하기 때문이다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그들은 대신에 요한처럼 모범적 증인으로서 요한이 필사적으로 교회를 격려하는 예언 역할의 모델이다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6) </a:t>
            </a:r>
            <a:r>
              <a:rPr lang="ko-KR" altLang="en-US" sz="1200" b="1" i="0" u="none" strike="noStrike" kern="1200" dirty="0" smtClean="0">
                <a:solidFill>
                  <a:schemeClr val="tx1"/>
                </a:solidFill>
                <a:effectLst/>
                <a:latin typeface="+mn-lt"/>
                <a:ea typeface="+mn-ea"/>
                <a:cs typeface="+mn-cs"/>
              </a:rPr>
              <a:t>두 증인 사역의 특성</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① 두 증인이라고 불림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사람은 첫째로 “증인”이라고 언급된다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계시록에서 ‘</a:t>
            </a:r>
            <a:r>
              <a:rPr lang="en-US" altLang="ko-KR" sz="1200" b="0" i="0" u="none" strike="noStrike" kern="1200" dirty="0" smtClean="0">
                <a:solidFill>
                  <a:schemeClr val="tx1"/>
                </a:solidFill>
                <a:effectLst/>
                <a:latin typeface="+mn-lt"/>
                <a:ea typeface="+mn-ea"/>
                <a:cs typeface="+mn-cs"/>
              </a:rPr>
              <a:t>μα</a:t>
            </a:r>
            <a:r>
              <a:rPr lang="en-US" altLang="ko-KR" sz="1200" b="0" i="0" u="none" strike="noStrike" kern="1200" dirty="0" err="1" smtClean="0">
                <a:solidFill>
                  <a:schemeClr val="tx1"/>
                </a:solidFill>
                <a:effectLst/>
                <a:latin typeface="+mn-lt"/>
                <a:ea typeface="+mn-ea"/>
                <a:cs typeface="+mn-cs"/>
              </a:rPr>
              <a:t>ρτ</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어근을 지닌 단어는 중요하다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어근을 가진 두 단어가 등장한다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명사로서 사람을 가리키는 “증인”과 증인이 선포하는 메시지인 “증언” 또는 “증거”이며， 동사는 “증언하다”이다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 명사가 증언을 마친</a:t>
            </a:r>
            <a:r>
              <a:rPr lang="en-US" altLang="ko-KR" sz="1200" b="0" i="0" u="none" strike="noStrike" kern="1200" dirty="0" smtClean="0">
                <a:solidFill>
                  <a:schemeClr val="tx1"/>
                </a:solidFill>
                <a:effectLst/>
                <a:latin typeface="+mn-lt"/>
                <a:ea typeface="+mn-ea"/>
                <a:cs typeface="+mn-cs"/>
              </a:rPr>
              <a:t>(11:7) </a:t>
            </a:r>
            <a:r>
              <a:rPr lang="ko-KR" altLang="en-US" sz="1200" b="0" i="0" u="none" strike="noStrike" kern="1200" dirty="0" smtClean="0">
                <a:solidFill>
                  <a:schemeClr val="tx1"/>
                </a:solidFill>
                <a:effectLst/>
                <a:latin typeface="+mn-lt"/>
                <a:ea typeface="+mn-ea"/>
                <a:cs typeface="+mn-cs"/>
              </a:rPr>
              <a:t>동사와 함께 사용된다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증인이라는 개념이 “그들이 그 증언을 마칠 때에”의 </a:t>
            </a:r>
            <a:r>
              <a:rPr lang="en-US" altLang="ko-KR" sz="1200" b="0" i="0" u="none" strike="noStrike" kern="1200" dirty="0" smtClean="0">
                <a:solidFill>
                  <a:schemeClr val="tx1"/>
                </a:solidFill>
                <a:effectLst/>
                <a:latin typeface="+mn-lt"/>
                <a:ea typeface="+mn-ea"/>
                <a:cs typeface="+mn-cs"/>
              </a:rPr>
              <a:t>7</a:t>
            </a:r>
            <a:r>
              <a:rPr lang="ko-KR" altLang="en-US" sz="1200" b="0" i="0" u="none" strike="noStrike" kern="1200" dirty="0" smtClean="0">
                <a:solidFill>
                  <a:schemeClr val="tx1"/>
                </a:solidFill>
                <a:effectLst/>
                <a:latin typeface="+mn-lt"/>
                <a:ea typeface="+mn-ea"/>
                <a:cs typeface="+mn-cs"/>
              </a:rPr>
              <a:t>절에서 재확인된다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계시록의 다른 부분에서 요한</a:t>
            </a:r>
            <a:r>
              <a:rPr lang="en-US" altLang="ko-KR" sz="1200" b="0" i="0" u="none" strike="noStrike" kern="1200" dirty="0" smtClean="0">
                <a:solidFill>
                  <a:schemeClr val="tx1"/>
                </a:solidFill>
                <a:effectLst/>
                <a:latin typeface="+mn-lt"/>
                <a:ea typeface="+mn-ea"/>
                <a:cs typeface="+mn-cs"/>
              </a:rPr>
              <a:t>(1:2, 9), </a:t>
            </a:r>
            <a:r>
              <a:rPr lang="ko-KR" altLang="en-US" sz="1200" b="0" i="0" u="none" strike="noStrike" kern="1200" dirty="0" smtClean="0">
                <a:solidFill>
                  <a:schemeClr val="tx1"/>
                </a:solidFill>
                <a:effectLst/>
                <a:latin typeface="+mn-lt"/>
                <a:ea typeface="+mn-ea"/>
                <a:cs typeface="+mn-cs"/>
              </a:rPr>
              <a:t>예수 그리스도</a:t>
            </a:r>
            <a:r>
              <a:rPr lang="en-US" altLang="ko-KR" sz="1200" b="0" i="0" u="none" strike="noStrike" kern="1200" dirty="0" smtClean="0">
                <a:solidFill>
                  <a:schemeClr val="tx1"/>
                </a:solidFill>
                <a:effectLst/>
                <a:latin typeface="+mn-lt"/>
                <a:ea typeface="+mn-ea"/>
                <a:cs typeface="+mn-cs"/>
              </a:rPr>
              <a:t>(1:5, 3:14), </a:t>
            </a:r>
            <a:r>
              <a:rPr lang="ko-KR" altLang="en-US" sz="1200" b="0" i="0" u="none" strike="noStrike" kern="1200" dirty="0" err="1" smtClean="0">
                <a:solidFill>
                  <a:schemeClr val="tx1"/>
                </a:solidFill>
                <a:effectLst/>
                <a:latin typeface="+mn-lt"/>
                <a:ea typeface="+mn-ea"/>
                <a:cs typeface="+mn-cs"/>
              </a:rPr>
              <a:t>안디바</a:t>
            </a:r>
            <a:r>
              <a:rPr lang="en-US" altLang="ko-KR" sz="1200" b="0" i="0" u="none" strike="noStrike" kern="1200" dirty="0" smtClean="0">
                <a:solidFill>
                  <a:schemeClr val="tx1"/>
                </a:solidFill>
                <a:effectLst/>
                <a:latin typeface="+mn-lt"/>
                <a:ea typeface="+mn-ea"/>
                <a:cs typeface="+mn-cs"/>
              </a:rPr>
              <a:t>(2:13)</a:t>
            </a:r>
            <a:r>
              <a:rPr lang="ko-KR" altLang="en-US" sz="1200" b="0" i="0" u="none" strike="noStrike" kern="1200" dirty="0" smtClean="0">
                <a:solidFill>
                  <a:schemeClr val="tx1"/>
                </a:solidFill>
                <a:effectLst/>
                <a:latin typeface="+mn-lt"/>
                <a:ea typeface="+mn-ea"/>
                <a:cs typeface="+mn-cs"/>
              </a:rPr>
              <a:t>가 ‘두 증인’으로 언급된다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일곱 교회가 처한 상황을 설명하면서 ‘이기라’고 격려하는 계시록 </a:t>
            </a:r>
            <a:r>
              <a:rPr lang="en-US" altLang="ko-KR" sz="1200" b="0" i="0" u="none" strike="noStrike" kern="1200" dirty="0" smtClean="0">
                <a:solidFill>
                  <a:schemeClr val="tx1"/>
                </a:solidFill>
                <a:effectLst/>
                <a:latin typeface="+mn-lt"/>
                <a:ea typeface="+mn-ea"/>
                <a:cs typeface="+mn-cs"/>
              </a:rPr>
              <a:t>2~3</a:t>
            </a:r>
            <a:r>
              <a:rPr lang="ko-KR" altLang="en-US" sz="1200" b="0" i="0" u="none" strike="noStrike" kern="1200" dirty="0" smtClean="0">
                <a:solidFill>
                  <a:schemeClr val="tx1"/>
                </a:solidFill>
                <a:effectLst/>
                <a:latin typeface="+mn-lt"/>
                <a:ea typeface="+mn-ea"/>
                <a:cs typeface="+mn-cs"/>
              </a:rPr>
              <a:t>장에서 순교를 당한 사람의 이름을 ‘나의 충성된 증인 </a:t>
            </a:r>
            <a:r>
              <a:rPr lang="ko-KR" altLang="en-US" sz="1200" b="0" i="0" u="none" strike="noStrike" kern="1200" dirty="0" err="1" smtClean="0">
                <a:solidFill>
                  <a:schemeClr val="tx1"/>
                </a:solidFill>
                <a:effectLst/>
                <a:latin typeface="+mn-lt"/>
                <a:ea typeface="+mn-ea"/>
                <a:cs typeface="+mn-cs"/>
              </a:rPr>
              <a:t>안디바</a:t>
            </a:r>
            <a:r>
              <a:rPr lang="ko-KR" altLang="en-US" sz="1200" b="0" i="0" u="none" strike="noStrike" kern="1200" dirty="0" smtClean="0">
                <a:solidFill>
                  <a:schemeClr val="tx1"/>
                </a:solidFill>
                <a:effectLst/>
                <a:latin typeface="+mn-lt"/>
                <a:ea typeface="+mn-ea"/>
                <a:cs typeface="+mn-cs"/>
              </a:rPr>
              <a:t>’라고 처음이자 마지막으로 언급된다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충성된 증인’이라는 표현은 </a:t>
            </a:r>
            <a:r>
              <a:rPr lang="en-US" altLang="ko-KR" sz="1200" b="0" i="0" u="none" strike="noStrike" kern="1200" dirty="0" smtClean="0">
                <a:solidFill>
                  <a:schemeClr val="tx1"/>
                </a:solidFill>
                <a:effectLst/>
                <a:latin typeface="+mn-lt"/>
                <a:ea typeface="+mn-ea"/>
                <a:cs typeface="+mn-cs"/>
              </a:rPr>
              <a:t>1:5</a:t>
            </a:r>
            <a:r>
              <a:rPr lang="ko-KR" altLang="en-US" sz="1200" b="0" i="0" u="none" strike="noStrike" kern="1200" dirty="0" smtClean="0">
                <a:solidFill>
                  <a:schemeClr val="tx1"/>
                </a:solidFill>
                <a:effectLst/>
                <a:latin typeface="+mn-lt"/>
                <a:ea typeface="+mn-ea"/>
                <a:cs typeface="+mn-cs"/>
              </a:rPr>
              <a:t>에서 예수님 자신을 묘사할 때 사용 된 동일한 표현이다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동일한 표현을 통하여 </a:t>
            </a:r>
            <a:r>
              <a:rPr lang="ko-KR" altLang="en-US" sz="1200" b="0" i="0" u="none" strike="noStrike" kern="1200" dirty="0" err="1" smtClean="0">
                <a:solidFill>
                  <a:schemeClr val="tx1"/>
                </a:solidFill>
                <a:effectLst/>
                <a:latin typeface="+mn-lt"/>
                <a:ea typeface="+mn-ea"/>
                <a:cs typeface="+mn-cs"/>
              </a:rPr>
              <a:t>안디바가</a:t>
            </a:r>
            <a:r>
              <a:rPr lang="ko-KR" altLang="en-US" sz="1200" b="0" i="0" u="none" strike="noStrike" kern="1200" dirty="0" smtClean="0">
                <a:solidFill>
                  <a:schemeClr val="tx1"/>
                </a:solidFill>
                <a:effectLst/>
                <a:latin typeface="+mn-lt"/>
                <a:ea typeface="+mn-ea"/>
                <a:cs typeface="+mn-cs"/>
              </a:rPr>
              <a:t> ‘예수님의 증언의 길을 충실하게 따라갔던 자’로 제시하면서 많은 그리스도인 공동체가 이러한 삶을 따라서 증인의 삶을 살아야 하는 모델로 제시된다</a:t>
            </a:r>
            <a:r>
              <a:rPr lang="en-US" altLang="ko-KR" sz="1200" b="0" i="0" u="none" strike="noStrike" kern="1200" dirty="0" smtClean="0">
                <a:solidFill>
                  <a:schemeClr val="tx1"/>
                </a:solidFill>
                <a:effectLst/>
                <a:latin typeface="+mn-lt"/>
                <a:ea typeface="+mn-ea"/>
                <a:cs typeface="+mn-cs"/>
              </a:rPr>
              <a:t>.31)</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baseline="30000" dirty="0" smtClean="0">
                <a:solidFill>
                  <a:schemeClr val="tx1"/>
                </a:solidFill>
                <a:effectLst/>
                <a:latin typeface="+mn-lt"/>
                <a:ea typeface="+mn-ea"/>
                <a:cs typeface="+mn-cs"/>
              </a:rPr>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또한 </a:t>
            </a:r>
            <a:r>
              <a:rPr lang="en-US" altLang="ko-KR" sz="1200" b="0" i="0" u="none" strike="noStrike" kern="1200" dirty="0" smtClean="0">
                <a:solidFill>
                  <a:schemeClr val="tx1"/>
                </a:solidFill>
                <a:effectLst/>
                <a:latin typeface="+mn-lt"/>
                <a:ea typeface="+mn-ea"/>
                <a:cs typeface="+mn-cs"/>
              </a:rPr>
              <a:t>17:6</a:t>
            </a:r>
            <a:r>
              <a:rPr lang="ko-KR" altLang="en-US" sz="1200" b="0" i="0" u="none" strike="noStrike" kern="1200" dirty="0" smtClean="0">
                <a:solidFill>
                  <a:schemeClr val="tx1"/>
                </a:solidFill>
                <a:effectLst/>
                <a:latin typeface="+mn-lt"/>
                <a:ea typeface="+mn-ea"/>
                <a:cs typeface="+mn-cs"/>
              </a:rPr>
              <a:t>에서 음녀가 ‘예수의 증인들의 피에 취하였다’고 말한다</a:t>
            </a:r>
            <a:r>
              <a:rPr lang="en-US" altLang="ko-KR" sz="1200" b="0" i="0" u="none" strike="noStrike" kern="1200" dirty="0" smtClean="0">
                <a:solidFill>
                  <a:schemeClr val="tx1"/>
                </a:solidFill>
                <a:effectLst/>
                <a:latin typeface="+mn-lt"/>
                <a:ea typeface="+mn-ea"/>
                <a:cs typeface="+mn-cs"/>
              </a:rPr>
              <a:t>. 12:17</a:t>
            </a:r>
            <a:r>
              <a:rPr lang="ko-KR" altLang="en-US" sz="1200" b="0" i="0" u="none" strike="noStrike" kern="1200" dirty="0" smtClean="0">
                <a:solidFill>
                  <a:schemeClr val="tx1"/>
                </a:solidFill>
                <a:effectLst/>
                <a:latin typeface="+mn-lt"/>
                <a:ea typeface="+mn-ea"/>
                <a:cs typeface="+mn-cs"/>
              </a:rPr>
              <a:t>의 여자의 남은 자손은 직접적으로 드러나지 않지만 계시록은 그들을 “예수 그리스도의 증거”를 가진 자라고 말한다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하늘 제단 아래에 등장하는 죽임 당한 영혼들은 또한 증인이라고 볼 수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왜냐하면 그들은 “하나님의 말씀과 그들이 가진 증거로 말미암아 죽임을 당했기”때문이다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예수의 증거와 하나님의 말씀이 서로 연결되어 있는 이 개념은 계시록 자체를 예언으로 언급하는 구절</a:t>
            </a:r>
            <a:r>
              <a:rPr lang="en-US" altLang="ko-KR" sz="1200" b="0" i="0" u="none" strike="noStrike" kern="1200" dirty="0" smtClean="0">
                <a:solidFill>
                  <a:schemeClr val="tx1"/>
                </a:solidFill>
                <a:effectLst/>
                <a:latin typeface="+mn-lt"/>
                <a:ea typeface="+mn-ea"/>
                <a:cs typeface="+mn-cs"/>
              </a:rPr>
              <a:t>(1:2)</a:t>
            </a:r>
            <a:r>
              <a:rPr lang="ko-KR" altLang="en-US" sz="1200" b="0" i="0" u="none" strike="noStrike" kern="1200" dirty="0" smtClean="0">
                <a:solidFill>
                  <a:schemeClr val="tx1"/>
                </a:solidFill>
                <a:effectLst/>
                <a:latin typeface="+mn-lt"/>
                <a:ea typeface="+mn-ea"/>
                <a:cs typeface="+mn-cs"/>
              </a:rPr>
              <a:t>과 순교자들을 언급하는 구절들</a:t>
            </a:r>
            <a:r>
              <a:rPr lang="en-US" altLang="ko-KR" sz="1200" b="0" i="0" u="none" strike="noStrike" kern="1200" dirty="0" smtClean="0">
                <a:solidFill>
                  <a:schemeClr val="tx1"/>
                </a:solidFill>
                <a:effectLst/>
                <a:latin typeface="+mn-lt"/>
                <a:ea typeface="+mn-ea"/>
                <a:cs typeface="+mn-cs"/>
              </a:rPr>
              <a:t>(6:9, 20:4)</a:t>
            </a:r>
            <a:r>
              <a:rPr lang="ko-KR" altLang="en-US" sz="1200" b="0" i="0" u="none" strike="noStrike" kern="1200" dirty="0" smtClean="0">
                <a:solidFill>
                  <a:schemeClr val="tx1"/>
                </a:solidFill>
                <a:effectLst/>
                <a:latin typeface="+mn-lt"/>
                <a:ea typeface="+mn-ea"/>
                <a:cs typeface="+mn-cs"/>
              </a:rPr>
              <a:t>에서 확인할 수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그러기에 모든 그리스도인은 세상을 향하여 ‘예수의 증거를 지난 자들’이라고 말할 수 있다</a:t>
            </a:r>
            <a:r>
              <a:rPr lang="en-US" altLang="ko-KR" sz="1200" b="0" i="0" u="none" strike="noStrike" kern="1200" dirty="0" smtClean="0">
                <a:solidFill>
                  <a:schemeClr val="tx1"/>
                </a:solidFill>
                <a:effectLst/>
                <a:latin typeface="+mn-lt"/>
                <a:ea typeface="+mn-ea"/>
                <a:cs typeface="+mn-cs"/>
              </a:rPr>
              <a:t>.32)</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baseline="30000" dirty="0" smtClean="0">
                <a:solidFill>
                  <a:schemeClr val="tx1"/>
                </a:solidFill>
                <a:effectLst/>
                <a:latin typeface="+mn-lt"/>
                <a:ea typeface="+mn-ea"/>
                <a:cs typeface="+mn-cs"/>
              </a:rPr>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증언을 감당하는 사람들은 요한</a:t>
            </a:r>
            <a:r>
              <a:rPr lang="en-US" altLang="ko-KR" sz="1200" b="0" i="0" u="none" strike="noStrike" kern="1200" dirty="0" smtClean="0">
                <a:solidFill>
                  <a:schemeClr val="tx1"/>
                </a:solidFill>
                <a:effectLst/>
                <a:latin typeface="+mn-lt"/>
                <a:ea typeface="+mn-ea"/>
                <a:cs typeface="+mn-cs"/>
              </a:rPr>
              <a:t>(1:2), </a:t>
            </a:r>
            <a:r>
              <a:rPr lang="ko-KR" altLang="en-US" sz="1200" b="0" i="0" u="none" strike="noStrike" kern="1200" dirty="0" smtClean="0">
                <a:solidFill>
                  <a:schemeClr val="tx1"/>
                </a:solidFill>
                <a:effectLst/>
                <a:latin typeface="+mn-lt"/>
                <a:ea typeface="+mn-ea"/>
                <a:cs typeface="+mn-cs"/>
              </a:rPr>
              <a:t>예수가 보낸 천사</a:t>
            </a:r>
            <a:r>
              <a:rPr lang="en-US" altLang="ko-KR" sz="1200" b="0" i="0" u="none" strike="noStrike" kern="1200" dirty="0" smtClean="0">
                <a:solidFill>
                  <a:schemeClr val="tx1"/>
                </a:solidFill>
                <a:effectLst/>
                <a:latin typeface="+mn-lt"/>
                <a:ea typeface="+mn-ea"/>
                <a:cs typeface="+mn-cs"/>
              </a:rPr>
              <a:t>(22:16), </a:t>
            </a:r>
            <a:r>
              <a:rPr lang="ko-KR" altLang="en-US" sz="1200" b="0" i="0" u="none" strike="noStrike" kern="1200" dirty="0" smtClean="0">
                <a:solidFill>
                  <a:schemeClr val="tx1"/>
                </a:solidFill>
                <a:effectLst/>
                <a:latin typeface="+mn-lt"/>
                <a:ea typeface="+mn-ea"/>
                <a:cs typeface="+mn-cs"/>
              </a:rPr>
              <a:t>그리고 예수님 자신</a:t>
            </a:r>
            <a:r>
              <a:rPr lang="en-US" altLang="ko-KR" sz="1200" b="0" i="0" u="none" strike="noStrike" kern="1200" dirty="0" smtClean="0">
                <a:solidFill>
                  <a:schemeClr val="tx1"/>
                </a:solidFill>
                <a:effectLst/>
                <a:latin typeface="+mn-lt"/>
                <a:ea typeface="+mn-ea"/>
                <a:cs typeface="+mn-cs"/>
              </a:rPr>
              <a:t>(22:18, 20)</a:t>
            </a:r>
            <a:r>
              <a:rPr lang="ko-KR" altLang="en-US" sz="1200" b="0" i="0" u="none" strike="noStrike" kern="1200" dirty="0" smtClean="0">
                <a:solidFill>
                  <a:schemeClr val="tx1"/>
                </a:solidFill>
                <a:effectLst/>
                <a:latin typeface="+mn-lt"/>
                <a:ea typeface="+mn-ea"/>
                <a:cs typeface="+mn-cs"/>
              </a:rPr>
              <a:t>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그들의 증언은 무엇에 관한 것인가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천사를 통하여 예수 그리스도 의 계시를 받은 요한은 “하나님의 말씀과 예수 그리스도의 증거 곧 자기가 본 것을 다 증언하였느니라”</a:t>
            </a:r>
            <a:r>
              <a:rPr lang="en-US" altLang="ko-KR" sz="1200" b="0" i="0" u="none" strike="noStrike" kern="1200" dirty="0" smtClean="0">
                <a:solidFill>
                  <a:schemeClr val="tx1"/>
                </a:solidFill>
                <a:effectLst/>
                <a:latin typeface="+mn-lt"/>
                <a:ea typeface="+mn-ea"/>
                <a:cs typeface="+mn-cs"/>
              </a:rPr>
              <a:t>(1:2). </a:t>
            </a:r>
            <a:r>
              <a:rPr lang="ko-KR" altLang="en-US" sz="1200" b="0" i="0" u="none" strike="noStrike" kern="1200" dirty="0" smtClean="0">
                <a:solidFill>
                  <a:schemeClr val="tx1"/>
                </a:solidFill>
                <a:effectLst/>
                <a:latin typeface="+mn-lt"/>
                <a:ea typeface="+mn-ea"/>
                <a:cs typeface="+mn-cs"/>
              </a:rPr>
              <a:t>동일한 개념이 계시록 마지막에서 발견된다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나 예수는 교회들을 위하여 내 사자를 보내어 이것들을 너희에게 증언하게 하였노라”</a:t>
            </a:r>
            <a:r>
              <a:rPr lang="en-US" altLang="ko-KR" sz="1200" b="0" i="0" u="none" strike="noStrike" kern="1200" dirty="0" smtClean="0">
                <a:solidFill>
                  <a:schemeClr val="tx1"/>
                </a:solidFill>
                <a:effectLst/>
                <a:latin typeface="+mn-lt"/>
                <a:ea typeface="+mn-ea"/>
                <a:cs typeface="+mn-cs"/>
              </a:rPr>
              <a:t>(22:16).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② </a:t>
            </a:r>
            <a:r>
              <a:rPr lang="ko-KR" altLang="en-US" sz="1200" b="0" i="0" u="none" strike="noStrike" kern="1200" dirty="0" smtClean="0">
                <a:solidFill>
                  <a:schemeClr val="tx1"/>
                </a:solidFill>
                <a:effectLst/>
                <a:latin typeface="+mn-lt"/>
                <a:ea typeface="+mn-ea"/>
                <a:cs typeface="+mn-cs"/>
              </a:rPr>
              <a:t>굵은 베옷을 입음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증인은 굵은 베옷을 입고 </a:t>
            </a:r>
            <a:r>
              <a:rPr lang="en-US" altLang="ko-KR" sz="1200" b="0" i="0" u="none" strike="noStrike" kern="1200" dirty="0" smtClean="0">
                <a:solidFill>
                  <a:schemeClr val="tx1"/>
                </a:solidFill>
                <a:effectLst/>
                <a:latin typeface="+mn-lt"/>
                <a:ea typeface="+mn-ea"/>
                <a:cs typeface="+mn-cs"/>
              </a:rPr>
              <a:t>1,260</a:t>
            </a:r>
            <a:r>
              <a:rPr lang="ko-KR" altLang="en-US" sz="1200" b="0" i="0" u="none" strike="noStrike" kern="1200" dirty="0" smtClean="0">
                <a:solidFill>
                  <a:schemeClr val="tx1"/>
                </a:solidFill>
                <a:effectLst/>
                <a:latin typeface="+mn-lt"/>
                <a:ea typeface="+mn-ea"/>
                <a:cs typeface="+mn-cs"/>
              </a:rPr>
              <a:t>일을 예언한다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굵은 베옷’을 입은 두 증인의 외형은 예언적 의도가 있음을 암시한다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이미 하나님의 심판을 상징하기 위하여 베옷을 </a:t>
            </a:r>
            <a:r>
              <a:rPr lang="en-US" altLang="ko-KR" sz="1200" b="0" i="0" u="none" strike="noStrike" kern="1200" dirty="0" smtClean="0">
                <a:solidFill>
                  <a:schemeClr val="tx1"/>
                </a:solidFill>
                <a:effectLst/>
                <a:latin typeface="+mn-lt"/>
                <a:ea typeface="+mn-ea"/>
                <a:cs typeface="+mn-cs"/>
              </a:rPr>
              <a:t>6</a:t>
            </a:r>
            <a:r>
              <a:rPr lang="ko-KR" altLang="en-US" sz="1200" b="0" i="0" u="none" strike="noStrike" kern="1200" dirty="0" smtClean="0">
                <a:solidFill>
                  <a:schemeClr val="tx1"/>
                </a:solidFill>
                <a:effectLst/>
                <a:latin typeface="+mn-lt"/>
                <a:ea typeface="+mn-ea"/>
                <a:cs typeface="+mn-cs"/>
              </a:rPr>
              <a:t>장에서 사용하였다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 계 </a:t>
            </a:r>
            <a:r>
              <a:rPr lang="en-US" altLang="ko-KR" sz="1200" b="0" i="0" u="none" strike="noStrike" kern="1200" dirty="0" smtClean="0">
                <a:solidFill>
                  <a:schemeClr val="tx1"/>
                </a:solidFill>
                <a:effectLst/>
                <a:latin typeface="+mn-lt"/>
                <a:ea typeface="+mn-ea"/>
                <a:cs typeface="+mn-cs"/>
              </a:rPr>
              <a:t>6:12). 11</a:t>
            </a:r>
            <a:r>
              <a:rPr lang="ko-KR" altLang="en-US" sz="1200" b="0" i="0" u="none" strike="noStrike" kern="1200" dirty="0" smtClean="0">
                <a:solidFill>
                  <a:schemeClr val="tx1"/>
                </a:solidFill>
                <a:effectLst/>
                <a:latin typeface="+mn-lt"/>
                <a:ea typeface="+mn-ea"/>
                <a:cs typeface="+mn-cs"/>
              </a:rPr>
              <a:t>장에서도 심판은 중요한 주제이다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행한 이적들</a:t>
            </a:r>
            <a:r>
              <a:rPr lang="en-US" altLang="ko-KR" sz="1200" b="0" i="0" u="none" strike="noStrike" kern="1200" dirty="0" smtClean="0">
                <a:solidFill>
                  <a:schemeClr val="tx1"/>
                </a:solidFill>
                <a:effectLst/>
                <a:latin typeface="+mn-lt"/>
                <a:ea typeface="+mn-ea"/>
                <a:cs typeface="+mn-cs"/>
              </a:rPr>
              <a:t>(11:5~6)</a:t>
            </a:r>
            <a:r>
              <a:rPr lang="ko-KR" altLang="en-US" sz="1200" b="0" i="0" u="none" strike="noStrike" kern="1200" dirty="0" smtClean="0">
                <a:solidFill>
                  <a:schemeClr val="tx1"/>
                </a:solidFill>
                <a:effectLst/>
                <a:latin typeface="+mn-lt"/>
                <a:ea typeface="+mn-ea"/>
                <a:cs typeface="+mn-cs"/>
              </a:rPr>
              <a:t>과 두 증인의 죽음에 대한 하나님의 보복</a:t>
            </a:r>
            <a:r>
              <a:rPr lang="en-US" altLang="ko-KR" sz="1200" b="0" i="0" u="none" strike="noStrike" kern="1200" dirty="0" smtClean="0">
                <a:solidFill>
                  <a:schemeClr val="tx1"/>
                </a:solidFill>
                <a:effectLst/>
                <a:latin typeface="+mn-lt"/>
                <a:ea typeface="+mn-ea"/>
                <a:cs typeface="+mn-cs"/>
              </a:rPr>
              <a:t>(11:13)</a:t>
            </a:r>
            <a:r>
              <a:rPr lang="ko-KR" altLang="en-US" sz="1200" b="0" i="0" u="none" strike="noStrike" kern="1200" dirty="0" smtClean="0">
                <a:solidFill>
                  <a:schemeClr val="tx1"/>
                </a:solidFill>
                <a:effectLst/>
                <a:latin typeface="+mn-lt"/>
                <a:ea typeface="+mn-ea"/>
                <a:cs typeface="+mn-cs"/>
              </a:rPr>
              <a:t>은 심판의 행위이다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그래서 일곱 번째 나팔에 따르는 </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화</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의 행위가 이어진다</a:t>
            </a:r>
            <a:r>
              <a:rPr lang="en-US" altLang="ko-KR" sz="1200" b="0" i="0" u="none" strike="noStrike" kern="1200" dirty="0" smtClean="0">
                <a:solidFill>
                  <a:schemeClr val="tx1"/>
                </a:solidFill>
                <a:effectLst/>
                <a:latin typeface="+mn-lt"/>
                <a:ea typeface="+mn-ea"/>
                <a:cs typeface="+mn-cs"/>
              </a:rPr>
              <a:t>(11:15~19).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David </a:t>
            </a:r>
            <a:r>
              <a:rPr lang="en-US" altLang="ko-KR" sz="1200" b="0" i="0" u="none" strike="noStrike" kern="1200" dirty="0" err="1" smtClean="0">
                <a:solidFill>
                  <a:schemeClr val="tx1"/>
                </a:solidFill>
                <a:effectLst/>
                <a:latin typeface="+mn-lt"/>
                <a:ea typeface="+mn-ea"/>
                <a:cs typeface="+mn-cs"/>
              </a:rPr>
              <a:t>Aune</a:t>
            </a:r>
            <a:r>
              <a:rPr lang="ko-KR" altLang="en-US" sz="1200" b="0" i="0" u="none" strike="noStrike" kern="1200" dirty="0" smtClean="0">
                <a:solidFill>
                  <a:schemeClr val="tx1"/>
                </a:solidFill>
                <a:effectLst/>
                <a:latin typeface="+mn-lt"/>
                <a:ea typeface="+mn-ea"/>
                <a:cs typeface="+mn-cs"/>
              </a:rPr>
              <a:t>은 고대 이스라엘 사회에서 베옷을 입은 이유를 다음과 같이 요약한다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개인적 슬픔이나 국가적 재난의 표시 △사람들에게 간청하거나 하나님께 기도를 드릴 때 복종의 표시 △회개의 행위 △선지자의 의복</a:t>
            </a:r>
            <a:r>
              <a:rPr lang="en-US" altLang="ko-KR" sz="1200" b="0" i="0" u="none" strike="noStrike" kern="1200" dirty="0" smtClean="0">
                <a:solidFill>
                  <a:schemeClr val="tx1"/>
                </a:solidFill>
                <a:effectLst/>
                <a:latin typeface="+mn-lt"/>
                <a:ea typeface="+mn-ea"/>
                <a:cs typeface="+mn-cs"/>
              </a:rPr>
              <a:t>33) </a:t>
            </a:r>
            <a:r>
              <a:rPr lang="ko-KR" altLang="en-US" sz="1200" b="0" i="0" u="none" strike="noStrike" kern="1200" dirty="0" smtClean="0">
                <a:solidFill>
                  <a:schemeClr val="tx1"/>
                </a:solidFill>
                <a:effectLst/>
                <a:latin typeface="+mn-lt"/>
                <a:ea typeface="+mn-ea"/>
                <a:cs typeface="+mn-cs"/>
              </a:rPr>
              <a:t>이를 통해 알 수 있는 것은 베옷이 고대 시대에서 슬픔을 불러일으키고 죄에 대한 뉘우침에 사용된 것을 알 수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베옷을 입고 행하는 예언은 심판의 말씀이다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그러나 그 말씀은 심판이면서 회개의 주제를 지니고 있다</a:t>
            </a:r>
            <a:r>
              <a:rPr lang="en-US" altLang="ko-KR" sz="1200" b="0" i="0" u="none" strike="noStrike" kern="1200" dirty="0" smtClean="0">
                <a:solidFill>
                  <a:schemeClr val="tx1"/>
                </a:solidFill>
                <a:effectLst/>
                <a:latin typeface="+mn-lt"/>
                <a:ea typeface="+mn-ea"/>
                <a:cs typeface="+mn-cs"/>
              </a:rPr>
              <a:t>.34)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종말의 예언자들은 거친 옷을 입을 것이라고 하였다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슥</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13:4). </a:t>
            </a:r>
            <a:r>
              <a:rPr lang="ko-KR" altLang="en-US" sz="1200" b="0" i="0" u="none" strike="noStrike" kern="1200" dirty="0" err="1" smtClean="0">
                <a:solidFill>
                  <a:schemeClr val="tx1"/>
                </a:solidFill>
                <a:effectLst/>
                <a:latin typeface="+mn-lt"/>
                <a:ea typeface="+mn-ea"/>
                <a:cs typeface="+mn-cs"/>
              </a:rPr>
              <a:t>엘리야도</a:t>
            </a:r>
            <a:r>
              <a:rPr lang="ko-KR" altLang="en-US" sz="1200" b="0" i="0" u="none" strike="noStrike" kern="1200" dirty="0" smtClean="0">
                <a:solidFill>
                  <a:schemeClr val="tx1"/>
                </a:solidFill>
                <a:effectLst/>
                <a:latin typeface="+mn-lt"/>
                <a:ea typeface="+mn-ea"/>
                <a:cs typeface="+mn-cs"/>
              </a:rPr>
              <a:t> 굵은 베옷을 입었고</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왕하</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1:8)</a:t>
            </a:r>
            <a:r>
              <a:rPr lang="ko-KR" altLang="en-US" sz="1200" b="0" i="0" u="none" strike="noStrike" kern="1200" dirty="0" smtClean="0">
                <a:solidFill>
                  <a:schemeClr val="tx1"/>
                </a:solidFill>
                <a:effectLst/>
                <a:latin typeface="+mn-lt"/>
                <a:ea typeface="+mn-ea"/>
                <a:cs typeface="+mn-cs"/>
              </a:rPr>
              <a:t>， 세례자 요한도 굵은 베옷을 입고 예언하였다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막 </a:t>
            </a:r>
            <a:r>
              <a:rPr lang="en-US" altLang="ko-KR" sz="1200" b="0" i="0" u="none" strike="noStrike" kern="1200" dirty="0" smtClean="0">
                <a:solidFill>
                  <a:schemeClr val="tx1"/>
                </a:solidFill>
                <a:effectLst/>
                <a:latin typeface="+mn-lt"/>
                <a:ea typeface="+mn-ea"/>
                <a:cs typeface="+mn-cs"/>
              </a:rPr>
              <a:t>1:6). </a:t>
            </a:r>
            <a:r>
              <a:rPr lang="ko-KR" altLang="en-US" sz="1200" b="0" i="0" u="none" strike="noStrike" kern="1200" dirty="0" smtClean="0">
                <a:solidFill>
                  <a:schemeClr val="tx1"/>
                </a:solidFill>
                <a:effectLst/>
                <a:latin typeface="+mn-lt"/>
                <a:ea typeface="+mn-ea"/>
                <a:cs typeface="+mn-cs"/>
              </a:rPr>
              <a:t>마태복음 </a:t>
            </a:r>
            <a:r>
              <a:rPr lang="en-US" altLang="ko-KR" sz="1200" b="0" i="0" u="none" strike="noStrike" kern="1200" dirty="0" smtClean="0">
                <a:solidFill>
                  <a:schemeClr val="tx1"/>
                </a:solidFill>
                <a:effectLst/>
                <a:latin typeface="+mn-lt"/>
                <a:ea typeface="+mn-ea"/>
                <a:cs typeface="+mn-cs"/>
              </a:rPr>
              <a:t>11:21</a:t>
            </a:r>
            <a:r>
              <a:rPr lang="ko-KR" altLang="en-US" sz="1200" b="0" i="0" u="none" strike="noStrike" kern="1200" dirty="0" smtClean="0">
                <a:solidFill>
                  <a:schemeClr val="tx1"/>
                </a:solidFill>
                <a:effectLst/>
                <a:latin typeface="+mn-lt"/>
                <a:ea typeface="+mn-ea"/>
                <a:cs typeface="+mn-cs"/>
              </a:rPr>
              <a:t>과 </a:t>
            </a:r>
            <a:r>
              <a:rPr lang="ko-KR" altLang="en-US" sz="1200" b="0" i="0" u="none" strike="noStrike" kern="1200" dirty="0" err="1" smtClean="0">
                <a:solidFill>
                  <a:schemeClr val="tx1"/>
                </a:solidFill>
                <a:effectLst/>
                <a:latin typeface="+mn-lt"/>
                <a:ea typeface="+mn-ea"/>
                <a:cs typeface="+mn-cs"/>
              </a:rPr>
              <a:t>누가복음</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10:13</a:t>
            </a:r>
            <a:r>
              <a:rPr lang="ko-KR" altLang="en-US" sz="1200" b="0" i="0" u="none" strike="noStrike" kern="1200" dirty="0" smtClean="0">
                <a:solidFill>
                  <a:schemeClr val="tx1"/>
                </a:solidFill>
                <a:effectLst/>
                <a:latin typeface="+mn-lt"/>
                <a:ea typeface="+mn-ea"/>
                <a:cs typeface="+mn-cs"/>
              </a:rPr>
              <a:t>에서 베옷은 직접 회개의 슬픔과 연결되어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점은 계시록에서도 마찬가지이다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굵은 베옷을 입은 것은 종말의 예언자로서 불의한 자들의 죄와 심판을 탄식하면서 회개를 촉구하는 것을 상징한다</a:t>
            </a:r>
            <a:r>
              <a:rPr lang="en-US" altLang="ko-KR" sz="1200" b="0" i="0" u="none" strike="noStrike" kern="1200" dirty="0" smtClean="0">
                <a:solidFill>
                  <a:schemeClr val="tx1"/>
                </a:solidFill>
                <a:effectLst/>
                <a:latin typeface="+mn-lt"/>
                <a:ea typeface="+mn-ea"/>
                <a:cs typeface="+mn-cs"/>
              </a:rPr>
              <a:t>.35)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③ </a:t>
            </a:r>
            <a:r>
              <a:rPr lang="ko-KR" altLang="en-US" sz="1200" b="0" i="0" u="none" strike="noStrike" kern="1200" dirty="0" smtClean="0">
                <a:solidFill>
                  <a:schemeClr val="tx1"/>
                </a:solidFill>
                <a:effectLst/>
                <a:latin typeface="+mn-lt"/>
                <a:ea typeface="+mn-ea"/>
                <a:cs typeface="+mn-cs"/>
              </a:rPr>
              <a:t>두 증인의 권능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11:5~6</a:t>
            </a:r>
            <a:r>
              <a:rPr lang="ko-KR" altLang="en-US" sz="1200" b="0" i="0" u="none" strike="noStrike" kern="1200" dirty="0" smtClean="0">
                <a:solidFill>
                  <a:schemeClr val="tx1"/>
                </a:solidFill>
                <a:effectLst/>
                <a:latin typeface="+mn-lt"/>
                <a:ea typeface="+mn-ea"/>
                <a:cs typeface="+mn-cs"/>
              </a:rPr>
              <a:t>에서 두 증인은 그들의 사역을 방해하고 해하려 하는 자들을 ‘입에서 나오는 불’로 멸하며 “하늘을 닫아 그 예언을 하는 날 동안 비가 오지 못하게 하는”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같은 권능과 “물을 피로 변하게 하고， 아무 때든지 원하는 대로 여러 가지 재앙으로 땅을 치는” 모세의 권능을 행사한다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행하는 이적들을 볼 때 그 들의 구약성서 모델은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모세임이 분명하다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증인의 정체성과 관련하여 문자적 해석이나 상징적 해석을 취하는 모든 학자들은 두 증인이 행하는 이적들은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이적들을 </a:t>
            </a:r>
            <a:r>
              <a:rPr lang="ko-KR" altLang="en-US" sz="1200" b="0" i="0" u="none" strike="noStrike" kern="1200" dirty="0" err="1" smtClean="0">
                <a:solidFill>
                  <a:schemeClr val="tx1"/>
                </a:solidFill>
                <a:effectLst/>
                <a:latin typeface="+mn-lt"/>
                <a:ea typeface="+mn-ea"/>
                <a:cs typeface="+mn-cs"/>
              </a:rPr>
              <a:t>반향한다</a:t>
            </a:r>
            <a:r>
              <a:rPr lang="ko-KR" altLang="en-US" sz="1200" b="0" i="0" u="none" strike="noStrike" kern="1200" dirty="0" smtClean="0">
                <a:solidFill>
                  <a:schemeClr val="tx1"/>
                </a:solidFill>
                <a:effectLst/>
                <a:latin typeface="+mn-lt"/>
                <a:ea typeface="+mn-ea"/>
                <a:cs typeface="+mn-cs"/>
              </a:rPr>
              <a:t>’고 만장일치로 동의한다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계시록의 두 증인이 행하는 이적과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모세의 이적을 표로 비교하면 다음과 같다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11:5 / </a:t>
            </a:r>
            <a:r>
              <a:rPr lang="ko-KR" altLang="en-US" sz="1200" b="0" i="0" u="none" strike="noStrike" kern="1200" dirty="0" smtClean="0">
                <a:solidFill>
                  <a:schemeClr val="tx1"/>
                </a:solidFill>
                <a:effectLst/>
                <a:latin typeface="+mn-lt"/>
                <a:ea typeface="+mn-ea"/>
                <a:cs typeface="+mn-cs"/>
              </a:rPr>
              <a:t>입에서 불이 나와 </a:t>
            </a:r>
            <a:r>
              <a:rPr lang="ko-KR" altLang="en-US" sz="1200" b="0" i="0" u="none" strike="noStrike" kern="1200" dirty="0" err="1" smtClean="0">
                <a:solidFill>
                  <a:schemeClr val="tx1"/>
                </a:solidFill>
                <a:effectLst/>
                <a:latin typeface="+mn-lt"/>
                <a:ea typeface="+mn-ea"/>
                <a:cs typeface="+mn-cs"/>
              </a:rPr>
              <a:t>원수룰</a:t>
            </a:r>
            <a:r>
              <a:rPr lang="ko-KR" altLang="en-US" sz="1200" b="0" i="0" u="none" strike="noStrike" kern="1200" dirty="0" smtClean="0">
                <a:solidFill>
                  <a:schemeClr val="tx1"/>
                </a:solidFill>
                <a:effectLst/>
                <a:latin typeface="+mn-lt"/>
                <a:ea typeface="+mn-ea"/>
                <a:cs typeface="+mn-cs"/>
              </a:rPr>
              <a:t> 삼켜 버림 </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엘리야</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왕하</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1:1~14)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11:6a / </a:t>
            </a:r>
            <a:r>
              <a:rPr lang="ko-KR" altLang="en-US" sz="1200" b="0" i="0" u="none" strike="noStrike" kern="1200" dirty="0" smtClean="0">
                <a:solidFill>
                  <a:schemeClr val="tx1"/>
                </a:solidFill>
                <a:effectLst/>
                <a:latin typeface="+mn-lt"/>
                <a:ea typeface="+mn-ea"/>
                <a:cs typeface="+mn-cs"/>
              </a:rPr>
              <a:t>하늘을 닫는 권능 </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엘리야</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왕상</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17:1)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11:6b / </a:t>
            </a:r>
            <a:r>
              <a:rPr lang="ko-KR" altLang="en-US" sz="1200" b="0" i="0" u="none" strike="noStrike" kern="1200" dirty="0" smtClean="0">
                <a:solidFill>
                  <a:schemeClr val="tx1"/>
                </a:solidFill>
                <a:effectLst/>
                <a:latin typeface="+mn-lt"/>
                <a:ea typeface="+mn-ea"/>
                <a:cs typeface="+mn-cs"/>
              </a:rPr>
              <a:t>물을 피로 변하게 하는 권능 </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모세</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출 </a:t>
            </a:r>
            <a:r>
              <a:rPr lang="en-US" altLang="ko-KR" sz="1200" b="0" i="0" u="none" strike="noStrike" kern="1200" dirty="0" smtClean="0">
                <a:solidFill>
                  <a:schemeClr val="tx1"/>
                </a:solidFill>
                <a:effectLst/>
                <a:latin typeface="+mn-lt"/>
                <a:ea typeface="+mn-ea"/>
                <a:cs typeface="+mn-cs"/>
              </a:rPr>
              <a:t>7:14~21)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11:6c / </a:t>
            </a:r>
            <a:r>
              <a:rPr lang="ko-KR" altLang="en-US" sz="1200" b="0" i="0" u="none" strike="noStrike" kern="1200" dirty="0" smtClean="0">
                <a:solidFill>
                  <a:schemeClr val="tx1"/>
                </a:solidFill>
                <a:effectLst/>
                <a:latin typeface="+mn-lt"/>
                <a:ea typeface="+mn-ea"/>
                <a:cs typeface="+mn-cs"/>
              </a:rPr>
              <a:t>여러 가지 재앙으로 땅을 침 </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모세</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출 </a:t>
            </a:r>
            <a:r>
              <a:rPr lang="en-US" altLang="ko-KR" sz="1200" b="0" i="0" u="none" strike="noStrike" kern="1200" dirty="0" smtClean="0">
                <a:solidFill>
                  <a:schemeClr val="tx1"/>
                </a:solidFill>
                <a:effectLst/>
                <a:latin typeface="+mn-lt"/>
                <a:ea typeface="+mn-ea"/>
                <a:cs typeface="+mn-cs"/>
              </a:rPr>
              <a:t>9:13~14)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모세의 권능은 징벌을 위한 목적으로 행해진 것이었다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모세의 권능을 반영하는 계시록의 두 증인의 사역이 심판의 역할과 관련됨을 시사한다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두 경우 모두는 구약에서 하나님의 백성을 핍박하고 하나님께 불순종하며 우상숭배를 행했던 왕들에 대한 반응이다</a:t>
            </a:r>
            <a:r>
              <a:rPr lang="en-US" altLang="ko-KR" sz="1200" b="0" i="0" u="none" strike="noStrike" kern="1200" dirty="0" smtClean="0">
                <a:solidFill>
                  <a:schemeClr val="tx1"/>
                </a:solidFill>
                <a:effectLst/>
                <a:latin typeface="+mn-lt"/>
                <a:ea typeface="+mn-ea"/>
                <a:cs typeface="+mn-cs"/>
              </a:rPr>
              <a:t>.36) </a:t>
            </a:r>
            <a:r>
              <a:rPr lang="ko-KR" altLang="en-US" sz="1200" b="0" i="0" u="none" strike="noStrike" kern="1200" dirty="0" smtClean="0">
                <a:solidFill>
                  <a:schemeClr val="tx1"/>
                </a:solidFill>
                <a:effectLst/>
                <a:latin typeface="+mn-lt"/>
                <a:ea typeface="+mn-ea"/>
                <a:cs typeface="+mn-cs"/>
              </a:rPr>
              <a:t>모세는 </a:t>
            </a:r>
            <a:r>
              <a:rPr lang="ko-KR" altLang="en-US" sz="1200" b="0" i="0" u="none" strike="noStrike" kern="1200" dirty="0" err="1" smtClean="0">
                <a:solidFill>
                  <a:schemeClr val="tx1"/>
                </a:solidFill>
                <a:effectLst/>
                <a:latin typeface="+mn-lt"/>
                <a:ea typeface="+mn-ea"/>
                <a:cs typeface="+mn-cs"/>
              </a:rPr>
              <a:t>애굽</a:t>
            </a:r>
            <a:r>
              <a:rPr lang="ko-KR" altLang="en-US" sz="1200" b="0" i="0" u="none" strike="noStrike" kern="1200" dirty="0" smtClean="0">
                <a:solidFill>
                  <a:schemeClr val="tx1"/>
                </a:solidFill>
                <a:effectLst/>
                <a:latin typeface="+mn-lt"/>
                <a:ea typeface="+mn-ea"/>
                <a:cs typeface="+mn-cs"/>
              </a:rPr>
              <a:t> 왕 </a:t>
            </a:r>
            <a:r>
              <a:rPr lang="ko-KR" altLang="en-US" sz="1200" b="0" i="0" u="none" strike="noStrike" kern="1200" dirty="0" err="1" smtClean="0">
                <a:solidFill>
                  <a:schemeClr val="tx1"/>
                </a:solidFill>
                <a:effectLst/>
                <a:latin typeface="+mn-lt"/>
                <a:ea typeface="+mn-ea"/>
                <a:cs typeface="+mn-cs"/>
              </a:rPr>
              <a:t>바로와</a:t>
            </a:r>
            <a:r>
              <a:rPr lang="ko-KR" altLang="en-US" sz="1200" b="0" i="0" u="none" strike="noStrike" kern="1200" dirty="0" smtClean="0">
                <a:solidFill>
                  <a:schemeClr val="tx1"/>
                </a:solidFill>
                <a:effectLst/>
                <a:latin typeface="+mn-lt"/>
                <a:ea typeface="+mn-ea"/>
                <a:cs typeface="+mn-cs"/>
              </a:rPr>
              <a:t> 바로의 술객들과 적대적 상황 속에서 그리고 </a:t>
            </a:r>
            <a:r>
              <a:rPr lang="ko-KR" altLang="en-US" sz="1200" b="0" i="0" u="none" strike="noStrike" kern="1200" dirty="0" err="1" smtClean="0">
                <a:solidFill>
                  <a:schemeClr val="tx1"/>
                </a:solidFill>
                <a:effectLst/>
                <a:latin typeface="+mn-lt"/>
                <a:ea typeface="+mn-ea"/>
                <a:cs typeface="+mn-cs"/>
              </a:rPr>
              <a:t>엘리야는</a:t>
            </a:r>
            <a:r>
              <a:rPr lang="ko-KR" altLang="en-US"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바알을</a:t>
            </a:r>
            <a:r>
              <a:rPr lang="ko-KR" altLang="en-US" sz="1200" b="0" i="0" u="none" strike="noStrike" kern="1200" dirty="0" smtClean="0">
                <a:solidFill>
                  <a:schemeClr val="tx1"/>
                </a:solidFill>
                <a:effectLst/>
                <a:latin typeface="+mn-lt"/>
                <a:ea typeface="+mn-ea"/>
                <a:cs typeface="+mn-cs"/>
              </a:rPr>
              <a:t> 섬기는 </a:t>
            </a:r>
            <a:r>
              <a:rPr lang="ko-KR" altLang="en-US" sz="1200" b="0" i="0" u="none" strike="noStrike" kern="1200" dirty="0" err="1" smtClean="0">
                <a:solidFill>
                  <a:schemeClr val="tx1"/>
                </a:solidFill>
                <a:effectLst/>
                <a:latin typeface="+mn-lt"/>
                <a:ea typeface="+mn-ea"/>
                <a:cs typeface="+mn-cs"/>
              </a:rPr>
              <a:t>아합</a:t>
            </a:r>
            <a:r>
              <a:rPr lang="ko-KR" altLang="en-US" sz="1200" b="0" i="0" u="none" strike="noStrike" kern="1200" dirty="0" smtClean="0">
                <a:solidFill>
                  <a:schemeClr val="tx1"/>
                </a:solidFill>
                <a:effectLst/>
                <a:latin typeface="+mn-lt"/>
                <a:ea typeface="+mn-ea"/>
                <a:cs typeface="+mn-cs"/>
              </a:rPr>
              <a:t> 왕과 그의 부인 </a:t>
            </a:r>
            <a:r>
              <a:rPr lang="ko-KR" altLang="en-US" sz="1200" b="0" i="0" u="none" strike="noStrike" kern="1200" dirty="0" err="1" smtClean="0">
                <a:solidFill>
                  <a:schemeClr val="tx1"/>
                </a:solidFill>
                <a:effectLst/>
                <a:latin typeface="+mn-lt"/>
                <a:ea typeface="+mn-ea"/>
                <a:cs typeface="+mn-cs"/>
              </a:rPr>
              <a:t>이세벨과</a:t>
            </a:r>
            <a:r>
              <a:rPr lang="ko-KR" altLang="en-US" sz="1200" b="0" i="0" u="none" strike="noStrike" kern="1200" dirty="0" smtClean="0">
                <a:solidFill>
                  <a:schemeClr val="tx1"/>
                </a:solidFill>
                <a:effectLst/>
                <a:latin typeface="+mn-lt"/>
                <a:ea typeface="+mn-ea"/>
                <a:cs typeface="+mn-cs"/>
              </a:rPr>
              <a:t> 그녀의 </a:t>
            </a:r>
            <a:r>
              <a:rPr lang="ko-KR" altLang="en-US" sz="1200" b="0" i="0" u="none" strike="noStrike" kern="1200" dirty="0" err="1" smtClean="0">
                <a:solidFill>
                  <a:schemeClr val="tx1"/>
                </a:solidFill>
                <a:effectLst/>
                <a:latin typeface="+mn-lt"/>
                <a:ea typeface="+mn-ea"/>
                <a:cs typeface="+mn-cs"/>
              </a:rPr>
              <a:t>바알</a:t>
            </a:r>
            <a:r>
              <a:rPr lang="ko-KR" altLang="en-US" sz="1200" b="0" i="0" u="none" strike="noStrike" kern="1200" dirty="0" smtClean="0">
                <a:solidFill>
                  <a:schemeClr val="tx1"/>
                </a:solidFill>
                <a:effectLst/>
                <a:latin typeface="+mn-lt"/>
                <a:ea typeface="+mn-ea"/>
                <a:cs typeface="+mn-cs"/>
              </a:rPr>
              <a:t> 선지자들과 적대적 관계에 있었다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이러한 적대 관계는 요한 이 계시록 전체를 통하여 교회와 대치 상태에 있는 사단의 세력인 짐승과의 관계를 가장 잘 설명해 주고 있다</a:t>
            </a:r>
            <a:r>
              <a:rPr lang="en-US" altLang="ko-KR" sz="1200" b="0" i="0" u="none" strike="noStrike" kern="1200" dirty="0" smtClean="0">
                <a:solidFill>
                  <a:schemeClr val="tx1"/>
                </a:solidFill>
                <a:effectLst/>
                <a:latin typeface="+mn-lt"/>
                <a:ea typeface="+mn-ea"/>
                <a:cs typeface="+mn-cs"/>
              </a:rPr>
              <a:t>.37) </a:t>
            </a:r>
            <a:r>
              <a:rPr lang="ko-KR" altLang="en-US" sz="1200" b="0" i="0" u="none" strike="noStrike" kern="1200" dirty="0" smtClean="0">
                <a:solidFill>
                  <a:schemeClr val="tx1"/>
                </a:solidFill>
                <a:effectLst/>
                <a:latin typeface="+mn-lt"/>
                <a:ea typeface="+mn-ea"/>
                <a:cs typeface="+mn-cs"/>
              </a:rPr>
              <a:t>두 증인 이미지를 통하여 교회를 모세와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연결함으로써</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교회가 증언을 통하여 하나님의 종말적 통치 속으로 들어가도록 촉구한다</a:t>
            </a:r>
            <a:r>
              <a:rPr lang="en-US" altLang="ko-KR" sz="1200" b="0" i="0" u="none" strike="noStrike" kern="1200" dirty="0" smtClean="0">
                <a:solidFill>
                  <a:schemeClr val="tx1"/>
                </a:solidFill>
                <a:effectLst/>
                <a:latin typeface="+mn-lt"/>
                <a:ea typeface="+mn-ea"/>
                <a:cs typeface="+mn-cs"/>
              </a:rPr>
              <a:t>.38)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동시에 이 두 증인을 모세와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구별시키는 중요한 차이점이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분리된 능력이 모세와 </a:t>
            </a:r>
            <a:r>
              <a:rPr lang="ko-KR" altLang="en-US" sz="1200" b="0" i="0" u="none" strike="noStrike" kern="1200" dirty="0" err="1" smtClean="0">
                <a:solidFill>
                  <a:schemeClr val="tx1"/>
                </a:solidFill>
                <a:effectLst/>
                <a:latin typeface="+mn-lt"/>
                <a:ea typeface="+mn-ea"/>
                <a:cs typeface="+mn-cs"/>
              </a:rPr>
              <a:t>엘리야에게</a:t>
            </a:r>
            <a:r>
              <a:rPr lang="ko-KR" altLang="en-US" sz="1200" b="0" i="0" u="none" strike="noStrike" kern="1200" dirty="0" smtClean="0">
                <a:solidFill>
                  <a:schemeClr val="tx1"/>
                </a:solidFill>
                <a:effectLst/>
                <a:latin typeface="+mn-lt"/>
                <a:ea typeface="+mn-ea"/>
                <a:cs typeface="+mn-cs"/>
              </a:rPr>
              <a:t> 부여했지만 두 증인 속에는 결합되어 있어서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권능과 역할에 있어서 동등하다 두 증인이 이처럼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모습으로 표현된다고 해서 그들 자신이 모세와 </a:t>
            </a:r>
            <a:r>
              <a:rPr lang="ko-KR" altLang="en-US" sz="1200" b="0" i="0" u="none" strike="noStrike" kern="1200" dirty="0" err="1" smtClean="0">
                <a:solidFill>
                  <a:schemeClr val="tx1"/>
                </a:solidFill>
                <a:effectLst/>
                <a:latin typeface="+mn-lt"/>
                <a:ea typeface="+mn-ea"/>
                <a:cs typeface="+mn-cs"/>
              </a:rPr>
              <a:t>엘리야라는</a:t>
            </a:r>
            <a:r>
              <a:rPr lang="ko-KR" altLang="en-US" sz="1200" b="0" i="0" u="none" strike="noStrike" kern="1200" dirty="0" smtClean="0">
                <a:solidFill>
                  <a:schemeClr val="tx1"/>
                </a:solidFill>
                <a:effectLst/>
                <a:latin typeface="+mn-lt"/>
                <a:ea typeface="+mn-ea"/>
                <a:cs typeface="+mn-cs"/>
              </a:rPr>
              <a:t> 것을 말하고 있지 않다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증인이 각각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모세의 권능을 행한다는 것이 아니라</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 모두에게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모세의 권능이 함께 임할 것이라는 점이다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더욱이 그들이 원할 때마다 각종 재앙이 내리는 능력 속에</a:t>
            </a:r>
            <a:r>
              <a:rPr lang="en-US" altLang="ko-KR" sz="1200" b="0" i="0" u="none" strike="noStrike" kern="1200" dirty="0" smtClean="0">
                <a:solidFill>
                  <a:schemeClr val="tx1"/>
                </a:solidFill>
                <a:effectLst/>
                <a:latin typeface="+mn-lt"/>
                <a:ea typeface="+mn-ea"/>
                <a:cs typeface="+mn-cs"/>
              </a:rPr>
              <a:t>(11:6) </a:t>
            </a:r>
            <a:r>
              <a:rPr lang="ko-KR" altLang="en-US" sz="1200" b="0" i="0" u="none" strike="noStrike" kern="1200" dirty="0" smtClean="0">
                <a:solidFill>
                  <a:schemeClr val="tx1"/>
                </a:solidFill>
                <a:effectLst/>
                <a:latin typeface="+mn-lt"/>
                <a:ea typeface="+mn-ea"/>
                <a:cs typeface="+mn-cs"/>
              </a:rPr>
              <a:t>두 증인의 권능은 하나님으로부터 직접적인 명령 하에서 일반적으로 수행하는 고대 예언자의 권능을 능가하는 것으로 보인다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이러한 차이점은 두 증인이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환생이라는 주장을 반박한다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이것은 두 증인이 개인이라기보다는 공동체적 성격을 가지고 있음을 증거해 준다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그럼에도 불구하고 두 증인의 선교가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전승에 비추어 이해되어야 한다는 것을 암시한다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④ </a:t>
            </a:r>
            <a:r>
              <a:rPr lang="ko-KR" altLang="en-US" sz="1200" b="0" i="0" u="none" strike="noStrike" kern="1200" dirty="0" smtClean="0">
                <a:solidFill>
                  <a:schemeClr val="tx1"/>
                </a:solidFill>
                <a:effectLst/>
                <a:latin typeface="+mn-lt"/>
                <a:ea typeface="+mn-ea"/>
                <a:cs typeface="+mn-cs"/>
              </a:rPr>
              <a:t>두 증인의 입에서 불이 나옴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증인은 그들의 사역을 방해하고 해하려 하는 자들을 ‘입’에서 ‘불이 나와서’ 원수를 삼켜 버리면서</a:t>
            </a:r>
            <a:r>
              <a:rPr lang="en-US" altLang="ko-KR" sz="1200" b="0" i="0" u="none" strike="noStrike" kern="1200" dirty="0" smtClean="0">
                <a:solidFill>
                  <a:schemeClr val="tx1"/>
                </a:solidFill>
                <a:effectLst/>
                <a:latin typeface="+mn-lt"/>
                <a:ea typeface="+mn-ea"/>
                <a:cs typeface="+mn-cs"/>
              </a:rPr>
              <a:t>(11:5) </a:t>
            </a:r>
            <a:r>
              <a:rPr lang="ko-KR" altLang="en-US" sz="1200" b="0" i="0" u="none" strike="noStrike" kern="1200" dirty="0" smtClean="0">
                <a:solidFill>
                  <a:schemeClr val="tx1"/>
                </a:solidFill>
                <a:effectLst/>
                <a:latin typeface="+mn-lt"/>
                <a:ea typeface="+mn-ea"/>
                <a:cs typeface="+mn-cs"/>
              </a:rPr>
              <a:t>선포와 심판의 예언적 사역을 시작한다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계시록에서 불은 하나님이 심판의 무기로서 사용하는 일부로 종종 묘사된다</a:t>
            </a:r>
            <a:r>
              <a:rPr lang="en-US" altLang="ko-KR" sz="1200" b="0" i="0" u="none" strike="noStrike" kern="1200" dirty="0" smtClean="0">
                <a:solidFill>
                  <a:schemeClr val="tx1"/>
                </a:solidFill>
                <a:effectLst/>
                <a:latin typeface="+mn-lt"/>
                <a:ea typeface="+mn-ea"/>
                <a:cs typeface="+mn-cs"/>
              </a:rPr>
              <a:t>(1:14, 2:18, 3:18, 8:5~8, 9:17~18, 14:10, 18:16, 8, 18:8, 19:12, 20, 20:9~10, 14~15, 21:8).39)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20:9</a:t>
            </a:r>
            <a:r>
              <a:rPr lang="ko-KR" altLang="en-US" sz="1200" b="0" i="0" u="none" strike="noStrike" kern="1200" dirty="0" smtClean="0">
                <a:solidFill>
                  <a:schemeClr val="tx1"/>
                </a:solidFill>
                <a:effectLst/>
                <a:latin typeface="+mn-lt"/>
                <a:ea typeface="+mn-ea"/>
                <a:cs typeface="+mn-cs"/>
              </a:rPr>
              <a:t>의 절정의 순간에 불이 하늘에서 내려와 하나님의 백성을 전복시키려 시도하는 사단의 세력을 패배시킨다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마찬가지로 여기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장에서도 불은 두 증인의 입에서 나와 원수들의 의도를 물리친다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불은 땅에 거하는 자들에 대한 심판의 선포를 가리킨다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또한 이 불은 계시록 </a:t>
            </a:r>
            <a:r>
              <a:rPr lang="en-US" altLang="ko-KR" sz="1200" b="0" i="0" u="none" strike="noStrike" kern="1200" dirty="0" smtClean="0">
                <a:solidFill>
                  <a:schemeClr val="tx1"/>
                </a:solidFill>
                <a:effectLst/>
                <a:latin typeface="+mn-lt"/>
                <a:ea typeface="+mn-ea"/>
                <a:cs typeface="+mn-cs"/>
              </a:rPr>
              <a:t>20:11-14</a:t>
            </a:r>
            <a:r>
              <a:rPr lang="ko-KR" altLang="en-US" sz="1200" b="0" i="0" u="none" strike="noStrike" kern="1200" dirty="0" smtClean="0">
                <a:solidFill>
                  <a:schemeClr val="tx1"/>
                </a:solidFill>
                <a:effectLst/>
                <a:latin typeface="+mn-lt"/>
                <a:ea typeface="+mn-ea"/>
                <a:cs typeface="+mn-cs"/>
              </a:rPr>
              <a:t>에서 다가오는 불 심판을 미리 예상하는 것일 수도 있다</a:t>
            </a:r>
            <a:r>
              <a:rPr lang="en-US" altLang="ko-KR" sz="1200" b="0" i="0" u="none" strike="noStrike" kern="1200" dirty="0" smtClean="0">
                <a:solidFill>
                  <a:schemeClr val="tx1"/>
                </a:solidFill>
                <a:effectLst/>
                <a:latin typeface="+mn-lt"/>
                <a:ea typeface="+mn-ea"/>
                <a:cs typeface="+mn-cs"/>
              </a:rPr>
              <a:t>.40)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두 증인의 입에서 나오는 불은 아마도 </a:t>
            </a:r>
            <a:r>
              <a:rPr lang="en-US" altLang="ko-KR" sz="1200" b="0" i="0" u="none" strike="noStrike" kern="1200" dirty="0" smtClean="0">
                <a:solidFill>
                  <a:schemeClr val="tx1"/>
                </a:solidFill>
                <a:effectLst/>
                <a:latin typeface="+mn-lt"/>
                <a:ea typeface="+mn-ea"/>
                <a:cs typeface="+mn-cs"/>
              </a:rPr>
              <a:t>1:16</a:t>
            </a:r>
            <a:r>
              <a:rPr lang="ko-KR" altLang="en-US" sz="1200" b="0" i="0" u="none" strike="noStrike" kern="1200" dirty="0" smtClean="0">
                <a:solidFill>
                  <a:schemeClr val="tx1"/>
                </a:solidFill>
                <a:effectLst/>
                <a:latin typeface="+mn-lt"/>
                <a:ea typeface="+mn-ea"/>
                <a:cs typeface="+mn-cs"/>
              </a:rPr>
              <a:t>에서 예수의 “입”에서 “좌우에 날 선 검”이 나오는 “날카롭고 예리한 검”과 병행을 이룬다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입에서 나오는 불’은 </a:t>
            </a:r>
            <a:r>
              <a:rPr lang="ko-KR" altLang="en-US" sz="1200" b="0" i="0" u="none" strike="noStrike" kern="1200" dirty="0" err="1" smtClean="0">
                <a:solidFill>
                  <a:schemeClr val="tx1"/>
                </a:solidFill>
                <a:effectLst/>
                <a:latin typeface="+mn-lt"/>
                <a:ea typeface="+mn-ea"/>
                <a:cs typeface="+mn-cs"/>
              </a:rPr>
              <a:t>엘리야와</a:t>
            </a:r>
            <a:r>
              <a:rPr lang="ko-KR" altLang="en-US" sz="1200" b="0" i="0" u="none" strike="noStrike" kern="1200" dirty="0" smtClean="0">
                <a:solidFill>
                  <a:schemeClr val="tx1"/>
                </a:solidFill>
                <a:effectLst/>
                <a:latin typeface="+mn-lt"/>
                <a:ea typeface="+mn-ea"/>
                <a:cs typeface="+mn-cs"/>
              </a:rPr>
              <a:t> 모세를 연상시키지만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그들은 입에서 나오는 불로 징벌하지는 않았다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또한 </a:t>
            </a:r>
            <a:r>
              <a:rPr lang="ko-KR" altLang="en-US" sz="1200" b="0" i="0" u="none" strike="noStrike" kern="1200" dirty="0" err="1" smtClean="0">
                <a:solidFill>
                  <a:schemeClr val="tx1"/>
                </a:solidFill>
                <a:effectLst/>
                <a:latin typeface="+mn-lt"/>
                <a:ea typeface="+mn-ea"/>
                <a:cs typeface="+mn-cs"/>
              </a:rPr>
              <a:t>예레미야</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5:14</a:t>
            </a:r>
            <a:r>
              <a:rPr lang="ko-KR" altLang="en-US" sz="1200" b="0" i="0" u="none" strike="noStrike" kern="1200" dirty="0" smtClean="0">
                <a:solidFill>
                  <a:schemeClr val="tx1"/>
                </a:solidFill>
                <a:effectLst/>
                <a:latin typeface="+mn-lt"/>
                <a:ea typeface="+mn-ea"/>
                <a:cs typeface="+mn-cs"/>
              </a:rPr>
              <a:t>에는 “네 입에 있는 나의 말로 불이 되게 하여 백성을 사를 것이다”라고 기록되어 있다</a:t>
            </a:r>
            <a:r>
              <a:rPr lang="en-US" altLang="ko-KR" sz="1200" b="0" i="0" u="none" strike="noStrike" kern="1200" dirty="0" smtClean="0">
                <a:solidFill>
                  <a:schemeClr val="tx1"/>
                </a:solidFill>
                <a:effectLst/>
                <a:latin typeface="+mn-lt"/>
                <a:ea typeface="+mn-ea"/>
                <a:cs typeface="+mn-cs"/>
              </a:rPr>
              <a:t>.41) </a:t>
            </a:r>
            <a:r>
              <a:rPr lang="ko-KR" altLang="en-US" sz="1200" b="0" i="0" u="none" strike="noStrike" kern="1200" dirty="0" smtClean="0">
                <a:solidFill>
                  <a:schemeClr val="tx1"/>
                </a:solidFill>
                <a:effectLst/>
                <a:latin typeface="+mn-lt"/>
                <a:ea typeface="+mn-ea"/>
                <a:cs typeface="+mn-cs"/>
              </a:rPr>
              <a:t>계시록 전체에서 나타나는 ‘입’과 관련된 용례는 심판의 묵시적 상징으로서 심판에 대한 예수의 심판에 대한 선포이다</a:t>
            </a:r>
            <a:r>
              <a:rPr lang="en-US" altLang="ko-KR" sz="1200" b="0" i="0" u="none" strike="noStrike" kern="1200" dirty="0" smtClean="0">
                <a:solidFill>
                  <a:schemeClr val="tx1"/>
                </a:solidFill>
                <a:effectLst/>
                <a:latin typeface="+mn-lt"/>
                <a:ea typeface="+mn-ea"/>
                <a:cs typeface="+mn-cs"/>
              </a:rPr>
              <a:t>(1:16, 2:12, 16, 9:17~19, 12:15~16, 16:13, 19:15, 21).42)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2:16</a:t>
            </a:r>
            <a:r>
              <a:rPr lang="ko-KR" altLang="en-US" sz="1200" b="0" i="0" u="none" strike="noStrike" kern="1200" dirty="0" smtClean="0">
                <a:solidFill>
                  <a:schemeClr val="tx1"/>
                </a:solidFill>
                <a:effectLst/>
                <a:latin typeface="+mn-lt"/>
                <a:ea typeface="+mn-ea"/>
                <a:cs typeface="+mn-cs"/>
              </a:rPr>
              <a:t>에서 그리스도는 그의 입의 검으로 </a:t>
            </a:r>
            <a:r>
              <a:rPr lang="ko-KR" altLang="en-US" sz="1200" b="0" i="0" u="none" strike="noStrike" kern="1200" dirty="0" err="1" smtClean="0">
                <a:solidFill>
                  <a:schemeClr val="tx1"/>
                </a:solidFill>
                <a:effectLst/>
                <a:latin typeface="+mn-lt"/>
                <a:ea typeface="+mn-ea"/>
                <a:cs typeface="+mn-cs"/>
              </a:rPr>
              <a:t>니골라당에</a:t>
            </a:r>
            <a:r>
              <a:rPr lang="ko-KR" altLang="en-US" sz="1200" b="0" i="0" u="none" strike="noStrike" kern="1200" dirty="0" smtClean="0">
                <a:solidFill>
                  <a:schemeClr val="tx1"/>
                </a:solidFill>
                <a:effectLst/>
                <a:latin typeface="+mn-lt"/>
                <a:ea typeface="+mn-ea"/>
                <a:cs typeface="+mn-cs"/>
              </a:rPr>
              <a:t> 대하여 싸우겠다고 강한 경고를 하며</a:t>
            </a:r>
            <a:r>
              <a:rPr lang="en-US" altLang="ko-KR" sz="1200" b="0" i="0" u="none" strike="noStrike" kern="1200" dirty="0" smtClean="0">
                <a:solidFill>
                  <a:schemeClr val="tx1"/>
                </a:solidFill>
                <a:effectLst/>
                <a:latin typeface="+mn-lt"/>
                <a:ea typeface="+mn-ea"/>
                <a:cs typeface="+mn-cs"/>
              </a:rPr>
              <a:t>, 19:15</a:t>
            </a:r>
            <a:r>
              <a:rPr lang="ko-KR" altLang="en-US" sz="1200" b="0" i="0" u="none" strike="noStrike" kern="1200" dirty="0" smtClean="0">
                <a:solidFill>
                  <a:schemeClr val="tx1"/>
                </a:solidFill>
                <a:effectLst/>
                <a:latin typeface="+mn-lt"/>
                <a:ea typeface="+mn-ea"/>
                <a:cs typeface="+mn-cs"/>
              </a:rPr>
              <a:t>에서는 만국을 치겠다고 말씀한다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여기에서 그 입의 검은 곧 그리스도의 참된 증거의 말씀이다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이런 방식으로 두 증인은 그리스도처럼 입에서 나오는 불인 말씀의 증언을 통하여 역할을 감당한다</a:t>
            </a:r>
            <a:r>
              <a:rPr lang="en-US" altLang="ko-KR" sz="1200" b="0" i="0" u="none" strike="noStrike" kern="1200" dirty="0" smtClean="0">
                <a:solidFill>
                  <a:schemeClr val="tx1"/>
                </a:solidFill>
                <a:effectLst/>
                <a:latin typeface="+mn-lt"/>
                <a:ea typeface="+mn-ea"/>
                <a:cs typeface="+mn-cs"/>
              </a:rPr>
              <a:t>.43) </a:t>
            </a:r>
            <a:r>
              <a:rPr lang="ko-KR" altLang="en-US" sz="1200" b="0" i="0" u="none" strike="noStrike" kern="1200" dirty="0" smtClean="0">
                <a:solidFill>
                  <a:schemeClr val="tx1"/>
                </a:solidFill>
                <a:effectLst/>
                <a:latin typeface="+mn-lt"/>
                <a:ea typeface="+mn-ea"/>
                <a:cs typeface="+mn-cs"/>
              </a:rPr>
              <a:t>그러므로 두 증인의 예수의 증거로서의 예언의 역할은 예수의 증거를 가지고 세상을 향해 전파하는 것으로 예수의 증거와 병행을 이룬다</a:t>
            </a:r>
            <a:r>
              <a:rPr lang="en-US" altLang="ko-KR" sz="1200" b="0" i="0" u="none" strike="noStrike" kern="1200" dirty="0" smtClean="0">
                <a:solidFill>
                  <a:schemeClr val="tx1"/>
                </a:solidFill>
                <a:effectLst/>
                <a:latin typeface="+mn-lt"/>
                <a:ea typeface="+mn-ea"/>
                <a:cs typeface="+mn-cs"/>
              </a:rPr>
              <a:t>.44)</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baseline="30000" dirty="0" smtClean="0">
                <a:solidFill>
                  <a:schemeClr val="tx1"/>
                </a:solidFill>
                <a:effectLst/>
                <a:latin typeface="+mn-lt"/>
                <a:ea typeface="+mn-ea"/>
                <a:cs typeface="+mn-cs"/>
              </a:rPr>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⑤ 두 증인의 죽음과 부활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11:7~13</a:t>
            </a:r>
            <a:r>
              <a:rPr lang="ko-KR" altLang="en-US" sz="1200" b="0" i="0" u="none" strike="noStrike" kern="1200" dirty="0" smtClean="0">
                <a:solidFill>
                  <a:schemeClr val="tx1"/>
                </a:solidFill>
                <a:effectLst/>
                <a:latin typeface="+mn-lt"/>
                <a:ea typeface="+mn-ea"/>
                <a:cs typeface="+mn-cs"/>
              </a:rPr>
              <a:t>에 보면 두 증인은 탁월한 능력을 소유하였지만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그들이 증언을 마쳤을 때 </a:t>
            </a:r>
            <a:r>
              <a:rPr lang="ko-KR" altLang="en-US" sz="1200" b="0" i="0" u="none" strike="noStrike" kern="1200" dirty="0" err="1" smtClean="0">
                <a:solidFill>
                  <a:schemeClr val="tx1"/>
                </a:solidFill>
                <a:effectLst/>
                <a:latin typeface="+mn-lt"/>
                <a:ea typeface="+mn-ea"/>
                <a:cs typeface="+mn-cs"/>
              </a:rPr>
              <a:t>무저갱에서</a:t>
            </a:r>
            <a:r>
              <a:rPr lang="ko-KR" altLang="en-US" sz="1200" b="0" i="0" u="none" strike="noStrike" kern="1200" dirty="0" smtClean="0">
                <a:solidFill>
                  <a:schemeClr val="tx1"/>
                </a:solidFill>
                <a:effectLst/>
                <a:latin typeface="+mn-lt"/>
                <a:ea typeface="+mn-ea"/>
                <a:cs typeface="+mn-cs"/>
              </a:rPr>
              <a:t> 올라온 짐승과 전쟁이 일어나 죽임을 당한다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죽임 당한 후에 그들의 시체는 큰 성 길 옆에 영적으로 하면 소돔과 </a:t>
            </a:r>
            <a:r>
              <a:rPr lang="ko-KR" altLang="en-US" sz="1200" b="0" i="0" u="none" strike="noStrike" kern="1200" dirty="0" err="1" smtClean="0">
                <a:solidFill>
                  <a:schemeClr val="tx1"/>
                </a:solidFill>
                <a:effectLst/>
                <a:latin typeface="+mn-lt"/>
                <a:ea typeface="+mn-ea"/>
                <a:cs typeface="+mn-cs"/>
              </a:rPr>
              <a:t>애굽이라고</a:t>
            </a:r>
            <a:r>
              <a:rPr lang="ko-KR" altLang="en-US" sz="1200" b="0" i="0" u="none" strike="noStrike" kern="1200" dirty="0" smtClean="0">
                <a:solidFill>
                  <a:schemeClr val="tx1"/>
                </a:solidFill>
                <a:effectLst/>
                <a:latin typeface="+mn-lt"/>
                <a:ea typeface="+mn-ea"/>
                <a:cs typeface="+mn-cs"/>
              </a:rPr>
              <a:t> 하는 주께서 못 박히신 곳에 놓여진다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이후에 삼일 반이 지나서 하나님의 생기가 들어가서 그들이 살아나고 하늘로 올라간다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이것은 두 증인이 모세와 </a:t>
            </a:r>
            <a:r>
              <a:rPr lang="ko-KR" altLang="en-US" sz="1200" b="0" i="0" u="none" strike="noStrike" kern="1200" dirty="0" err="1" smtClean="0">
                <a:solidFill>
                  <a:schemeClr val="tx1"/>
                </a:solidFill>
                <a:effectLst/>
                <a:latin typeface="+mn-lt"/>
                <a:ea typeface="+mn-ea"/>
                <a:cs typeface="+mn-cs"/>
              </a:rPr>
              <a:t>엘리야</a:t>
            </a:r>
            <a:r>
              <a:rPr lang="ko-KR" altLang="en-US" sz="1200" b="0" i="0" u="none" strike="noStrike" kern="1200" dirty="0" smtClean="0">
                <a:solidFill>
                  <a:schemeClr val="tx1"/>
                </a:solidFill>
                <a:effectLst/>
                <a:latin typeface="+mn-lt"/>
                <a:ea typeface="+mn-ea"/>
                <a:cs typeface="+mn-cs"/>
              </a:rPr>
              <a:t> 같은 구약성서 역사의 선례를 따를 뿐만 아니라 예수의 역사를 더 밀접하게 닮는 점을 보여준다</a:t>
            </a:r>
            <a:r>
              <a:rPr lang="en-US" altLang="ko-KR" sz="1200" b="0" i="0" u="none" strike="noStrike" kern="1200" dirty="0" smtClean="0">
                <a:solidFill>
                  <a:schemeClr val="tx1"/>
                </a:solidFill>
                <a:effectLst/>
                <a:latin typeface="+mn-lt"/>
                <a:ea typeface="+mn-ea"/>
                <a:cs typeface="+mn-cs"/>
              </a:rPr>
              <a:t>.45) </a:t>
            </a:r>
            <a:r>
              <a:rPr lang="ko-KR" altLang="en-US" sz="1200" b="0" i="0" u="none" strike="noStrike" kern="1200" dirty="0" smtClean="0">
                <a:solidFill>
                  <a:schemeClr val="tx1"/>
                </a:solidFill>
                <a:effectLst/>
                <a:latin typeface="+mn-lt"/>
                <a:ea typeface="+mn-ea"/>
                <a:cs typeface="+mn-cs"/>
              </a:rPr>
              <a:t>이런 점에서 학자들은 두 증인의 죽음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부활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승천은 예수 그리스도의 죽음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부활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승천을 연상시킨다는 점에 동의한다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그러나 어떤 학자들은 이 사건의 문자적 세부사항이 부인되거나 간과되기 때문에 온전한 중요성이 거의 인정되지 못하고 있다고 주장한다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그들은 “곧 그들의 주께서 십자가에 못 박히신 곳”</a:t>
            </a:r>
            <a:r>
              <a:rPr lang="en-US" altLang="ko-KR" sz="1200" b="0" i="0" u="none" strike="noStrike" kern="1200" dirty="0" smtClean="0">
                <a:solidFill>
                  <a:schemeClr val="tx1"/>
                </a:solidFill>
                <a:effectLst/>
                <a:latin typeface="+mn-lt"/>
                <a:ea typeface="+mn-ea"/>
                <a:cs typeface="+mn-cs"/>
              </a:rPr>
              <a:t>(11:8)</a:t>
            </a:r>
            <a:r>
              <a:rPr lang="ko-KR" altLang="en-US" sz="1200" b="0" i="0" u="none" strike="noStrike" kern="1200" dirty="0" smtClean="0">
                <a:solidFill>
                  <a:schemeClr val="tx1"/>
                </a:solidFill>
                <a:effectLst/>
                <a:latin typeface="+mn-lt"/>
                <a:ea typeface="+mn-ea"/>
                <a:cs typeface="+mn-cs"/>
              </a:rPr>
              <a:t>은 가장 명백한 증거이기 때문이다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예루살렘에 대한 이 문자적 언급은 쉽게 놓치거나 무시될 수 없다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특히 이것은 “놀랍게도 요한계시록의 특징답지 않게 사실상 역사적으로 구체적인 진술이기” 때문임을 강조한다</a:t>
            </a:r>
            <a:r>
              <a:rPr lang="en-US" altLang="ko-KR" sz="1200" b="0" i="0" u="none" strike="noStrike" kern="1200" dirty="0" smtClean="0">
                <a:solidFill>
                  <a:schemeClr val="tx1"/>
                </a:solidFill>
                <a:effectLst/>
                <a:latin typeface="+mn-lt"/>
                <a:ea typeface="+mn-ea"/>
                <a:cs typeface="+mn-cs"/>
              </a:rPr>
              <a:t>.46) </a:t>
            </a:r>
            <a:r>
              <a:rPr lang="ko-KR" altLang="en-US" sz="1200" b="0" i="0" u="none" strike="noStrike" kern="1200" dirty="0" smtClean="0">
                <a:solidFill>
                  <a:schemeClr val="tx1"/>
                </a:solidFill>
                <a:effectLst/>
                <a:latin typeface="+mn-lt"/>
                <a:ea typeface="+mn-ea"/>
                <a:cs typeface="+mn-cs"/>
              </a:rPr>
              <a:t>두 증인의 이야기가 예수의 처형의 구체적 역사성에 뿌리를 두고 있는 것은 사실이다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그러나 계시록에서 예루살렘을 ‘거룩한 성’</a:t>
            </a:r>
            <a:r>
              <a:rPr lang="en-US" altLang="ko-KR" sz="1200" b="0" i="0" u="none" strike="noStrike" kern="1200" dirty="0" smtClean="0">
                <a:solidFill>
                  <a:schemeClr val="tx1"/>
                </a:solidFill>
                <a:effectLst/>
                <a:latin typeface="+mn-lt"/>
                <a:ea typeface="+mn-ea"/>
                <a:cs typeface="+mn-cs"/>
              </a:rPr>
              <a:t>(11:2, 21:2, 10, 14~14, 18~19, 21, 23, 22:14, 19) </a:t>
            </a:r>
            <a:r>
              <a:rPr lang="ko-KR" altLang="en-US" sz="1200" b="0" i="0" u="none" strike="noStrike" kern="1200" dirty="0" smtClean="0">
                <a:solidFill>
                  <a:schemeClr val="tx1"/>
                </a:solidFill>
                <a:effectLst/>
                <a:latin typeface="+mn-lt"/>
                <a:ea typeface="+mn-ea"/>
                <a:cs typeface="+mn-cs"/>
              </a:rPr>
              <a:t>또는 ‘사랑하시는 성’</a:t>
            </a:r>
            <a:r>
              <a:rPr lang="en-US" altLang="ko-KR" sz="1200" b="0" i="0" u="none" strike="noStrike" kern="1200" dirty="0" smtClean="0">
                <a:solidFill>
                  <a:schemeClr val="tx1"/>
                </a:solidFill>
                <a:effectLst/>
                <a:latin typeface="+mn-lt"/>
                <a:ea typeface="+mn-ea"/>
                <a:cs typeface="+mn-cs"/>
              </a:rPr>
              <a:t>(20:9)</a:t>
            </a:r>
            <a:r>
              <a:rPr lang="ko-KR" altLang="en-US" sz="1200" b="0" i="0" u="none" strike="noStrike" kern="1200" dirty="0" smtClean="0">
                <a:solidFill>
                  <a:schemeClr val="tx1"/>
                </a:solidFill>
                <a:effectLst/>
                <a:latin typeface="+mn-lt"/>
                <a:ea typeface="+mn-ea"/>
                <a:cs typeface="+mn-cs"/>
              </a:rPr>
              <a:t>으로 묘사되는 점과 </a:t>
            </a:r>
            <a:r>
              <a:rPr lang="en-US" altLang="ko-KR" sz="1200" b="0" i="0" u="none" strike="noStrike" kern="1200" dirty="0" smtClean="0">
                <a:solidFill>
                  <a:schemeClr val="tx1"/>
                </a:solidFill>
                <a:effectLst/>
                <a:latin typeface="+mn-lt"/>
                <a:ea typeface="+mn-ea"/>
                <a:cs typeface="+mn-cs"/>
              </a:rPr>
              <a:t>11:8</a:t>
            </a:r>
            <a:r>
              <a:rPr lang="ko-KR" altLang="en-US" sz="1200" b="0" i="0" u="none" strike="noStrike" kern="1200" dirty="0" smtClean="0">
                <a:solidFill>
                  <a:schemeClr val="tx1"/>
                </a:solidFill>
                <a:effectLst/>
                <a:latin typeface="+mn-lt"/>
                <a:ea typeface="+mn-ea"/>
                <a:cs typeface="+mn-cs"/>
              </a:rPr>
              <a:t>절에서 같이 언급되고 있는 ‘큰 성’도 고려하여야 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여기에서 ‘큰 성’은 일차적으로 예루살렘으로 가리키는 것으로 보인다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예루살렘 역시 큰 성으로 불릴 뿐만 아니라</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렘</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22:8) “</a:t>
            </a:r>
            <a:r>
              <a:rPr lang="ko-KR" altLang="en-US" sz="1200" b="0" i="0" u="none" strike="noStrike" kern="1200" dirty="0" smtClean="0">
                <a:solidFill>
                  <a:schemeClr val="tx1"/>
                </a:solidFill>
                <a:effectLst/>
                <a:latin typeface="+mn-lt"/>
                <a:ea typeface="+mn-ea"/>
                <a:cs typeface="+mn-cs"/>
              </a:rPr>
              <a:t>주님이 십자가에 못 박히신 곳”이라고 하기 때문이다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그러나 이곳을 제외한 일곱 군데</a:t>
            </a:r>
            <a:r>
              <a:rPr lang="en-US" altLang="ko-KR" sz="1200" b="0" i="0" u="none" strike="noStrike" kern="1200" dirty="0" smtClean="0">
                <a:solidFill>
                  <a:schemeClr val="tx1"/>
                </a:solidFill>
                <a:effectLst/>
                <a:latin typeface="+mn-lt"/>
                <a:ea typeface="+mn-ea"/>
                <a:cs typeface="+mn-cs"/>
              </a:rPr>
              <a:t>(16:19, 17:18, 18:10, 16, 18, 19, 21)</a:t>
            </a:r>
            <a:r>
              <a:rPr lang="ko-KR" altLang="en-US" sz="1200" b="0" i="0" u="none" strike="noStrike" kern="1200" dirty="0" smtClean="0">
                <a:solidFill>
                  <a:schemeClr val="tx1"/>
                </a:solidFill>
                <a:effectLst/>
                <a:latin typeface="+mn-lt"/>
                <a:ea typeface="+mn-ea"/>
                <a:cs typeface="+mn-cs"/>
              </a:rPr>
              <a:t>에서 바벨론</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로마</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를 뜻하는데 요한은 이 둘의 이미지를 결합하려고 한 것으로 보인다</a:t>
            </a:r>
            <a:r>
              <a:rPr lang="en-US" altLang="ko-KR" sz="1200" b="0" i="0" u="none" strike="noStrike" kern="1200" dirty="0" smtClean="0">
                <a:solidFill>
                  <a:schemeClr val="tx1"/>
                </a:solidFill>
                <a:effectLst/>
                <a:latin typeface="+mn-lt"/>
                <a:ea typeface="+mn-ea"/>
                <a:cs typeface="+mn-cs"/>
              </a:rPr>
              <a:t>. </a:t>
            </a:r>
            <a:r>
              <a:rPr lang="en-US" altLang="ko-KR" sz="1200" b="0" i="0" u="none" strike="noStrike" kern="1200" dirty="0" err="1" smtClean="0">
                <a:solidFill>
                  <a:schemeClr val="tx1"/>
                </a:solidFill>
                <a:effectLst/>
                <a:latin typeface="+mn-lt"/>
                <a:ea typeface="+mn-ea"/>
                <a:cs typeface="+mn-cs"/>
              </a:rPr>
              <a:t>Bauckham</a:t>
            </a:r>
            <a:r>
              <a:rPr lang="ko-KR" altLang="en-US" sz="1200" b="0" i="0" u="none" strike="noStrike" kern="1200" dirty="0" smtClean="0">
                <a:solidFill>
                  <a:schemeClr val="tx1"/>
                </a:solidFill>
                <a:effectLst/>
                <a:latin typeface="+mn-lt"/>
                <a:ea typeface="+mn-ea"/>
                <a:cs typeface="+mn-cs"/>
              </a:rPr>
              <a:t>은 풍유로 이해하기 보다는 종말론적 관점에서 이 상황을 이해하여야 한다고 제안한다</a:t>
            </a:r>
            <a:r>
              <a:rPr lang="en-US" altLang="ko-KR" sz="1200" b="0" i="0" u="none" strike="noStrike" kern="1200" dirty="0" smtClean="0">
                <a:solidFill>
                  <a:schemeClr val="tx1"/>
                </a:solidFill>
                <a:effectLst/>
                <a:latin typeface="+mn-lt"/>
                <a:ea typeface="+mn-ea"/>
                <a:cs typeface="+mn-cs"/>
              </a:rPr>
              <a:t>.47) </a:t>
            </a:r>
            <a:r>
              <a:rPr lang="ko-KR" altLang="en-US" sz="1200" b="0" i="0" u="none" strike="noStrike" kern="1200" dirty="0" smtClean="0">
                <a:solidFill>
                  <a:schemeClr val="tx1"/>
                </a:solidFill>
                <a:effectLst/>
                <a:latin typeface="+mn-lt"/>
                <a:ea typeface="+mn-ea"/>
                <a:cs typeface="+mn-cs"/>
              </a:rPr>
              <a:t>또한 요한은 ‘큰 성’을 영적으로 ‘소돔과 </a:t>
            </a:r>
            <a:r>
              <a:rPr lang="ko-KR" altLang="en-US" sz="1200" b="0" i="0" u="none" strike="noStrike" kern="1200" dirty="0" err="1" smtClean="0">
                <a:solidFill>
                  <a:schemeClr val="tx1"/>
                </a:solidFill>
                <a:effectLst/>
                <a:latin typeface="+mn-lt"/>
                <a:ea typeface="+mn-ea"/>
                <a:cs typeface="+mn-cs"/>
              </a:rPr>
              <a:t>애굽</a:t>
            </a:r>
            <a:r>
              <a:rPr lang="ko-KR" altLang="en-US" sz="1200" b="0" i="0" u="none" strike="noStrike" kern="1200" dirty="0" smtClean="0">
                <a:solidFill>
                  <a:schemeClr val="tx1"/>
                </a:solidFill>
                <a:effectLst/>
                <a:latin typeface="+mn-lt"/>
                <a:ea typeface="+mn-ea"/>
                <a:cs typeface="+mn-cs"/>
              </a:rPr>
              <a:t>’이라는 언급도 도움을 제공한다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소돔은 하나님에 대항하는 타락과 반항의 이미지로서 죄악의 상징으로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애굽은</a:t>
            </a:r>
            <a:r>
              <a:rPr lang="ko-KR" altLang="en-US" sz="1200" b="0" i="0" u="none" strike="noStrike" kern="1200" dirty="0" smtClean="0">
                <a:solidFill>
                  <a:schemeClr val="tx1"/>
                </a:solidFill>
                <a:effectLst/>
                <a:latin typeface="+mn-lt"/>
                <a:ea typeface="+mn-ea"/>
                <a:cs typeface="+mn-cs"/>
              </a:rPr>
              <a:t> 하나님에 대한 저항의 장소의 이미지로서 우상숭배와 예속의 상징을 나타낸다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하나님을 믿지 않는 죄와 죄의 속박을 가리킨다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그러기에 이 성을 문자적으로 해석하는 것을 경계하고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예루살렘</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애굽과</a:t>
            </a:r>
            <a:r>
              <a:rPr lang="ko-KR" altLang="en-US" sz="1200" b="0" i="0" u="none" strike="noStrike" kern="1200" dirty="0" smtClean="0">
                <a:solidFill>
                  <a:schemeClr val="tx1"/>
                </a:solidFill>
                <a:effectLst/>
                <a:latin typeface="+mn-lt"/>
                <a:ea typeface="+mn-ea"/>
                <a:cs typeface="+mn-cs"/>
              </a:rPr>
              <a:t> 소돔은 공통적으로 하나님과 하나님의 백성에게 적대적인 곳이다</a:t>
            </a:r>
            <a:r>
              <a:rPr lang="en-US" altLang="ko-KR" sz="1200" b="0" i="0" u="none" strike="noStrike" kern="1200" dirty="0" smtClean="0">
                <a:solidFill>
                  <a:schemeClr val="tx1"/>
                </a:solidFill>
                <a:effectLst/>
                <a:latin typeface="+mn-lt"/>
                <a:ea typeface="+mn-ea"/>
                <a:cs typeface="+mn-cs"/>
              </a:rPr>
              <a:t>.48)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증인이 승천하는 때에 “큰 지진이 나서 성 </a:t>
            </a:r>
            <a:r>
              <a:rPr lang="ko-KR" altLang="en-US" sz="1200" b="0" i="0" u="none" strike="noStrike" kern="1200" dirty="0" err="1" smtClean="0">
                <a:solidFill>
                  <a:schemeClr val="tx1"/>
                </a:solidFill>
                <a:effectLst/>
                <a:latin typeface="+mn-lt"/>
                <a:ea typeface="+mn-ea"/>
                <a:cs typeface="+mn-cs"/>
              </a:rPr>
              <a:t>십분의</a:t>
            </a:r>
            <a:r>
              <a:rPr lang="ko-KR" altLang="en-US" sz="1200" b="0" i="0" u="none" strike="noStrike" kern="1200" dirty="0" smtClean="0">
                <a:solidFill>
                  <a:schemeClr val="tx1"/>
                </a:solidFill>
                <a:effectLst/>
                <a:latin typeface="+mn-lt"/>
                <a:ea typeface="+mn-ea"/>
                <a:cs typeface="+mn-cs"/>
              </a:rPr>
              <a:t> 일이 무너지고 지진에 죽은 사람이 칠천이다”</a:t>
            </a:r>
            <a:r>
              <a:rPr lang="en-US" altLang="ko-KR" sz="1200" b="0" i="0" u="none" strike="noStrike" kern="1200" dirty="0" smtClean="0">
                <a:solidFill>
                  <a:schemeClr val="tx1"/>
                </a:solidFill>
                <a:effectLst/>
                <a:latin typeface="+mn-lt"/>
                <a:ea typeface="+mn-ea"/>
                <a:cs typeface="+mn-cs"/>
              </a:rPr>
              <a:t>(l1:13a). </a:t>
            </a:r>
            <a:r>
              <a:rPr lang="ko-KR" altLang="en-US" sz="1200" b="0" i="0" u="none" strike="noStrike" kern="1200" dirty="0" smtClean="0">
                <a:solidFill>
                  <a:schemeClr val="tx1"/>
                </a:solidFill>
                <a:effectLst/>
                <a:latin typeface="+mn-lt"/>
                <a:ea typeface="+mn-ea"/>
                <a:cs typeface="+mn-cs"/>
              </a:rPr>
              <a:t>성의 남은 자들은 “두려워하여 하늘의 하나님께 영광을 돌렸다”</a:t>
            </a:r>
            <a:r>
              <a:rPr lang="en-US" altLang="ko-KR" sz="1200" b="0" i="0" u="none" strike="noStrike" kern="1200" dirty="0" smtClean="0">
                <a:solidFill>
                  <a:schemeClr val="tx1"/>
                </a:solidFill>
                <a:effectLst/>
                <a:latin typeface="+mn-lt"/>
                <a:ea typeface="+mn-ea"/>
                <a:cs typeface="+mn-cs"/>
              </a:rPr>
              <a:t>(l1:13b). </a:t>
            </a:r>
            <a:r>
              <a:rPr lang="ko-KR" altLang="en-US" sz="1200" b="0" i="0" u="none" strike="noStrike" kern="1200" dirty="0" smtClean="0">
                <a:solidFill>
                  <a:schemeClr val="tx1"/>
                </a:solidFill>
                <a:effectLst/>
                <a:latin typeface="+mn-lt"/>
                <a:ea typeface="+mn-ea"/>
                <a:cs typeface="+mn-cs"/>
              </a:rPr>
              <a:t>요한은 구경하는 자들의 행동과 감정에 관심을 기울인다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왜 이런 사실에 관심을 기울이는가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충성된 증인’이신 부활과 승천을 통해 사역의 진실성을 입증한 것처럼 두 증인의 부활과 승천이 그들의 증거가 신적인 권위를 가지고 있는 것으로서 진실하다는 것을 입증한다</a:t>
            </a:r>
            <a:r>
              <a:rPr lang="en-US" altLang="ko-KR" sz="1200" b="0" i="0" u="none" strike="noStrike" kern="1200" dirty="0" smtClean="0">
                <a:solidFill>
                  <a:schemeClr val="tx1"/>
                </a:solidFill>
                <a:effectLst/>
                <a:latin typeface="+mn-lt"/>
                <a:ea typeface="+mn-ea"/>
                <a:cs typeface="+mn-cs"/>
              </a:rPr>
              <a:t>.49)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성의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분의 </a:t>
            </a:r>
            <a:r>
              <a:rPr lang="en-US" altLang="ko-KR" sz="1200" b="0" i="0" u="none" strike="noStrike" kern="1200" dirty="0" smtClean="0">
                <a:solidFill>
                  <a:schemeClr val="tx1"/>
                </a:solidFill>
                <a:effectLst/>
                <a:latin typeface="+mn-lt"/>
                <a:ea typeface="+mn-ea"/>
                <a:cs typeface="+mn-cs"/>
              </a:rPr>
              <a:t>1</a:t>
            </a:r>
            <a:r>
              <a:rPr lang="ko-KR" altLang="en-US" sz="1200" b="0" i="0" u="none" strike="noStrike" kern="1200" dirty="0" smtClean="0">
                <a:solidFill>
                  <a:schemeClr val="tx1"/>
                </a:solidFill>
                <a:effectLst/>
                <a:latin typeface="+mn-lt"/>
                <a:ea typeface="+mn-ea"/>
                <a:cs typeface="+mn-cs"/>
              </a:rPr>
              <a:t>을 제외한 “남은 자들이 두려워하여 하늘의 하나님께 영광을 돌렸다”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보통 이 구절을 회심을 나타내는 것으로 해석하는데 </a:t>
            </a:r>
            <a:r>
              <a:rPr lang="en-US" altLang="ko-KR" sz="1200" b="0" i="0" u="none" strike="noStrike" kern="1200" dirty="0" smtClean="0">
                <a:solidFill>
                  <a:schemeClr val="tx1"/>
                </a:solidFill>
                <a:effectLst/>
                <a:latin typeface="+mn-lt"/>
                <a:ea typeface="+mn-ea"/>
                <a:cs typeface="+mn-cs"/>
              </a:rPr>
              <a:t>Beale</a:t>
            </a:r>
            <a:r>
              <a:rPr lang="ko-KR" altLang="en-US" sz="1200" b="0" i="0" u="none" strike="noStrike" kern="1200" dirty="0" smtClean="0">
                <a:solidFill>
                  <a:schemeClr val="tx1"/>
                </a:solidFill>
                <a:effectLst/>
                <a:latin typeface="+mn-lt"/>
                <a:ea typeface="+mn-ea"/>
                <a:cs typeface="+mn-cs"/>
              </a:rPr>
              <a:t>은 </a:t>
            </a:r>
            <a:r>
              <a:rPr lang="en-US" altLang="ko-KR" sz="1200" b="0" i="0" u="none" strike="noStrike" kern="1200" dirty="0" smtClean="0">
                <a:solidFill>
                  <a:schemeClr val="tx1"/>
                </a:solidFill>
                <a:effectLst/>
                <a:latin typeface="+mn-lt"/>
                <a:ea typeface="+mn-ea"/>
                <a:cs typeface="+mn-cs"/>
              </a:rPr>
              <a:t>13</a:t>
            </a:r>
            <a:r>
              <a:rPr lang="ko-KR" altLang="en-US" sz="1200" b="0" i="0" u="none" strike="noStrike" kern="1200" dirty="0" smtClean="0">
                <a:solidFill>
                  <a:schemeClr val="tx1"/>
                </a:solidFill>
                <a:effectLst/>
                <a:latin typeface="+mn-lt"/>
                <a:ea typeface="+mn-ea"/>
                <a:cs typeface="+mn-cs"/>
              </a:rPr>
              <a:t>절의 남은 자들이 회심한 것으로 보지 않는다</a:t>
            </a:r>
            <a:r>
              <a:rPr lang="en-US" altLang="ko-KR" sz="1200" b="0" i="0" u="none" strike="noStrike" kern="1200" dirty="0" smtClean="0">
                <a:solidFill>
                  <a:schemeClr val="tx1"/>
                </a:solidFill>
                <a:effectLst/>
                <a:latin typeface="+mn-lt"/>
                <a:ea typeface="+mn-ea"/>
                <a:cs typeface="+mn-cs"/>
              </a:rPr>
              <a:t>. Beale</a:t>
            </a:r>
            <a:r>
              <a:rPr lang="ko-KR" altLang="en-US" sz="1200" b="0" i="0" u="none" strike="noStrike" kern="1200" dirty="0" smtClean="0">
                <a:solidFill>
                  <a:schemeClr val="tx1"/>
                </a:solidFill>
                <a:effectLst/>
                <a:latin typeface="+mn-lt"/>
                <a:ea typeface="+mn-ea"/>
                <a:cs typeface="+mn-cs"/>
              </a:rPr>
              <a:t>은 회심으로 보는 입장이 간과하는 것이 ‘두려워하여’를 긍정적 의미로 보기 때문이라고 지적한다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두려움’이 하늘의 하나님께 영광을 돌리는 결과를 가져오는 패턴은 </a:t>
            </a:r>
            <a:r>
              <a:rPr lang="ko-KR" altLang="en-US" sz="1200" b="0" i="0" u="none" strike="noStrike" kern="1200" dirty="0" err="1" smtClean="0">
                <a:solidFill>
                  <a:schemeClr val="tx1"/>
                </a:solidFill>
                <a:effectLst/>
                <a:latin typeface="+mn-lt"/>
                <a:ea typeface="+mn-ea"/>
                <a:cs typeface="+mn-cs"/>
              </a:rPr>
              <a:t>다니엘</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4:34</a:t>
            </a:r>
            <a:r>
              <a:rPr lang="ko-KR" altLang="en-US" sz="1200" b="0" i="0" u="none" strike="noStrike" kern="1200" dirty="0" smtClean="0">
                <a:solidFill>
                  <a:schemeClr val="tx1"/>
                </a:solidFill>
                <a:effectLst/>
                <a:latin typeface="+mn-lt"/>
                <a:ea typeface="+mn-ea"/>
                <a:cs typeface="+mn-cs"/>
              </a:rPr>
              <a:t>을 연상시킨다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왜냐하면 비슷한 언어 사용과 계시록과 </a:t>
            </a:r>
            <a:r>
              <a:rPr lang="ko-KR" altLang="en-US" sz="1200" b="0" i="0" u="none" strike="noStrike" kern="1200" dirty="0" err="1" smtClean="0">
                <a:solidFill>
                  <a:schemeClr val="tx1"/>
                </a:solidFill>
                <a:effectLst/>
                <a:latin typeface="+mn-lt"/>
                <a:ea typeface="+mn-ea"/>
                <a:cs typeface="+mn-cs"/>
              </a:rPr>
              <a:t>다니엘</a:t>
            </a:r>
            <a:r>
              <a:rPr lang="ko-KR" altLang="en-US" sz="1200" b="0" i="0" u="none" strike="noStrike" kern="1200" dirty="0" smtClean="0">
                <a:solidFill>
                  <a:schemeClr val="tx1"/>
                </a:solidFill>
                <a:effectLst/>
                <a:latin typeface="+mn-lt"/>
                <a:ea typeface="+mn-ea"/>
                <a:cs typeface="+mn-cs"/>
              </a:rPr>
              <a:t> 두 구절 ‘큰 성’ </a:t>
            </a:r>
            <a:r>
              <a:rPr lang="ko-KR" altLang="en-US" sz="1200" b="0" i="0" u="none" strike="noStrike" kern="1200" dirty="0" err="1" smtClean="0">
                <a:solidFill>
                  <a:schemeClr val="tx1"/>
                </a:solidFill>
                <a:effectLst/>
                <a:latin typeface="+mn-lt"/>
                <a:ea typeface="+mn-ea"/>
                <a:cs typeface="+mn-cs"/>
              </a:rPr>
              <a:t>바벨론의</a:t>
            </a:r>
            <a:r>
              <a:rPr lang="ko-KR" altLang="en-US" sz="1200" b="0" i="0" u="none" strike="noStrike" kern="1200" dirty="0" smtClean="0">
                <a:solidFill>
                  <a:schemeClr val="tx1"/>
                </a:solidFill>
                <a:effectLst/>
                <a:latin typeface="+mn-lt"/>
                <a:ea typeface="+mn-ea"/>
                <a:cs typeface="+mn-cs"/>
              </a:rPr>
              <a:t> 거주자에 관심을 두기 때문이다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단 </a:t>
            </a:r>
            <a:r>
              <a:rPr lang="en-US" altLang="ko-KR" sz="1200" b="0" i="0" u="none" strike="noStrike" kern="1200" dirty="0" smtClean="0">
                <a:solidFill>
                  <a:schemeClr val="tx1"/>
                </a:solidFill>
                <a:effectLst/>
                <a:latin typeface="+mn-lt"/>
                <a:ea typeface="+mn-ea"/>
                <a:cs typeface="+mn-cs"/>
              </a:rPr>
              <a:t>4:30, </a:t>
            </a:r>
            <a:r>
              <a:rPr lang="ko-KR" altLang="en-US" sz="1200" b="0" i="0" u="none" strike="noStrike" kern="1200" dirty="0" smtClean="0">
                <a:solidFill>
                  <a:schemeClr val="tx1"/>
                </a:solidFill>
                <a:effectLst/>
                <a:latin typeface="+mn-lt"/>
                <a:ea typeface="+mn-ea"/>
                <a:cs typeface="+mn-cs"/>
              </a:rPr>
              <a:t>계 </a:t>
            </a:r>
            <a:r>
              <a:rPr lang="en-US" altLang="ko-KR" sz="1200" b="0" i="0" u="none" strike="noStrike" kern="1200" dirty="0" smtClean="0">
                <a:solidFill>
                  <a:schemeClr val="tx1"/>
                </a:solidFill>
                <a:effectLst/>
                <a:latin typeface="+mn-lt"/>
                <a:ea typeface="+mn-ea"/>
                <a:cs typeface="+mn-cs"/>
              </a:rPr>
              <a:t>11:8). </a:t>
            </a:r>
            <a:r>
              <a:rPr lang="ko-KR" altLang="en-US" sz="1200" b="0" i="0" u="none" strike="noStrike" kern="1200" dirty="0" smtClean="0">
                <a:solidFill>
                  <a:schemeClr val="tx1"/>
                </a:solidFill>
                <a:effectLst/>
                <a:latin typeface="+mn-lt"/>
                <a:ea typeface="+mn-ea"/>
                <a:cs typeface="+mn-cs"/>
              </a:rPr>
              <a:t>거기에서 </a:t>
            </a:r>
            <a:r>
              <a:rPr lang="ko-KR" altLang="en-US" sz="1200" b="0" i="0" u="none" strike="noStrike" kern="1200" dirty="0" err="1" smtClean="0">
                <a:solidFill>
                  <a:schemeClr val="tx1"/>
                </a:solidFill>
                <a:effectLst/>
                <a:latin typeface="+mn-lt"/>
                <a:ea typeface="+mn-ea"/>
                <a:cs typeface="+mn-cs"/>
              </a:rPr>
              <a:t>바벨론은</a:t>
            </a:r>
            <a:r>
              <a:rPr lang="ko-KR" altLang="en-US" sz="1200" b="0" i="0" u="none" strike="noStrike" kern="1200" dirty="0" smtClean="0">
                <a:solidFill>
                  <a:schemeClr val="tx1"/>
                </a:solidFill>
                <a:effectLst/>
                <a:latin typeface="+mn-lt"/>
                <a:ea typeface="+mn-ea"/>
                <a:cs typeface="+mn-cs"/>
              </a:rPr>
              <a:t> 큰 성</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단 </a:t>
            </a:r>
            <a:r>
              <a:rPr lang="en-US" altLang="ko-KR" sz="1200" b="0" i="0" u="none" strike="noStrike" kern="1200" dirty="0" smtClean="0">
                <a:solidFill>
                  <a:schemeClr val="tx1"/>
                </a:solidFill>
                <a:effectLst/>
                <a:latin typeface="+mn-lt"/>
                <a:ea typeface="+mn-ea"/>
                <a:cs typeface="+mn-cs"/>
              </a:rPr>
              <a:t>4:30)</a:t>
            </a:r>
            <a:r>
              <a:rPr lang="ko-KR" altLang="en-US" sz="1200" b="0" i="0" u="none" strike="noStrike" kern="1200" dirty="0" smtClean="0">
                <a:solidFill>
                  <a:schemeClr val="tx1"/>
                </a:solidFill>
                <a:effectLst/>
                <a:latin typeface="+mn-lt"/>
                <a:ea typeface="+mn-ea"/>
                <a:cs typeface="+mn-cs"/>
              </a:rPr>
              <a:t>으로 나오며 바벨론 왕 </a:t>
            </a:r>
            <a:r>
              <a:rPr lang="ko-KR" altLang="en-US" sz="1200" b="0" i="0" u="none" strike="noStrike" kern="1200" dirty="0" err="1" smtClean="0">
                <a:solidFill>
                  <a:schemeClr val="tx1"/>
                </a:solidFill>
                <a:effectLst/>
                <a:latin typeface="+mn-lt"/>
                <a:ea typeface="+mn-ea"/>
                <a:cs typeface="+mn-cs"/>
              </a:rPr>
              <a:t>느부갓네살은</a:t>
            </a:r>
            <a:r>
              <a:rPr lang="ko-KR" altLang="en-US" sz="1200" b="0" i="0" u="none" strike="noStrike" kern="1200" dirty="0" smtClean="0">
                <a:solidFill>
                  <a:schemeClr val="tx1"/>
                </a:solidFill>
                <a:effectLst/>
                <a:latin typeface="+mn-lt"/>
                <a:ea typeface="+mn-ea"/>
                <a:cs typeface="+mn-cs"/>
              </a:rPr>
              <a:t> “하늘의 왕을 찬양하며 칭송하며 </a:t>
            </a:r>
            <a:r>
              <a:rPr lang="ko-KR" altLang="en-US" sz="1200" b="0" i="0" u="none" strike="noStrike" kern="1200" dirty="0" err="1" smtClean="0">
                <a:solidFill>
                  <a:schemeClr val="tx1"/>
                </a:solidFill>
                <a:effectLst/>
                <a:latin typeface="+mn-lt"/>
                <a:ea typeface="+mn-ea"/>
                <a:cs typeface="+mn-cs"/>
              </a:rPr>
              <a:t>경배하노니</a:t>
            </a:r>
            <a:r>
              <a:rPr lang="ko-KR" altLang="en-US" sz="1200" b="0" i="0" u="none" strike="noStrike" kern="1200" dirty="0" smtClean="0">
                <a:solidFill>
                  <a:schemeClr val="tx1"/>
                </a:solidFill>
                <a:effectLst/>
                <a:latin typeface="+mn-lt"/>
                <a:ea typeface="+mn-ea"/>
                <a:cs typeface="+mn-cs"/>
              </a:rPr>
              <a:t>”</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단 </a:t>
            </a:r>
            <a:r>
              <a:rPr lang="en-US" altLang="ko-KR" sz="1200" b="0" i="0" u="none" strike="noStrike" kern="1200" dirty="0" smtClean="0">
                <a:solidFill>
                  <a:schemeClr val="tx1"/>
                </a:solidFill>
                <a:effectLst/>
                <a:latin typeface="+mn-lt"/>
                <a:ea typeface="+mn-ea"/>
                <a:cs typeface="+mn-cs"/>
              </a:rPr>
              <a:t>4:37)</a:t>
            </a:r>
            <a:r>
              <a:rPr lang="ko-KR" altLang="en-US" sz="1200" b="0" i="0" u="none" strike="noStrike" kern="1200" dirty="0" smtClean="0">
                <a:solidFill>
                  <a:schemeClr val="tx1"/>
                </a:solidFill>
                <a:effectLst/>
                <a:latin typeface="+mn-lt"/>
                <a:ea typeface="+mn-ea"/>
                <a:cs typeface="+mn-cs"/>
              </a:rPr>
              <a:t>라고 표현하지만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err="1" smtClean="0">
                <a:solidFill>
                  <a:schemeClr val="tx1"/>
                </a:solidFill>
                <a:effectLst/>
                <a:latin typeface="+mn-lt"/>
                <a:ea typeface="+mn-ea"/>
                <a:cs typeface="+mn-cs"/>
              </a:rPr>
              <a:t>느부갓네살이</a:t>
            </a:r>
            <a:r>
              <a:rPr lang="ko-KR" altLang="en-US" sz="1200" b="0" i="0" u="none" strike="noStrike" kern="1200" dirty="0" smtClean="0">
                <a:solidFill>
                  <a:schemeClr val="tx1"/>
                </a:solidFill>
                <a:effectLst/>
                <a:latin typeface="+mn-lt"/>
                <a:ea typeface="+mn-ea"/>
                <a:cs typeface="+mn-cs"/>
              </a:rPr>
              <a:t> 진정으로 회개한 것으로 보이지 않는다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이곳 말고도 구약성서 다른 곳에서도 “하나님께 영광을 돌리고”가 항상 진정한 이스라엘의 신앙적 반응이라기보다는 불신자들이 어쩔 수 없어서 하나님께 영광을 돌리고 있는 경우를 찾을 수 있다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수 </a:t>
            </a:r>
            <a:r>
              <a:rPr lang="en-US" altLang="ko-KR" sz="1200" b="0" i="0" u="none" strike="noStrike" kern="1200" dirty="0" smtClean="0">
                <a:solidFill>
                  <a:schemeClr val="tx1"/>
                </a:solidFill>
                <a:effectLst/>
                <a:latin typeface="+mn-lt"/>
                <a:ea typeface="+mn-ea"/>
                <a:cs typeface="+mn-cs"/>
              </a:rPr>
              <a:t>7:19, </a:t>
            </a:r>
            <a:r>
              <a:rPr lang="ko-KR" altLang="en-US" sz="1200" b="0" i="0" u="none" strike="noStrike" kern="1200" dirty="0" smtClean="0">
                <a:solidFill>
                  <a:schemeClr val="tx1"/>
                </a:solidFill>
                <a:effectLst/>
                <a:latin typeface="+mn-lt"/>
                <a:ea typeface="+mn-ea"/>
                <a:cs typeface="+mn-cs"/>
              </a:rPr>
              <a:t>삼상 </a:t>
            </a:r>
            <a:r>
              <a:rPr lang="en-US" altLang="ko-KR" sz="1200" b="0" i="0" u="none" strike="noStrike" kern="1200" dirty="0" smtClean="0">
                <a:solidFill>
                  <a:schemeClr val="tx1"/>
                </a:solidFill>
                <a:effectLst/>
                <a:latin typeface="+mn-lt"/>
                <a:ea typeface="+mn-ea"/>
                <a:cs typeface="+mn-cs"/>
              </a:rPr>
              <a:t>6:5, </a:t>
            </a:r>
            <a:r>
              <a:rPr lang="ko-KR" altLang="en-US" sz="1200" b="0" i="0" u="none" strike="noStrike" kern="1200" dirty="0" smtClean="0">
                <a:solidFill>
                  <a:schemeClr val="tx1"/>
                </a:solidFill>
                <a:effectLst/>
                <a:latin typeface="+mn-lt"/>
                <a:ea typeface="+mn-ea"/>
                <a:cs typeface="+mn-cs"/>
              </a:rPr>
              <a:t>잠 </a:t>
            </a:r>
            <a:r>
              <a:rPr lang="en-US" altLang="ko-KR" sz="1200" b="0" i="0" u="none" strike="noStrike" kern="1200" dirty="0" smtClean="0">
                <a:solidFill>
                  <a:schemeClr val="tx1"/>
                </a:solidFill>
                <a:effectLst/>
                <a:latin typeface="+mn-lt"/>
                <a:ea typeface="+mn-ea"/>
                <a:cs typeface="+mn-cs"/>
              </a:rPr>
              <a:t>1:24~32). </a:t>
            </a:r>
            <a:r>
              <a:rPr lang="ko-KR" altLang="en-US" sz="1200" b="0" i="0" u="none" strike="noStrike" kern="1200" dirty="0" err="1" smtClean="0">
                <a:solidFill>
                  <a:schemeClr val="tx1"/>
                </a:solidFill>
                <a:effectLst/>
                <a:latin typeface="+mn-lt"/>
                <a:ea typeface="+mn-ea"/>
                <a:cs typeface="+mn-cs"/>
              </a:rPr>
              <a:t>느부갓네살은</a:t>
            </a:r>
            <a:r>
              <a:rPr lang="ko-KR" altLang="en-US" sz="1200" b="0" i="0" u="none" strike="noStrike" kern="1200" dirty="0" smtClean="0">
                <a:solidFill>
                  <a:schemeClr val="tx1"/>
                </a:solidFill>
                <a:effectLst/>
                <a:latin typeface="+mn-lt"/>
                <a:ea typeface="+mn-ea"/>
                <a:cs typeface="+mn-cs"/>
              </a:rPr>
              <a:t> 일시적으로 하나님을 경배한 것처럼 보였을 뿐이다</a:t>
            </a:r>
            <a:r>
              <a:rPr lang="en-US" altLang="ko-KR" sz="1200" b="0" i="0" u="none" strike="noStrike" kern="1200" dirty="0" smtClean="0">
                <a:solidFill>
                  <a:schemeClr val="tx1"/>
                </a:solidFill>
                <a:effectLst/>
                <a:latin typeface="+mn-lt"/>
                <a:ea typeface="+mn-ea"/>
                <a:cs typeface="+mn-cs"/>
              </a:rPr>
              <a:t>. Beale</a:t>
            </a:r>
            <a:r>
              <a:rPr lang="ko-KR" altLang="en-US" sz="1200" b="0" i="0" u="none" strike="noStrike" kern="1200" dirty="0" smtClean="0">
                <a:solidFill>
                  <a:schemeClr val="tx1"/>
                </a:solidFill>
                <a:effectLst/>
                <a:latin typeface="+mn-lt"/>
                <a:ea typeface="+mn-ea"/>
                <a:cs typeface="+mn-cs"/>
              </a:rPr>
              <a:t>은 또 하나의 가능한 예인 계시록 </a:t>
            </a:r>
            <a:r>
              <a:rPr lang="en-US" altLang="ko-KR" sz="1200" b="0" i="0" u="none" strike="noStrike" kern="1200" dirty="0" smtClean="0">
                <a:solidFill>
                  <a:schemeClr val="tx1"/>
                </a:solidFill>
                <a:effectLst/>
                <a:latin typeface="+mn-lt"/>
                <a:ea typeface="+mn-ea"/>
                <a:cs typeface="+mn-cs"/>
              </a:rPr>
              <a:t>l1:l1b, 13</a:t>
            </a:r>
            <a:r>
              <a:rPr lang="ko-KR" altLang="en-US" sz="1200" b="0" i="0" u="none" strike="noStrike" kern="1200" dirty="0" smtClean="0">
                <a:solidFill>
                  <a:schemeClr val="tx1"/>
                </a:solidFill>
                <a:effectLst/>
                <a:latin typeface="+mn-lt"/>
                <a:ea typeface="+mn-ea"/>
                <a:cs typeface="+mn-cs"/>
              </a:rPr>
              <a:t>에 반영되어 있는 </a:t>
            </a:r>
            <a:r>
              <a:rPr lang="ko-KR" altLang="en-US" sz="1200" b="0" i="0" u="none" strike="noStrike" kern="1200" dirty="0" err="1" smtClean="0">
                <a:solidFill>
                  <a:schemeClr val="tx1"/>
                </a:solidFill>
                <a:effectLst/>
                <a:latin typeface="+mn-lt"/>
                <a:ea typeface="+mn-ea"/>
                <a:cs typeface="+mn-cs"/>
              </a:rPr>
              <a:t>요나서</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1:9~10, 16</a:t>
            </a:r>
            <a:r>
              <a:rPr lang="ko-KR" altLang="en-US" sz="1200" b="0" i="0" u="none" strike="noStrike" kern="1200" dirty="0" smtClean="0">
                <a:solidFill>
                  <a:schemeClr val="tx1"/>
                </a:solidFill>
                <a:effectLst/>
                <a:latin typeface="+mn-lt"/>
                <a:ea typeface="+mn-ea"/>
                <a:cs typeface="+mn-cs"/>
              </a:rPr>
              <a:t>는 이런 결론을 더 확실하게 해준다고 주장한다</a:t>
            </a:r>
            <a:r>
              <a:rPr lang="en-US" altLang="ko-KR" sz="1200" b="0" i="0" u="none" strike="noStrike" kern="1200" dirty="0" smtClean="0">
                <a:solidFill>
                  <a:schemeClr val="tx1"/>
                </a:solidFill>
                <a:effectLst/>
                <a:latin typeface="+mn-lt"/>
                <a:ea typeface="+mn-ea"/>
                <a:cs typeface="+mn-cs"/>
              </a:rPr>
              <a:t>.50) </a:t>
            </a:r>
            <a:r>
              <a:rPr lang="ko-KR" altLang="en-US" sz="1200" b="0" i="0" u="none" strike="noStrike" kern="1200" dirty="0" smtClean="0">
                <a:solidFill>
                  <a:schemeClr val="tx1"/>
                </a:solidFill>
                <a:effectLst/>
                <a:latin typeface="+mn-lt"/>
                <a:ea typeface="+mn-ea"/>
                <a:cs typeface="+mn-cs"/>
              </a:rPr>
              <a:t>큰 폭풍을 만나 “크게 두려워하여” 하나님께 제물을 드리고 서원을 한 선원들이 우상을 버리고 진정한 신앙으로 돌아왔다고 보기 어려운 것과 마찬가지이다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욘 </a:t>
            </a:r>
            <a:r>
              <a:rPr lang="en-US" altLang="ko-KR" sz="1200" b="0" i="0" u="none" strike="noStrike" kern="1200" dirty="0" smtClean="0">
                <a:solidFill>
                  <a:schemeClr val="tx1"/>
                </a:solidFill>
                <a:effectLst/>
                <a:latin typeface="+mn-lt"/>
                <a:ea typeface="+mn-ea"/>
                <a:cs typeface="+mn-cs"/>
              </a:rPr>
              <a:t>1:5</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16).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Beale</a:t>
            </a:r>
            <a:r>
              <a:rPr lang="ko-KR" altLang="en-US" sz="1200" b="0" i="0" u="none" strike="noStrike" kern="1200" dirty="0" smtClean="0">
                <a:solidFill>
                  <a:schemeClr val="tx1"/>
                </a:solidFill>
                <a:effectLst/>
                <a:latin typeface="+mn-lt"/>
                <a:ea typeface="+mn-ea"/>
                <a:cs typeface="+mn-cs"/>
              </a:rPr>
              <a:t>은 더 나아가 신약성서에서 계시록 </a:t>
            </a:r>
            <a:r>
              <a:rPr lang="en-US" altLang="ko-KR" sz="1200" b="0" i="0" u="none" strike="noStrike" kern="1200" dirty="0" smtClean="0">
                <a:solidFill>
                  <a:schemeClr val="tx1"/>
                </a:solidFill>
                <a:effectLst/>
                <a:latin typeface="+mn-lt"/>
                <a:ea typeface="+mn-ea"/>
                <a:cs typeface="+mn-cs"/>
              </a:rPr>
              <a:t>11:13</a:t>
            </a:r>
            <a:r>
              <a:rPr lang="ko-KR" altLang="en-US" sz="1200" b="0" i="0" u="none" strike="noStrike" kern="1200" dirty="0" smtClean="0">
                <a:solidFill>
                  <a:schemeClr val="tx1"/>
                </a:solidFill>
                <a:effectLst/>
                <a:latin typeface="+mn-lt"/>
                <a:ea typeface="+mn-ea"/>
                <a:cs typeface="+mn-cs"/>
              </a:rPr>
              <a:t>에 사용된 이 ‘두려워하여’라는 단어는 “놀란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불안해하는</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무서워하는</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겁먹은</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두려워하는</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겁내는”으로 번역된다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신자와 불신자 모두에게 다 사용되지만 신앙으로 귀결되는 긍정적인 증거를 보여 주지 않는다</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err="1" smtClean="0">
                <a:solidFill>
                  <a:schemeClr val="tx1"/>
                </a:solidFill>
                <a:effectLst/>
                <a:latin typeface="+mn-lt"/>
                <a:ea typeface="+mn-ea"/>
                <a:cs typeface="+mn-cs"/>
              </a:rPr>
              <a:t>눅</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24:5, 37, </a:t>
            </a:r>
            <a:r>
              <a:rPr lang="ko-KR" altLang="en-US" sz="1200" b="0" i="0" u="none" strike="noStrike" kern="1200" dirty="0" smtClean="0">
                <a:solidFill>
                  <a:schemeClr val="tx1"/>
                </a:solidFill>
                <a:effectLst/>
                <a:latin typeface="+mn-lt"/>
                <a:ea typeface="+mn-ea"/>
                <a:cs typeface="+mn-cs"/>
              </a:rPr>
              <a:t>행 </a:t>
            </a:r>
            <a:r>
              <a:rPr lang="en-US" altLang="ko-KR" sz="1200" b="0" i="0" u="none" strike="noStrike" kern="1200" dirty="0" smtClean="0">
                <a:solidFill>
                  <a:schemeClr val="tx1"/>
                </a:solidFill>
                <a:effectLst/>
                <a:latin typeface="+mn-lt"/>
                <a:ea typeface="+mn-ea"/>
                <a:cs typeface="+mn-cs"/>
              </a:rPr>
              <a:t>10:4, 24:25).51) ‘</a:t>
            </a:r>
            <a:r>
              <a:rPr lang="ko-KR" altLang="en-US" sz="1200" b="0" i="0" u="none" strike="noStrike" kern="1200" dirty="0" smtClean="0">
                <a:solidFill>
                  <a:schemeClr val="tx1"/>
                </a:solidFill>
                <a:effectLst/>
                <a:latin typeface="+mn-lt"/>
                <a:ea typeface="+mn-ea"/>
                <a:cs typeface="+mn-cs"/>
              </a:rPr>
              <a:t>두려움</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경외’를 의미하는 명사는 ‘하나님의 경외’라는 표현에 사용되지만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두려워하여’는 하나님을 경외한다는 표현에 사용되지 않는다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또한 요한계시록에서는 항상 부정적 의미로만 사용되고 있다고 언급한다</a:t>
            </a:r>
            <a:r>
              <a:rPr lang="en-US" altLang="ko-KR" sz="1200" b="0" i="0" u="none" strike="noStrike" kern="1200" dirty="0" smtClean="0">
                <a:solidFill>
                  <a:schemeClr val="tx1"/>
                </a:solidFill>
                <a:effectLst/>
                <a:latin typeface="+mn-lt"/>
                <a:ea typeface="+mn-ea"/>
                <a:cs typeface="+mn-cs"/>
              </a:rPr>
              <a:t>(11:11, 13, 18:10, 15).52)</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baseline="30000" dirty="0" smtClean="0">
                <a:solidFill>
                  <a:schemeClr val="tx1"/>
                </a:solidFill>
                <a:effectLst/>
                <a:latin typeface="+mn-lt"/>
                <a:ea typeface="+mn-ea"/>
                <a:cs typeface="+mn-cs"/>
              </a:rPr>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그러나 </a:t>
            </a:r>
            <a:r>
              <a:rPr lang="en-US" altLang="ko-KR" sz="1200" b="0" i="0" u="none" strike="noStrike" kern="1200" dirty="0" smtClean="0">
                <a:solidFill>
                  <a:schemeClr val="tx1"/>
                </a:solidFill>
                <a:effectLst/>
                <a:latin typeface="+mn-lt"/>
                <a:ea typeface="+mn-ea"/>
                <a:cs typeface="+mn-cs"/>
              </a:rPr>
              <a:t>7</a:t>
            </a:r>
            <a:r>
              <a:rPr lang="ko-KR" altLang="en-US" sz="1200" b="0" i="0" u="none" strike="noStrike" kern="1200" dirty="0" smtClean="0">
                <a:solidFill>
                  <a:schemeClr val="tx1"/>
                </a:solidFill>
                <a:effectLst/>
                <a:latin typeface="+mn-lt"/>
                <a:ea typeface="+mn-ea"/>
                <a:cs typeface="+mn-cs"/>
              </a:rPr>
              <a:t>인，</a:t>
            </a:r>
            <a:r>
              <a:rPr lang="en-US" altLang="ko-KR" sz="1200" b="0" i="0" u="none" strike="noStrike" kern="1200" dirty="0" smtClean="0">
                <a:solidFill>
                  <a:schemeClr val="tx1"/>
                </a:solidFill>
                <a:effectLst/>
                <a:latin typeface="+mn-lt"/>
                <a:ea typeface="+mn-ea"/>
                <a:cs typeface="+mn-cs"/>
              </a:rPr>
              <a:t>7</a:t>
            </a:r>
            <a:r>
              <a:rPr lang="ko-KR" altLang="en-US" sz="1200" b="0" i="0" u="none" strike="noStrike" kern="1200" dirty="0" smtClean="0">
                <a:solidFill>
                  <a:schemeClr val="tx1"/>
                </a:solidFill>
                <a:effectLst/>
                <a:latin typeface="+mn-lt"/>
                <a:ea typeface="+mn-ea"/>
                <a:cs typeface="+mn-cs"/>
              </a:rPr>
              <a:t>나팔，</a:t>
            </a:r>
            <a:r>
              <a:rPr lang="en-US" altLang="ko-KR" sz="1200" b="0" i="0" u="none" strike="noStrike" kern="1200" dirty="0" smtClean="0">
                <a:solidFill>
                  <a:schemeClr val="tx1"/>
                </a:solidFill>
                <a:effectLst/>
                <a:latin typeface="+mn-lt"/>
                <a:ea typeface="+mn-ea"/>
                <a:cs typeface="+mn-cs"/>
              </a:rPr>
              <a:t>7</a:t>
            </a:r>
            <a:r>
              <a:rPr lang="ko-KR" altLang="en-US" sz="1200" b="0" i="0" u="none" strike="noStrike" kern="1200" dirty="0" smtClean="0">
                <a:solidFill>
                  <a:schemeClr val="tx1"/>
                </a:solidFill>
                <a:effectLst/>
                <a:latin typeface="+mn-lt"/>
                <a:ea typeface="+mn-ea"/>
                <a:cs typeface="+mn-cs"/>
              </a:rPr>
              <a:t>대접 시리즈의 주제 중의 하나는 만국에게 하나님의 최종 회개를 제공하는 의미에서의 심판이다</a:t>
            </a:r>
            <a:r>
              <a:rPr lang="en-US" altLang="ko-KR" sz="1200" b="0" i="0" u="none" strike="noStrike" kern="1200" dirty="0" smtClean="0">
                <a:solidFill>
                  <a:schemeClr val="tx1"/>
                </a:solidFill>
                <a:effectLst/>
                <a:latin typeface="+mn-lt"/>
                <a:ea typeface="+mn-ea"/>
                <a:cs typeface="+mn-cs"/>
              </a:rPr>
              <a:t>. 11:13</a:t>
            </a:r>
            <a:r>
              <a:rPr lang="ko-KR" altLang="en-US" sz="1200" b="0" i="0" u="none" strike="noStrike" kern="1200" dirty="0" smtClean="0">
                <a:solidFill>
                  <a:schemeClr val="tx1"/>
                </a:solidFill>
                <a:effectLst/>
                <a:latin typeface="+mn-lt"/>
                <a:ea typeface="+mn-ea"/>
                <a:cs typeface="+mn-cs"/>
              </a:rPr>
              <a:t>에서 ‘두려워하여 영광을 하늘의 하나님께 돌리더라’는 의심할 여지없이 진실한 회심을 언급한다고 보아야 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표현은 </a:t>
            </a:r>
            <a:r>
              <a:rPr lang="en-US" altLang="ko-KR" sz="1200" b="0" i="0" u="none" strike="noStrike" kern="1200" dirty="0" smtClean="0">
                <a:solidFill>
                  <a:schemeClr val="tx1"/>
                </a:solidFill>
                <a:effectLst/>
                <a:latin typeface="+mn-lt"/>
                <a:ea typeface="+mn-ea"/>
                <a:cs typeface="+mn-cs"/>
              </a:rPr>
              <a:t>14:7</a:t>
            </a:r>
            <a:r>
              <a:rPr lang="ko-KR" altLang="en-US" sz="1200" b="0" i="0" u="none" strike="noStrike" kern="1200" dirty="0" smtClean="0">
                <a:solidFill>
                  <a:schemeClr val="tx1"/>
                </a:solidFill>
                <a:effectLst/>
                <a:latin typeface="+mn-lt"/>
                <a:ea typeface="+mn-ea"/>
                <a:cs typeface="+mn-cs"/>
              </a:rPr>
              <a:t>에 “그가 큰 음성으로 이르되 하나님을 두려워하며 그에게 영광을 돌리라”는 천사에 의해 요청된 적극적인 반응과 밀접하게 일치한다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또한 </a:t>
            </a:r>
            <a:r>
              <a:rPr lang="en-US" altLang="ko-KR" sz="1200" b="0" i="0" u="none" strike="noStrike" kern="1200" dirty="0" smtClean="0">
                <a:solidFill>
                  <a:schemeClr val="tx1"/>
                </a:solidFill>
                <a:effectLst/>
                <a:latin typeface="+mn-lt"/>
                <a:ea typeface="+mn-ea"/>
                <a:cs typeface="+mn-cs"/>
              </a:rPr>
              <a:t>15:4</a:t>
            </a:r>
            <a:r>
              <a:rPr lang="ko-KR" altLang="en-US" sz="1200" b="0" i="0" u="none" strike="noStrike" kern="1200" dirty="0" smtClean="0">
                <a:solidFill>
                  <a:schemeClr val="tx1"/>
                </a:solidFill>
                <a:effectLst/>
                <a:latin typeface="+mn-lt"/>
                <a:ea typeface="+mn-ea"/>
                <a:cs typeface="+mn-cs"/>
              </a:rPr>
              <a:t>에서 요한은 “누가 주의 이름을 두려워하지 아니하며 영화롭게 하지 </a:t>
            </a:r>
            <a:r>
              <a:rPr lang="ko-KR" altLang="en-US" sz="1200" b="0" i="0" u="none" strike="noStrike" kern="1200" dirty="0" err="1" smtClean="0">
                <a:solidFill>
                  <a:schemeClr val="tx1"/>
                </a:solidFill>
                <a:effectLst/>
                <a:latin typeface="+mn-lt"/>
                <a:ea typeface="+mn-ea"/>
                <a:cs typeface="+mn-cs"/>
              </a:rPr>
              <a:t>아니하오리이까</a:t>
            </a:r>
            <a:r>
              <a:rPr lang="ko-KR" altLang="en-US" sz="1200" b="0" i="0" u="none" strike="noStrike" kern="1200" dirty="0" smtClean="0">
                <a:solidFill>
                  <a:schemeClr val="tx1"/>
                </a:solidFill>
                <a:effectLst/>
                <a:latin typeface="+mn-lt"/>
                <a:ea typeface="+mn-ea"/>
                <a:cs typeface="+mn-cs"/>
              </a:rPr>
              <a:t>”라고 하면서 “만국이 와서 주께 </a:t>
            </a:r>
            <a:r>
              <a:rPr lang="ko-KR" altLang="en-US" sz="1200" b="0" i="0" u="none" strike="noStrike" kern="1200" dirty="0" err="1" smtClean="0">
                <a:solidFill>
                  <a:schemeClr val="tx1"/>
                </a:solidFill>
                <a:effectLst/>
                <a:latin typeface="+mn-lt"/>
                <a:ea typeface="+mn-ea"/>
                <a:cs typeface="+mn-cs"/>
              </a:rPr>
              <a:t>경배하리이다</a:t>
            </a:r>
            <a:r>
              <a:rPr lang="ko-KR" altLang="en-US" sz="1200" b="0" i="0" u="none" strike="noStrike" kern="1200" dirty="0" smtClean="0">
                <a:solidFill>
                  <a:schemeClr val="tx1"/>
                </a:solidFill>
                <a:effectLst/>
                <a:latin typeface="+mn-lt"/>
                <a:ea typeface="+mn-ea"/>
                <a:cs typeface="+mn-cs"/>
              </a:rPr>
              <a:t>”라고 말한다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또한 </a:t>
            </a:r>
            <a:r>
              <a:rPr lang="en-US" altLang="ko-KR" sz="1200" b="0" i="0" u="none" strike="noStrike" kern="1200" dirty="0" smtClean="0">
                <a:solidFill>
                  <a:schemeClr val="tx1"/>
                </a:solidFill>
                <a:effectLst/>
                <a:latin typeface="+mn-lt"/>
                <a:ea typeface="+mn-ea"/>
                <a:cs typeface="+mn-cs"/>
              </a:rPr>
              <a:t>16:9</a:t>
            </a:r>
            <a:r>
              <a:rPr lang="ko-KR" altLang="en-US" sz="1200" b="0" i="0" u="none" strike="noStrike" kern="1200" dirty="0" smtClean="0">
                <a:solidFill>
                  <a:schemeClr val="tx1"/>
                </a:solidFill>
                <a:effectLst/>
                <a:latin typeface="+mn-lt"/>
                <a:ea typeface="+mn-ea"/>
                <a:cs typeface="+mn-cs"/>
              </a:rPr>
              <a:t>에서 사람들은 “재앙들을 행하는 권세를 가지신 하나님의 이름을 비방하며 또 회개하지 아니하고 주께 영광을 돌리지 아니한다</a:t>
            </a:r>
            <a:r>
              <a:rPr lang="en-US" altLang="ko-KR" sz="1200" b="0" i="0" u="none" strike="noStrike" kern="1200" dirty="0" smtClean="0">
                <a:solidFill>
                  <a:schemeClr val="tx1"/>
                </a:solidFill>
                <a:effectLst/>
                <a:latin typeface="+mn-lt"/>
                <a:ea typeface="+mn-ea"/>
                <a:cs typeface="+mn-cs"/>
              </a:rPr>
              <a:t>.53) </a:t>
            </a:r>
            <a:r>
              <a:rPr lang="ko-KR" altLang="en-US" sz="1200" b="0" i="0" u="none" strike="noStrike" kern="1200" dirty="0" smtClean="0">
                <a:solidFill>
                  <a:schemeClr val="tx1"/>
                </a:solidFill>
                <a:effectLst/>
                <a:latin typeface="+mn-lt"/>
                <a:ea typeface="+mn-ea"/>
                <a:cs typeface="+mn-cs"/>
              </a:rPr>
              <a:t>이 정황에서 “주께 영광을 돌린다”는 것은 명확히 회개를 의미 한다</a:t>
            </a:r>
            <a:r>
              <a:rPr lang="en-US" altLang="ko-KR" sz="1200" b="0" i="0" u="none" strike="noStrike" kern="1200" dirty="0" smtClean="0">
                <a:solidFill>
                  <a:schemeClr val="tx1"/>
                </a:solidFill>
                <a:effectLst/>
                <a:latin typeface="+mn-lt"/>
                <a:ea typeface="+mn-ea"/>
                <a:cs typeface="+mn-cs"/>
              </a:rPr>
              <a:t>. </a:t>
            </a:r>
            <a:r>
              <a:rPr lang="en-US" altLang="ko-KR" sz="1200" b="0" i="0" u="none" strike="noStrike" kern="1200" dirty="0" err="1" smtClean="0">
                <a:solidFill>
                  <a:schemeClr val="tx1"/>
                </a:solidFill>
                <a:effectLst/>
                <a:latin typeface="+mn-lt"/>
                <a:ea typeface="+mn-ea"/>
                <a:cs typeface="+mn-cs"/>
              </a:rPr>
              <a:t>Aune</a:t>
            </a:r>
            <a:r>
              <a:rPr lang="ko-KR" altLang="en-US" sz="1200" b="0" i="0" u="none" strike="noStrike" kern="1200" dirty="0" smtClean="0">
                <a:solidFill>
                  <a:schemeClr val="tx1"/>
                </a:solidFill>
                <a:effectLst/>
                <a:latin typeface="+mn-lt"/>
                <a:ea typeface="+mn-ea"/>
                <a:cs typeface="+mn-cs"/>
              </a:rPr>
              <a:t>은 이것을 “회개의 구두적 암시”</a:t>
            </a:r>
            <a:r>
              <a:rPr lang="en-US" altLang="ko-KR" sz="1200" b="0" i="0" u="none" strike="noStrike" kern="1200" dirty="0" smtClean="0">
                <a:solidFill>
                  <a:schemeClr val="tx1"/>
                </a:solidFill>
                <a:effectLst/>
                <a:latin typeface="+mn-lt"/>
                <a:ea typeface="+mn-ea"/>
                <a:cs typeface="+mn-cs"/>
              </a:rPr>
              <a:t>(a verbal indication of conversion)</a:t>
            </a:r>
            <a:r>
              <a:rPr lang="ko-KR" altLang="en-US" sz="1200" b="0" i="0" u="none" strike="noStrike" kern="1200" dirty="0" smtClean="0">
                <a:solidFill>
                  <a:schemeClr val="tx1"/>
                </a:solidFill>
                <a:effectLst/>
                <a:latin typeface="+mn-lt"/>
                <a:ea typeface="+mn-ea"/>
                <a:cs typeface="+mn-cs"/>
              </a:rPr>
              <a:t>라고 부른다</a:t>
            </a:r>
            <a:r>
              <a:rPr lang="en-US" altLang="ko-KR" sz="1200" b="0" i="0" u="none" strike="noStrike" kern="1200" dirty="0" smtClean="0">
                <a:solidFill>
                  <a:schemeClr val="tx1"/>
                </a:solidFill>
                <a:effectLst/>
                <a:latin typeface="+mn-lt"/>
                <a:ea typeface="+mn-ea"/>
                <a:cs typeface="+mn-cs"/>
              </a:rPr>
              <a:t>.54)</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그러므로 </a:t>
            </a:r>
            <a:r>
              <a:rPr lang="en-US" altLang="ko-KR" sz="1200" b="0" i="0" u="none" strike="noStrike" kern="1200" dirty="0" smtClean="0">
                <a:solidFill>
                  <a:schemeClr val="tx1"/>
                </a:solidFill>
                <a:effectLst/>
                <a:latin typeface="+mn-lt"/>
                <a:ea typeface="+mn-ea"/>
                <a:cs typeface="+mn-cs"/>
              </a:rPr>
              <a:t>11:13</a:t>
            </a:r>
            <a:r>
              <a:rPr lang="ko-KR" altLang="en-US" sz="1200" b="0" i="0" u="none" strike="noStrike" kern="1200" dirty="0" smtClean="0">
                <a:solidFill>
                  <a:schemeClr val="tx1"/>
                </a:solidFill>
                <a:effectLst/>
                <a:latin typeface="+mn-lt"/>
                <a:ea typeface="+mn-ea"/>
                <a:cs typeface="+mn-cs"/>
              </a:rPr>
              <a:t>에서 남은 자들이 ‘하나님께 영광을 돌린다’는 것은 무서운 인과 나팔 심판의 재앙에 죽지 않고 남은 사람들이 ‘그 손으로 행하는 일을 회개하지 않고 우상에게 절하는’ </a:t>
            </a:r>
            <a:r>
              <a:rPr lang="en-US" altLang="ko-KR" sz="1200" b="0" i="0" u="none" strike="noStrike" kern="1200" dirty="0" smtClean="0">
                <a:solidFill>
                  <a:schemeClr val="tx1"/>
                </a:solidFill>
                <a:effectLst/>
                <a:latin typeface="+mn-lt"/>
                <a:ea typeface="+mn-ea"/>
                <a:cs typeface="+mn-cs"/>
              </a:rPr>
              <a:t>9:20~21</a:t>
            </a:r>
            <a:r>
              <a:rPr lang="ko-KR" altLang="en-US" sz="1200" b="0" i="0" u="none" strike="noStrike" kern="1200" dirty="0" smtClean="0">
                <a:solidFill>
                  <a:schemeClr val="tx1"/>
                </a:solidFill>
                <a:effectLst/>
                <a:latin typeface="+mn-lt"/>
                <a:ea typeface="+mn-ea"/>
                <a:cs typeface="+mn-cs"/>
              </a:rPr>
              <a:t>의 말씀과 의도적인 대조를 이룬다</a:t>
            </a:r>
            <a:r>
              <a:rPr lang="en-US" altLang="ko-KR" sz="1200" b="0" i="0" u="none" strike="noStrike" kern="1200" dirty="0" smtClean="0">
                <a:solidFill>
                  <a:schemeClr val="tx1"/>
                </a:solidFill>
                <a:effectLst/>
                <a:latin typeface="+mn-lt"/>
                <a:ea typeface="+mn-ea"/>
                <a:cs typeface="+mn-cs"/>
              </a:rPr>
              <a:t>.55) </a:t>
            </a:r>
            <a:r>
              <a:rPr lang="ko-KR" altLang="en-US" sz="1200" b="0" i="0" u="none" strike="noStrike" kern="1200" dirty="0" err="1" smtClean="0">
                <a:solidFill>
                  <a:schemeClr val="tx1"/>
                </a:solidFill>
                <a:effectLst/>
                <a:latin typeface="+mn-lt"/>
                <a:ea typeface="+mn-ea"/>
                <a:cs typeface="+mn-cs"/>
              </a:rPr>
              <a:t>이필찬은</a:t>
            </a:r>
            <a:r>
              <a:rPr lang="ko-KR" altLang="en-US" sz="1200" b="0" i="0" u="none" strike="noStrike" kern="1200" dirty="0" smtClean="0">
                <a:solidFill>
                  <a:schemeClr val="tx1"/>
                </a:solidFill>
                <a:effectLst/>
                <a:latin typeface="+mn-lt"/>
                <a:ea typeface="+mn-ea"/>
                <a:cs typeface="+mn-cs"/>
              </a:rPr>
              <a:t> </a:t>
            </a:r>
            <a:r>
              <a:rPr lang="en-US" altLang="ko-KR" sz="1200" b="0" i="0" u="none" strike="noStrike" kern="1200" dirty="0" smtClean="0">
                <a:solidFill>
                  <a:schemeClr val="tx1"/>
                </a:solidFill>
                <a:effectLst/>
                <a:latin typeface="+mn-lt"/>
                <a:ea typeface="+mn-ea"/>
                <a:cs typeface="+mn-cs"/>
              </a:rPr>
              <a:t>9:20~11:13</a:t>
            </a:r>
            <a:r>
              <a:rPr lang="ko-KR" altLang="en-US" sz="1200" b="0" i="0" u="none" strike="noStrike" kern="1200" dirty="0" smtClean="0">
                <a:solidFill>
                  <a:schemeClr val="tx1"/>
                </a:solidFill>
                <a:effectLst/>
                <a:latin typeface="+mn-lt"/>
                <a:ea typeface="+mn-ea"/>
                <a:cs typeface="+mn-cs"/>
              </a:rPr>
              <a:t>이 </a:t>
            </a:r>
            <a:r>
              <a:rPr lang="en-US" altLang="ko-KR" sz="1200" b="0" i="0" u="none" strike="noStrike" kern="1200" dirty="0" smtClean="0">
                <a:solidFill>
                  <a:schemeClr val="tx1"/>
                </a:solidFill>
                <a:effectLst/>
                <a:latin typeface="+mn-lt"/>
                <a:ea typeface="+mn-ea"/>
                <a:cs typeface="+mn-cs"/>
              </a:rPr>
              <a:t>A-B-A’</a:t>
            </a:r>
            <a:r>
              <a:rPr lang="ko-KR" altLang="en-US" sz="1200" b="0" i="0" u="none" strike="noStrike" kern="1200" dirty="0" smtClean="0">
                <a:solidFill>
                  <a:schemeClr val="tx1"/>
                </a:solidFill>
                <a:effectLst/>
                <a:latin typeface="+mn-lt"/>
                <a:ea typeface="+mn-ea"/>
                <a:cs typeface="+mn-cs"/>
              </a:rPr>
              <a:t>의 구조를 가지고서 밀접하게 연결되어 있음을 언급한다</a:t>
            </a:r>
            <a:r>
              <a:rPr lang="en-US" altLang="ko-KR" sz="1200" b="0" i="0" u="none" strike="noStrike" kern="1200" dirty="0" smtClean="0">
                <a:solidFill>
                  <a:schemeClr val="tx1"/>
                </a:solidFill>
                <a:effectLst/>
                <a:latin typeface="+mn-lt"/>
                <a:ea typeface="+mn-ea"/>
                <a:cs typeface="+mn-cs"/>
              </a:rPr>
              <a:t>. A</a:t>
            </a:r>
            <a:r>
              <a:rPr lang="ko-KR" altLang="en-US" sz="1200" b="0" i="0" u="none" strike="noStrike" kern="1200" dirty="0" smtClean="0">
                <a:solidFill>
                  <a:schemeClr val="tx1"/>
                </a:solidFill>
                <a:effectLst/>
                <a:latin typeface="+mn-lt"/>
                <a:ea typeface="+mn-ea"/>
                <a:cs typeface="+mn-cs"/>
              </a:rPr>
              <a:t>는 남은 자들이 회개하지 않은 사실</a:t>
            </a:r>
            <a:r>
              <a:rPr lang="en-US" altLang="ko-KR" sz="1200" b="0" i="0" u="none" strike="noStrike" kern="1200" dirty="0" smtClean="0">
                <a:solidFill>
                  <a:schemeClr val="tx1"/>
                </a:solidFill>
                <a:effectLst/>
                <a:latin typeface="+mn-lt"/>
                <a:ea typeface="+mn-ea"/>
                <a:cs typeface="+mn-cs"/>
              </a:rPr>
              <a:t>(9:20~21), B</a:t>
            </a:r>
            <a:r>
              <a:rPr lang="ko-KR" altLang="en-US" sz="1200" b="0" i="0" u="none" strike="noStrike" kern="1200" dirty="0" smtClean="0">
                <a:solidFill>
                  <a:schemeClr val="tx1"/>
                </a:solidFill>
                <a:effectLst/>
                <a:latin typeface="+mn-lt"/>
                <a:ea typeface="+mn-ea"/>
                <a:cs typeface="+mn-cs"/>
              </a:rPr>
              <a:t>는 요한과 두 증인에게 주어진 예언 사역의 부르심</a:t>
            </a:r>
            <a:r>
              <a:rPr lang="en-US" altLang="ko-KR" sz="1200" b="0" i="0" u="none" strike="noStrike" kern="1200" dirty="0" smtClean="0">
                <a:solidFill>
                  <a:schemeClr val="tx1"/>
                </a:solidFill>
                <a:effectLst/>
                <a:latin typeface="+mn-lt"/>
                <a:ea typeface="+mn-ea"/>
                <a:cs typeface="+mn-cs"/>
              </a:rPr>
              <a:t>(10:1~11:12), A’</a:t>
            </a:r>
            <a:r>
              <a:rPr lang="ko-KR" altLang="en-US" sz="1200" b="0" i="0" u="none" strike="noStrike" kern="1200" dirty="0" smtClean="0">
                <a:solidFill>
                  <a:schemeClr val="tx1"/>
                </a:solidFill>
                <a:effectLst/>
                <a:latin typeface="+mn-lt"/>
                <a:ea typeface="+mn-ea"/>
                <a:cs typeface="+mn-cs"/>
              </a:rPr>
              <a:t>는 남은 자들이 회개하였다</a:t>
            </a:r>
            <a:r>
              <a:rPr lang="en-US" altLang="ko-KR" sz="1200" b="0" i="0" u="none" strike="noStrike" kern="1200" dirty="0" smtClean="0">
                <a:solidFill>
                  <a:schemeClr val="tx1"/>
                </a:solidFill>
                <a:effectLst/>
                <a:latin typeface="+mn-lt"/>
                <a:ea typeface="+mn-ea"/>
                <a:cs typeface="+mn-cs"/>
              </a:rPr>
              <a:t>(11:13)</a:t>
            </a:r>
            <a:r>
              <a:rPr lang="ko-KR" altLang="en-US" sz="1200" b="0" i="0" u="none" strike="noStrike" kern="1200" dirty="0" smtClean="0">
                <a:solidFill>
                  <a:schemeClr val="tx1"/>
                </a:solidFill>
                <a:effectLst/>
                <a:latin typeface="+mn-lt"/>
                <a:ea typeface="+mn-ea"/>
                <a:cs typeface="+mn-cs"/>
              </a:rPr>
              <a:t>의 구조이다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여기에서 </a:t>
            </a:r>
            <a:r>
              <a:rPr lang="en-US" altLang="ko-KR" sz="1200" b="0" i="0" u="none" strike="noStrike" kern="1200" dirty="0" smtClean="0">
                <a:solidFill>
                  <a:schemeClr val="tx1"/>
                </a:solidFill>
                <a:effectLst/>
                <a:latin typeface="+mn-lt"/>
                <a:ea typeface="+mn-ea"/>
                <a:cs typeface="+mn-cs"/>
              </a:rPr>
              <a:t>A</a:t>
            </a:r>
            <a:r>
              <a:rPr lang="ko-KR" altLang="en-US" sz="1200" b="0" i="0" u="none" strike="noStrike" kern="1200" dirty="0" smtClean="0">
                <a:solidFill>
                  <a:schemeClr val="tx1"/>
                </a:solidFill>
                <a:effectLst/>
                <a:latin typeface="+mn-lt"/>
                <a:ea typeface="+mn-ea"/>
                <a:cs typeface="+mn-cs"/>
              </a:rPr>
              <a:t>와 </a:t>
            </a:r>
            <a:r>
              <a:rPr lang="en-US" altLang="ko-KR" sz="1200" b="0" i="0" u="none" strike="noStrike" kern="1200" dirty="0" smtClean="0">
                <a:solidFill>
                  <a:schemeClr val="tx1"/>
                </a:solidFill>
                <a:effectLst/>
                <a:latin typeface="+mn-lt"/>
                <a:ea typeface="+mn-ea"/>
                <a:cs typeface="+mn-cs"/>
              </a:rPr>
              <a:t>A’</a:t>
            </a:r>
            <a:r>
              <a:rPr lang="ko-KR" altLang="en-US" sz="1200" b="0" i="0" u="none" strike="noStrike" kern="1200" dirty="0" smtClean="0">
                <a:solidFill>
                  <a:schemeClr val="tx1"/>
                </a:solidFill>
                <a:effectLst/>
                <a:latin typeface="+mn-lt"/>
                <a:ea typeface="+mn-ea"/>
                <a:cs typeface="+mn-cs"/>
              </a:rPr>
              <a:t>는 단순한 병행적 관계가 아니라 대조적 병행관계이다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이러한 구조를 통하여 보여주고자 하는 요한의 의도는 교회 공동체의 예언 혹은 증거 사역을 통해서 세상이 회개하여 하나님께 영광을 돌리게 된다는 사실이다</a:t>
            </a:r>
            <a:r>
              <a:rPr lang="en-US" altLang="ko-KR" sz="1200" b="0" i="0" u="none" strike="noStrike" kern="1200" dirty="0" smtClean="0">
                <a:solidFill>
                  <a:schemeClr val="tx1"/>
                </a:solidFill>
                <a:effectLst/>
                <a:latin typeface="+mn-lt"/>
                <a:ea typeface="+mn-ea"/>
                <a:cs typeface="+mn-cs"/>
              </a:rPr>
              <a:t>.56)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이 두 경우에 ‘남은 자들’이라는 표현이 동일하게 사용되지만 그 결과는 서로 다르게 나타난다</a:t>
            </a:r>
            <a:r>
              <a:rPr lang="en-US" altLang="ko-KR" sz="1200" b="0" i="0" u="none" strike="noStrike" kern="1200" dirty="0" smtClean="0">
                <a:solidFill>
                  <a:schemeClr val="tx1"/>
                </a:solidFill>
                <a:effectLst/>
                <a:latin typeface="+mn-lt"/>
                <a:ea typeface="+mn-ea"/>
                <a:cs typeface="+mn-cs"/>
              </a:rPr>
              <a:t>. 7</a:t>
            </a:r>
            <a:r>
              <a:rPr lang="ko-KR" altLang="en-US" sz="1200" b="0" i="0" u="none" strike="noStrike" kern="1200" dirty="0" smtClean="0">
                <a:solidFill>
                  <a:schemeClr val="tx1"/>
                </a:solidFill>
                <a:effectLst/>
                <a:latin typeface="+mn-lt"/>
                <a:ea typeface="+mn-ea"/>
                <a:cs typeface="+mn-cs"/>
              </a:rPr>
              <a:t>인</a:t>
            </a:r>
            <a:r>
              <a:rPr lang="en-US" altLang="ko-KR" sz="1200" b="0" i="0" u="none" strike="noStrike" kern="1200" dirty="0" smtClean="0">
                <a:solidFill>
                  <a:schemeClr val="tx1"/>
                </a:solidFill>
                <a:effectLst/>
                <a:latin typeface="+mn-lt"/>
                <a:ea typeface="+mn-ea"/>
                <a:cs typeface="+mn-cs"/>
              </a:rPr>
              <a:t>, 7</a:t>
            </a:r>
            <a:r>
              <a:rPr lang="ko-KR" altLang="en-US" sz="1200" b="0" i="0" u="none" strike="noStrike" kern="1200" dirty="0" smtClean="0">
                <a:solidFill>
                  <a:schemeClr val="tx1"/>
                </a:solidFill>
                <a:effectLst/>
                <a:latin typeface="+mn-lt"/>
                <a:ea typeface="+mn-ea"/>
                <a:cs typeface="+mn-cs"/>
              </a:rPr>
              <a:t>나팔</a:t>
            </a:r>
            <a:r>
              <a:rPr lang="en-US" altLang="ko-KR" sz="1200" b="0" i="0" u="none" strike="noStrike" kern="1200" dirty="0" smtClean="0">
                <a:solidFill>
                  <a:schemeClr val="tx1"/>
                </a:solidFill>
                <a:effectLst/>
                <a:latin typeface="+mn-lt"/>
                <a:ea typeface="+mn-ea"/>
                <a:cs typeface="+mn-cs"/>
              </a:rPr>
              <a:t>, 7</a:t>
            </a:r>
            <a:r>
              <a:rPr lang="ko-KR" altLang="en-US" sz="1200" b="0" i="0" u="none" strike="noStrike" kern="1200" dirty="0" smtClean="0">
                <a:solidFill>
                  <a:schemeClr val="tx1"/>
                </a:solidFill>
                <a:effectLst/>
                <a:latin typeface="+mn-lt"/>
                <a:ea typeface="+mn-ea"/>
                <a:cs typeface="+mn-cs"/>
              </a:rPr>
              <a:t>대접 심판의 어느 경우에도 땅에 거하는 자들이 회개하는 경우는 하나도 없지만</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참조</a:t>
            </a:r>
            <a:r>
              <a:rPr lang="en-US" altLang="ko-KR" sz="1200" b="0" i="0" u="none" strike="noStrike" kern="1200" dirty="0" smtClean="0">
                <a:solidFill>
                  <a:schemeClr val="tx1"/>
                </a:solidFill>
                <a:effectLst/>
                <a:latin typeface="+mn-lt"/>
                <a:ea typeface="+mn-ea"/>
                <a:cs typeface="+mn-cs"/>
              </a:rPr>
              <a:t>. 9:20~21, 16:9, 11), 11</a:t>
            </a:r>
            <a:r>
              <a:rPr lang="ko-KR" altLang="en-US" sz="1200" b="0" i="0" u="none" strike="noStrike" kern="1200" dirty="0" smtClean="0">
                <a:solidFill>
                  <a:schemeClr val="tx1"/>
                </a:solidFill>
                <a:effectLst/>
                <a:latin typeface="+mn-lt"/>
                <a:ea typeface="+mn-ea"/>
                <a:cs typeface="+mn-cs"/>
              </a:rPr>
              <a:t>장에서 교회 공동체를 상징하는 두 증인의 증거 사역을 통해 두 증인을 핍박하므로 하나님을 대적하던 자들이 회개하게 되는 유일한 경우를 발견하게 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이것은 두 증인의 구약 모델을 능가하는 결과이다</a:t>
            </a:r>
            <a:r>
              <a:rPr lang="en-US" altLang="ko-KR" sz="1200" b="0" i="0" u="none" strike="noStrike" kern="1200" dirty="0" smtClean="0">
                <a:solidFill>
                  <a:schemeClr val="tx1"/>
                </a:solidFill>
                <a:effectLst/>
                <a:latin typeface="+mn-lt"/>
                <a:ea typeface="+mn-ea"/>
                <a:cs typeface="+mn-cs"/>
              </a:rPr>
              <a:t>.57)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7) </a:t>
            </a:r>
            <a:r>
              <a:rPr lang="ko-KR" altLang="en-US" sz="1200" b="1" i="0" u="none" strike="noStrike" kern="1200" dirty="0" smtClean="0">
                <a:solidFill>
                  <a:schemeClr val="tx1"/>
                </a:solidFill>
                <a:effectLst/>
                <a:latin typeface="+mn-lt"/>
                <a:ea typeface="+mn-ea"/>
                <a:cs typeface="+mn-cs"/>
              </a:rPr>
              <a:t>계시록 </a:t>
            </a:r>
            <a:r>
              <a:rPr lang="en-US" altLang="ko-KR" sz="1200" b="1" i="0" u="none" strike="noStrike" kern="1200" dirty="0" smtClean="0">
                <a:solidFill>
                  <a:schemeClr val="tx1"/>
                </a:solidFill>
                <a:effectLst/>
                <a:latin typeface="+mn-lt"/>
                <a:ea typeface="+mn-ea"/>
                <a:cs typeface="+mn-cs"/>
              </a:rPr>
              <a:t>11</a:t>
            </a:r>
            <a:r>
              <a:rPr lang="ko-KR" altLang="en-US" sz="1200" b="1" i="0" u="none" strike="noStrike" kern="1200" dirty="0" smtClean="0">
                <a:solidFill>
                  <a:schemeClr val="tx1"/>
                </a:solidFill>
                <a:effectLst/>
                <a:latin typeface="+mn-lt"/>
                <a:ea typeface="+mn-ea"/>
                <a:cs typeface="+mn-cs"/>
              </a:rPr>
              <a:t>장과 </a:t>
            </a:r>
            <a:r>
              <a:rPr lang="ko-KR" altLang="en-US" sz="1200" b="1" i="0" u="none" strike="noStrike" kern="1200" dirty="0" err="1" smtClean="0">
                <a:solidFill>
                  <a:schemeClr val="tx1"/>
                </a:solidFill>
                <a:effectLst/>
                <a:latin typeface="+mn-lt"/>
                <a:ea typeface="+mn-ea"/>
                <a:cs typeface="+mn-cs"/>
              </a:rPr>
              <a:t>전후문맥</a:t>
            </a:r>
            <a:r>
              <a:rPr lang="ko-KR" altLang="en-US" sz="1200" b="1" i="0" u="none" strike="noStrike" kern="1200" dirty="0" smtClean="0">
                <a:solidFill>
                  <a:schemeClr val="tx1"/>
                </a:solidFill>
                <a:effectLst/>
                <a:latin typeface="+mn-lt"/>
                <a:ea typeface="+mn-ea"/>
                <a:cs typeface="+mn-cs"/>
              </a:rPr>
              <a:t> 그리고 계시록 전체와의 연관성 </a:t>
            </a:r>
            <a:br>
              <a:rPr lang="ko-KR" altLang="en-US" sz="1200" b="1"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11:1~13</a:t>
            </a:r>
            <a:r>
              <a:rPr lang="ko-KR" altLang="en-US" sz="1200" b="0" i="0" u="none" strike="noStrike" kern="1200" dirty="0" smtClean="0">
                <a:solidFill>
                  <a:schemeClr val="tx1"/>
                </a:solidFill>
                <a:effectLst/>
                <a:latin typeface="+mn-lt"/>
                <a:ea typeface="+mn-ea"/>
                <a:cs typeface="+mn-cs"/>
              </a:rPr>
              <a:t>은 세 개의 일곱 심판 시리즈 가운데 하나인 나팔 심판의 부분이다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환상에서 소개하는 성전 장면</a:t>
            </a:r>
            <a:r>
              <a:rPr lang="en-US" altLang="ko-KR" sz="1200" b="0" i="0" u="none" strike="noStrike" kern="1200" dirty="0" smtClean="0">
                <a:solidFill>
                  <a:schemeClr val="tx1"/>
                </a:solidFill>
                <a:effectLst/>
                <a:latin typeface="+mn-lt"/>
                <a:ea typeface="+mn-ea"/>
                <a:cs typeface="+mn-cs"/>
              </a:rPr>
              <a:t>(8:2~6)</a:t>
            </a:r>
            <a:r>
              <a:rPr lang="ko-KR" altLang="en-US" sz="1200" b="0" i="0" u="none" strike="noStrike" kern="1200" dirty="0" smtClean="0">
                <a:solidFill>
                  <a:schemeClr val="tx1"/>
                </a:solidFill>
                <a:effectLst/>
                <a:latin typeface="+mn-lt"/>
                <a:ea typeface="+mn-ea"/>
                <a:cs typeface="+mn-cs"/>
              </a:rPr>
              <a:t>에 이어서 여섯 개의 나팔이 울린다</a:t>
            </a:r>
            <a:r>
              <a:rPr lang="en-US" altLang="ko-KR" sz="1200" b="0" i="0" u="none" strike="noStrike" kern="1200" dirty="0" smtClean="0">
                <a:solidFill>
                  <a:schemeClr val="tx1"/>
                </a:solidFill>
                <a:effectLst/>
                <a:latin typeface="+mn-lt"/>
                <a:ea typeface="+mn-ea"/>
                <a:cs typeface="+mn-cs"/>
              </a:rPr>
              <a:t>(8:7~9:21). </a:t>
            </a:r>
            <a:r>
              <a:rPr lang="ko-KR" altLang="en-US" sz="1200" b="0" i="0" u="none" strike="noStrike" kern="1200" dirty="0" smtClean="0">
                <a:solidFill>
                  <a:schemeClr val="tx1"/>
                </a:solidFill>
                <a:effectLst/>
                <a:latin typeface="+mn-lt"/>
                <a:ea typeface="+mn-ea"/>
                <a:cs typeface="+mn-cs"/>
              </a:rPr>
              <a:t>마지막 나팔이 불기 전에 </a:t>
            </a:r>
            <a:r>
              <a:rPr lang="en-US" altLang="ko-KR" sz="1200" b="0" i="0" u="none" strike="noStrike" kern="1200" dirty="0" smtClean="0">
                <a:solidFill>
                  <a:schemeClr val="tx1"/>
                </a:solidFill>
                <a:effectLst/>
                <a:latin typeface="+mn-lt"/>
                <a:ea typeface="+mn-ea"/>
                <a:cs typeface="+mn-cs"/>
              </a:rPr>
              <a:t>10:1~11:14</a:t>
            </a:r>
            <a:r>
              <a:rPr lang="ko-KR" altLang="en-US" sz="1200" b="0" i="0" u="none" strike="noStrike" kern="1200" dirty="0" smtClean="0">
                <a:solidFill>
                  <a:schemeClr val="tx1"/>
                </a:solidFill>
                <a:effectLst/>
                <a:latin typeface="+mn-lt"/>
                <a:ea typeface="+mn-ea"/>
                <a:cs typeface="+mn-cs"/>
              </a:rPr>
              <a:t>로 구성된 일종의 삽입이 등장한다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 삽입은 두 증인의 활동의 묘사로 끝난다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우리는 이 부분을 여섯 번째 나팔의 확대로 또한 두 번째 화에 해당한다고 말할 수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사실상 </a:t>
            </a:r>
            <a:r>
              <a:rPr lang="en-US" altLang="ko-KR" sz="1200" b="0" i="0" u="none" strike="noStrike" kern="1200" dirty="0" smtClean="0">
                <a:solidFill>
                  <a:schemeClr val="tx1"/>
                </a:solidFill>
                <a:effectLst/>
                <a:latin typeface="+mn-lt"/>
                <a:ea typeface="+mn-ea"/>
                <a:cs typeface="+mn-cs"/>
              </a:rPr>
              <a:t>11:14</a:t>
            </a:r>
            <a:r>
              <a:rPr lang="ko-KR" altLang="en-US" sz="1200" b="0" i="0" u="none" strike="noStrike" kern="1200" dirty="0" smtClean="0">
                <a:solidFill>
                  <a:schemeClr val="tx1"/>
                </a:solidFill>
                <a:effectLst/>
                <a:latin typeface="+mn-lt"/>
                <a:ea typeface="+mn-ea"/>
                <a:cs typeface="+mn-cs"/>
              </a:rPr>
              <a:t>은 두 번째 화의 끝이며 세 번째 화인 일곱 번째 나팔의 시작을 가리키는 요약적인 진술이다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요한은 “네가 많은 백성과 나라와 방언과 임금에게 다시 예언하여야 하리라”</a:t>
            </a:r>
            <a:r>
              <a:rPr lang="en-US" altLang="ko-KR" sz="1200" b="0" i="0" u="none" strike="noStrike" kern="1200" dirty="0" smtClean="0">
                <a:solidFill>
                  <a:schemeClr val="tx1"/>
                </a:solidFill>
                <a:effectLst/>
                <a:latin typeface="+mn-lt"/>
                <a:ea typeface="+mn-ea"/>
                <a:cs typeface="+mn-cs"/>
              </a:rPr>
              <a:t>(10:11)</a:t>
            </a:r>
            <a:r>
              <a:rPr lang="ko-KR" altLang="en-US" sz="1200" b="0" i="0" u="none" strike="noStrike" kern="1200" dirty="0" smtClean="0">
                <a:solidFill>
                  <a:schemeClr val="tx1"/>
                </a:solidFill>
                <a:effectLst/>
                <a:latin typeface="+mn-lt"/>
                <a:ea typeface="+mn-ea"/>
                <a:cs typeface="+mn-cs"/>
              </a:rPr>
              <a:t>에 이어서 성전측량을 명령 받고</a:t>
            </a:r>
            <a:r>
              <a:rPr lang="en-US" altLang="ko-KR" sz="1200" b="0" i="0" u="none" strike="noStrike" kern="1200" dirty="0" smtClean="0">
                <a:solidFill>
                  <a:schemeClr val="tx1"/>
                </a:solidFill>
                <a:effectLst/>
                <a:latin typeface="+mn-lt"/>
                <a:ea typeface="+mn-ea"/>
                <a:cs typeface="+mn-cs"/>
              </a:rPr>
              <a:t>(11:1~2), </a:t>
            </a:r>
            <a:r>
              <a:rPr lang="ko-KR" altLang="en-US" sz="1200" b="0" i="0" u="none" strike="noStrike" kern="1200" dirty="0" smtClean="0">
                <a:solidFill>
                  <a:schemeClr val="tx1"/>
                </a:solidFill>
                <a:effectLst/>
                <a:latin typeface="+mn-lt"/>
                <a:ea typeface="+mn-ea"/>
                <a:cs typeface="+mn-cs"/>
              </a:rPr>
              <a:t>두 증인의 선교의 상세한 묘사가 이어진다</a:t>
            </a:r>
            <a:r>
              <a:rPr lang="en-US" altLang="ko-KR" sz="1200" b="0" i="0" u="none" strike="noStrike" kern="1200" dirty="0" smtClean="0">
                <a:solidFill>
                  <a:schemeClr val="tx1"/>
                </a:solidFill>
                <a:effectLst/>
                <a:latin typeface="+mn-lt"/>
                <a:ea typeface="+mn-ea"/>
                <a:cs typeface="+mn-cs"/>
              </a:rPr>
              <a:t>(11:3~13). </a:t>
            </a:r>
            <a:r>
              <a:rPr lang="ko-KR" altLang="en-US" sz="1200" b="0" i="0" u="none" strike="noStrike" kern="1200" dirty="0" smtClean="0">
                <a:solidFill>
                  <a:schemeClr val="tx1"/>
                </a:solidFill>
                <a:effectLst/>
                <a:latin typeface="+mn-lt"/>
                <a:ea typeface="+mn-ea"/>
                <a:cs typeface="+mn-cs"/>
              </a:rPr>
              <a:t>다른 두 본문에 대조하여 이 부분은 ‘환상이나 환상의 해석으로 제시되 는 것이 아니라 </a:t>
            </a:r>
            <a:r>
              <a:rPr lang="ko-KR" altLang="en-US" sz="1200" b="0" i="0" u="none" strike="noStrike" kern="1200" dirty="0" err="1" smtClean="0">
                <a:solidFill>
                  <a:schemeClr val="tx1"/>
                </a:solidFill>
                <a:effectLst/>
                <a:latin typeface="+mn-lt"/>
                <a:ea typeface="+mn-ea"/>
                <a:cs typeface="+mn-cs"/>
              </a:rPr>
              <a:t>내러티브</a:t>
            </a:r>
            <a:r>
              <a:rPr lang="ko-KR" altLang="en-US" sz="1200" b="0" i="0" u="none" strike="noStrike" kern="1200" dirty="0" smtClean="0">
                <a:solidFill>
                  <a:schemeClr val="tx1"/>
                </a:solidFill>
                <a:effectLst/>
                <a:latin typeface="+mn-lt"/>
                <a:ea typeface="+mn-ea"/>
                <a:cs typeface="+mn-cs"/>
              </a:rPr>
              <a:t> 예언’으로 제시되고 있다</a:t>
            </a:r>
            <a:r>
              <a:rPr lang="en-US" altLang="ko-KR" sz="1200" b="0" i="0" u="none" strike="noStrike" kern="1200" dirty="0" smtClean="0">
                <a:solidFill>
                  <a:schemeClr val="tx1"/>
                </a:solidFill>
                <a:effectLst/>
                <a:latin typeface="+mn-lt"/>
                <a:ea typeface="+mn-ea"/>
                <a:cs typeface="+mn-cs"/>
              </a:rPr>
              <a:t>.58)</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두 증인의 공적 사역이 모세와 </a:t>
            </a:r>
            <a:r>
              <a:rPr lang="ko-KR" altLang="en-US" sz="1200" b="0" i="0" u="none" strike="noStrike" kern="1200" dirty="0" err="1" smtClean="0">
                <a:solidFill>
                  <a:schemeClr val="tx1"/>
                </a:solidFill>
                <a:effectLst/>
                <a:latin typeface="+mn-lt"/>
                <a:ea typeface="+mn-ea"/>
                <a:cs typeface="+mn-cs"/>
              </a:rPr>
              <a:t>엘리야의</a:t>
            </a:r>
            <a:r>
              <a:rPr lang="ko-KR" altLang="en-US" sz="1200" b="0" i="0" u="none" strike="noStrike" kern="1200" dirty="0" smtClean="0">
                <a:solidFill>
                  <a:schemeClr val="tx1"/>
                </a:solidFill>
                <a:effectLst/>
                <a:latin typeface="+mn-lt"/>
                <a:ea typeface="+mn-ea"/>
                <a:cs typeface="+mn-cs"/>
              </a:rPr>
              <a:t> 사역을 회상시키는 방식으로 묘사된다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어서 그들의 죽음에 둘러싸인 사건들이 예수 그리스도의 죽음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부활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승천을 회상시키는 묘사들로 더 상세하게 그려져 있다</a:t>
            </a:r>
            <a:r>
              <a:rPr lang="en-US" altLang="ko-KR" sz="1200" b="0" i="0" u="none" strike="noStrike" kern="1200" dirty="0" smtClean="0">
                <a:solidFill>
                  <a:schemeClr val="tx1"/>
                </a:solidFill>
                <a:effectLst/>
                <a:latin typeface="+mn-lt"/>
                <a:ea typeface="+mn-ea"/>
                <a:cs typeface="+mn-cs"/>
              </a:rPr>
              <a:t>(11:7~11). </a:t>
            </a:r>
            <a:r>
              <a:rPr lang="ko-KR" altLang="en-US" sz="1200" b="0" i="0" u="none" strike="noStrike" kern="1200" dirty="0" smtClean="0">
                <a:solidFill>
                  <a:schemeClr val="tx1"/>
                </a:solidFill>
                <a:effectLst/>
                <a:latin typeface="+mn-lt"/>
                <a:ea typeface="+mn-ea"/>
                <a:cs typeface="+mn-cs"/>
              </a:rPr>
              <a:t>그 다음에 세상에 대한 마지막 심판 시리즈의 간단한 보고가 이어지며</a:t>
            </a:r>
            <a:r>
              <a:rPr lang="en-US" altLang="ko-KR" sz="1200" b="0" i="0" u="none" strike="noStrike" kern="1200" dirty="0" smtClean="0">
                <a:solidFill>
                  <a:schemeClr val="tx1"/>
                </a:solidFill>
                <a:effectLst/>
                <a:latin typeface="+mn-lt"/>
                <a:ea typeface="+mn-ea"/>
                <a:cs typeface="+mn-cs"/>
              </a:rPr>
              <a:t>(11:14), </a:t>
            </a:r>
            <a:r>
              <a:rPr lang="ko-KR" altLang="en-US" sz="1200" b="0" i="0" u="none" strike="noStrike" kern="1200" dirty="0" smtClean="0">
                <a:solidFill>
                  <a:schemeClr val="tx1"/>
                </a:solidFill>
                <a:effectLst/>
                <a:latin typeface="+mn-lt"/>
                <a:ea typeface="+mn-ea"/>
                <a:cs typeface="+mn-cs"/>
              </a:rPr>
              <a:t>마지막 일곱 번째 나팔 심판과 지상에 하나님의 나라의 온전한 성취의 선언이 이어진다</a:t>
            </a:r>
            <a:r>
              <a:rPr lang="en-US" altLang="ko-KR" sz="1200" b="0" i="0" u="none" strike="noStrike" kern="1200" dirty="0" smtClean="0">
                <a:solidFill>
                  <a:schemeClr val="tx1"/>
                </a:solidFill>
                <a:effectLst/>
                <a:latin typeface="+mn-lt"/>
                <a:ea typeface="+mn-ea"/>
                <a:cs typeface="+mn-cs"/>
              </a:rPr>
              <a:t>(11:15~19).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장과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장은 예언이라는 개념으로 연결되어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장에서 요한은 ‘예언을 다시 하라’는 명령을 받는다</a:t>
            </a:r>
            <a:r>
              <a:rPr lang="en-US" altLang="ko-KR" sz="1200" b="0" i="0" u="none" strike="noStrike" kern="1200" dirty="0" smtClean="0">
                <a:solidFill>
                  <a:schemeClr val="tx1"/>
                </a:solidFill>
                <a:effectLst/>
                <a:latin typeface="+mn-lt"/>
                <a:ea typeface="+mn-ea"/>
                <a:cs typeface="+mn-cs"/>
              </a:rPr>
              <a:t>. 11</a:t>
            </a:r>
            <a:r>
              <a:rPr lang="ko-KR" altLang="en-US" sz="1200" b="0" i="0" u="none" strike="noStrike" kern="1200" dirty="0" smtClean="0">
                <a:solidFill>
                  <a:schemeClr val="tx1"/>
                </a:solidFill>
                <a:effectLst/>
                <a:latin typeface="+mn-lt"/>
                <a:ea typeface="+mn-ea"/>
                <a:cs typeface="+mn-cs"/>
              </a:rPr>
              <a:t>장에서 두 증인은 예언자로 역할을 수행 한다</a:t>
            </a:r>
            <a:r>
              <a:rPr lang="en-US" altLang="ko-KR" sz="1200" b="0" i="0" u="none" strike="noStrike" kern="1200" dirty="0" smtClean="0">
                <a:solidFill>
                  <a:schemeClr val="tx1"/>
                </a:solidFill>
                <a:effectLst/>
                <a:latin typeface="+mn-lt"/>
                <a:ea typeface="+mn-ea"/>
                <a:cs typeface="+mn-cs"/>
              </a:rPr>
              <a:t>. </a:t>
            </a:r>
            <a:r>
              <a:rPr lang="en-US" altLang="ko-KR" sz="1200" b="0" i="0" u="none" strike="noStrike" kern="1200" dirty="0" err="1" smtClean="0">
                <a:solidFill>
                  <a:schemeClr val="tx1"/>
                </a:solidFill>
                <a:effectLst/>
                <a:latin typeface="+mn-lt"/>
                <a:ea typeface="+mn-ea"/>
                <a:cs typeface="+mn-cs"/>
              </a:rPr>
              <a:t>Roloff</a:t>
            </a:r>
            <a:r>
              <a:rPr lang="ko-KR" altLang="en-US" sz="1200" b="0" i="0" u="none" strike="noStrike" kern="1200" dirty="0" smtClean="0">
                <a:solidFill>
                  <a:schemeClr val="tx1"/>
                </a:solidFill>
                <a:effectLst/>
                <a:latin typeface="+mn-lt"/>
                <a:ea typeface="+mn-ea"/>
                <a:cs typeface="+mn-cs"/>
              </a:rPr>
              <a:t>는 “이 단락의 전체 주체의 핵심의 열쇠는 예언자와 예언에 대한 암시가 주홍 실</a:t>
            </a:r>
            <a:r>
              <a:rPr lang="en-US" altLang="ko-KR" sz="1200" b="0" i="0" u="none" strike="noStrike" kern="1200" dirty="0" smtClean="0">
                <a:solidFill>
                  <a:schemeClr val="tx1"/>
                </a:solidFill>
                <a:effectLst/>
                <a:latin typeface="+mn-lt"/>
                <a:ea typeface="+mn-ea"/>
                <a:cs typeface="+mn-cs"/>
              </a:rPr>
              <a:t>(scarlet thread)</a:t>
            </a:r>
            <a:r>
              <a:rPr lang="ko-KR" altLang="en-US" sz="1200" b="0" i="0" u="none" strike="noStrike" kern="1200" dirty="0" smtClean="0">
                <a:solidFill>
                  <a:schemeClr val="tx1"/>
                </a:solidFill>
                <a:effectLst/>
                <a:latin typeface="+mn-lt"/>
                <a:ea typeface="+mn-ea"/>
                <a:cs typeface="+mn-cs"/>
              </a:rPr>
              <a:t>처럼 계시록에 흐르고 있는 관찰에서 볼 수 있다”고 주장한 다</a:t>
            </a:r>
            <a:r>
              <a:rPr lang="en-US" altLang="ko-KR" sz="1200" b="0" i="0" u="none" strike="noStrike" kern="1200" dirty="0" smtClean="0">
                <a:solidFill>
                  <a:schemeClr val="tx1"/>
                </a:solidFill>
                <a:effectLst/>
                <a:latin typeface="+mn-lt"/>
                <a:ea typeface="+mn-ea"/>
                <a:cs typeface="+mn-cs"/>
              </a:rPr>
              <a:t>.59) Strand</a:t>
            </a:r>
            <a:r>
              <a:rPr lang="ko-KR" altLang="en-US" sz="1200" b="0" i="0" u="none" strike="noStrike" kern="1200" dirty="0" smtClean="0">
                <a:solidFill>
                  <a:schemeClr val="tx1"/>
                </a:solidFill>
                <a:effectLst/>
                <a:latin typeface="+mn-lt"/>
                <a:ea typeface="+mn-ea"/>
                <a:cs typeface="+mn-cs"/>
              </a:rPr>
              <a:t>도 삽입은 이중적 기능을 가지고 있다고 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예언적 선포의 주제는 다른 이미지로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장에서 지속된다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즉</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성전 상황의 이미지이다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여기에서 우리는 성전 측량의 장면과 두 감람나무이며 두 촛대의 성전 이미지를 통하여 소개되는 이어지는 두 예언적 증인에 관한 </a:t>
            </a:r>
            <a:r>
              <a:rPr lang="ko-KR" altLang="en-US" sz="1200" b="0" i="0" u="none" strike="noStrike" kern="1200" dirty="0" err="1" smtClean="0">
                <a:solidFill>
                  <a:schemeClr val="tx1"/>
                </a:solidFill>
                <a:effectLst/>
                <a:latin typeface="+mn-lt"/>
                <a:ea typeface="+mn-ea"/>
                <a:cs typeface="+mn-cs"/>
              </a:rPr>
              <a:t>페리코프</a:t>
            </a:r>
            <a:r>
              <a:rPr lang="en-US" altLang="ko-KR" sz="1200" b="0" i="0" u="none" strike="noStrike" kern="1200" dirty="0" smtClean="0">
                <a:solidFill>
                  <a:schemeClr val="tx1"/>
                </a:solidFill>
                <a:effectLst/>
                <a:latin typeface="+mn-lt"/>
                <a:ea typeface="+mn-ea"/>
                <a:cs typeface="+mn-cs"/>
              </a:rPr>
              <a:t>(3~13</a:t>
            </a:r>
            <a:r>
              <a:rPr lang="ko-KR" altLang="en-US" sz="1200" b="0" i="0" u="none" strike="noStrike" kern="1200" dirty="0" smtClean="0">
                <a:solidFill>
                  <a:schemeClr val="tx1"/>
                </a:solidFill>
                <a:effectLst/>
                <a:latin typeface="+mn-lt"/>
                <a:ea typeface="+mn-ea"/>
                <a:cs typeface="+mn-cs"/>
              </a:rPr>
              <a:t>절</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를 볼 수 있다</a:t>
            </a:r>
            <a:r>
              <a:rPr lang="en-US" altLang="ko-KR" sz="1200" b="0" i="0" u="none" strike="noStrike" kern="1200" dirty="0" smtClean="0">
                <a:solidFill>
                  <a:schemeClr val="tx1"/>
                </a:solidFill>
                <a:effectLst/>
                <a:latin typeface="+mn-lt"/>
                <a:ea typeface="+mn-ea"/>
                <a:cs typeface="+mn-cs"/>
              </a:rPr>
              <a:t>.60)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11:1~14</a:t>
            </a:r>
            <a:r>
              <a:rPr lang="ko-KR" altLang="en-US" sz="1200" b="0" i="0" u="none" strike="noStrike" kern="1200" dirty="0" smtClean="0">
                <a:solidFill>
                  <a:schemeClr val="tx1"/>
                </a:solidFill>
                <a:effectLst/>
                <a:latin typeface="+mn-lt"/>
                <a:ea typeface="+mn-ea"/>
                <a:cs typeface="+mn-cs"/>
              </a:rPr>
              <a:t>은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장과 연결되어 있을 뿐만 아니라</a:t>
            </a:r>
            <a:r>
              <a:rPr lang="en-US" altLang="ko-KR" sz="1200" b="0" i="0" u="none" strike="noStrike" kern="1200" dirty="0" smtClean="0">
                <a:solidFill>
                  <a:schemeClr val="tx1"/>
                </a:solidFill>
                <a:effectLst/>
                <a:latin typeface="+mn-lt"/>
                <a:ea typeface="+mn-ea"/>
                <a:cs typeface="+mn-cs"/>
              </a:rPr>
              <a:t>, 9</a:t>
            </a:r>
            <a:r>
              <a:rPr lang="ko-KR" altLang="en-US" sz="1200" b="0" i="0" u="none" strike="noStrike" kern="1200" dirty="0" smtClean="0">
                <a:solidFill>
                  <a:schemeClr val="tx1"/>
                </a:solidFill>
                <a:effectLst/>
                <a:latin typeface="+mn-lt"/>
                <a:ea typeface="+mn-ea"/>
                <a:cs typeface="+mn-cs"/>
              </a:rPr>
              <a:t>장과도 연결되어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긴밀하게 연결된 고리들을 살펴보자</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11:5</a:t>
            </a:r>
            <a:r>
              <a:rPr lang="ko-KR" altLang="en-US" sz="1200" b="0" i="0" u="none" strike="noStrike" kern="1200" dirty="0" smtClean="0">
                <a:solidFill>
                  <a:schemeClr val="tx1"/>
                </a:solidFill>
                <a:effectLst/>
                <a:latin typeface="+mn-lt"/>
                <a:ea typeface="+mn-ea"/>
                <a:cs typeface="+mn-cs"/>
              </a:rPr>
              <a:t>은 </a:t>
            </a:r>
            <a:r>
              <a:rPr lang="en-US" altLang="ko-KR" sz="1200" b="0" i="0" u="none" strike="noStrike" kern="1200" dirty="0" smtClean="0">
                <a:solidFill>
                  <a:schemeClr val="tx1"/>
                </a:solidFill>
                <a:effectLst/>
                <a:latin typeface="+mn-lt"/>
                <a:ea typeface="+mn-ea"/>
                <a:cs typeface="+mn-cs"/>
              </a:rPr>
              <a:t>9:17</a:t>
            </a:r>
            <a:r>
              <a:rPr lang="ko-KR" altLang="en-US" sz="1200" b="0" i="0" u="none" strike="noStrike" kern="1200" dirty="0" smtClean="0">
                <a:solidFill>
                  <a:schemeClr val="tx1"/>
                </a:solidFill>
                <a:effectLst/>
                <a:latin typeface="+mn-lt"/>
                <a:ea typeface="+mn-ea"/>
                <a:cs typeface="+mn-cs"/>
              </a:rPr>
              <a:t>의 “그 입에서는 불이 나오더라”는 표현을 비록 역순으로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그리고 </a:t>
            </a:r>
            <a:r>
              <a:rPr lang="en-US" altLang="ko-KR" sz="1200" b="0" i="0" u="none" strike="noStrike" kern="1200" dirty="0" smtClean="0">
                <a:solidFill>
                  <a:schemeClr val="tx1"/>
                </a:solidFill>
                <a:effectLst/>
                <a:latin typeface="+mn-lt"/>
                <a:ea typeface="+mn-ea"/>
                <a:cs typeface="+mn-cs"/>
              </a:rPr>
              <a:t>9:17</a:t>
            </a:r>
            <a:r>
              <a:rPr lang="ko-KR" altLang="en-US" sz="1200" b="0" i="0" u="none" strike="noStrike" kern="1200" dirty="0" smtClean="0">
                <a:solidFill>
                  <a:schemeClr val="tx1"/>
                </a:solidFill>
                <a:effectLst/>
                <a:latin typeface="+mn-lt"/>
                <a:ea typeface="+mn-ea"/>
                <a:cs typeface="+mn-cs"/>
              </a:rPr>
              <a:t>은 ‘입’이 복수이지만 단수로 사용하지만 동일한 표현을 드러낸다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증인은 최소한 </a:t>
            </a:r>
            <a:r>
              <a:rPr lang="en-US" altLang="ko-KR" sz="1200" b="0" i="0" u="none" strike="noStrike" kern="1200" dirty="0" smtClean="0">
                <a:solidFill>
                  <a:schemeClr val="tx1"/>
                </a:solidFill>
                <a:effectLst/>
                <a:latin typeface="+mn-lt"/>
                <a:ea typeface="+mn-ea"/>
                <a:cs typeface="+mn-cs"/>
              </a:rPr>
              <a:t>9:17</a:t>
            </a:r>
            <a:r>
              <a:rPr lang="ko-KR" altLang="en-US" sz="1200" b="0" i="0" u="none" strike="noStrike" kern="1200" dirty="0" smtClean="0">
                <a:solidFill>
                  <a:schemeClr val="tx1"/>
                </a:solidFill>
                <a:effectLst/>
                <a:latin typeface="+mn-lt"/>
                <a:ea typeface="+mn-ea"/>
                <a:cs typeface="+mn-cs"/>
              </a:rPr>
              <a:t>의 이상한 말들이 가지고 있는 동일한 능력 가운데 하나를 가지고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부정적이며 긍정적인 능력이 대조를 이룬다</a:t>
            </a:r>
            <a:r>
              <a:rPr lang="en-US" altLang="ko-KR" sz="1200" b="0" i="0" u="none" strike="noStrike" kern="1200" dirty="0" smtClean="0">
                <a:solidFill>
                  <a:schemeClr val="tx1"/>
                </a:solidFill>
                <a:effectLst/>
                <a:latin typeface="+mn-lt"/>
                <a:ea typeface="+mn-ea"/>
                <a:cs typeface="+mn-cs"/>
              </a:rPr>
              <a:t>.61)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여섯 번째 나팔의 결과</a:t>
            </a:r>
            <a:r>
              <a:rPr lang="en-US" altLang="ko-KR" sz="1200" b="0" i="0" u="none" strike="noStrike" kern="1200" dirty="0" smtClean="0">
                <a:solidFill>
                  <a:schemeClr val="tx1"/>
                </a:solidFill>
                <a:effectLst/>
                <a:latin typeface="+mn-lt"/>
                <a:ea typeface="+mn-ea"/>
                <a:cs typeface="+mn-cs"/>
              </a:rPr>
              <a:t>(9:20~21)</a:t>
            </a:r>
            <a:r>
              <a:rPr lang="ko-KR" altLang="en-US" sz="1200" b="0" i="0" u="none" strike="noStrike" kern="1200" dirty="0" smtClean="0">
                <a:solidFill>
                  <a:schemeClr val="tx1"/>
                </a:solidFill>
                <a:effectLst/>
                <a:latin typeface="+mn-lt"/>
                <a:ea typeface="+mn-ea"/>
                <a:cs typeface="+mn-cs"/>
              </a:rPr>
              <a:t>는 부정적이다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생존자들은 그들의 일을 심지어 회개하지도 않고 더 악해진 모습을 드러낸다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그러나 </a:t>
            </a:r>
            <a:r>
              <a:rPr lang="en-US" altLang="ko-KR" sz="1200" b="0" i="0" u="none" strike="noStrike" kern="1200" dirty="0" smtClean="0">
                <a:solidFill>
                  <a:schemeClr val="tx1"/>
                </a:solidFill>
                <a:effectLst/>
                <a:latin typeface="+mn-lt"/>
                <a:ea typeface="+mn-ea"/>
                <a:cs typeface="+mn-cs"/>
              </a:rPr>
              <a:t>10~11:13</a:t>
            </a:r>
            <a:r>
              <a:rPr lang="ko-KR" altLang="en-US" sz="1200" b="0" i="0" u="none" strike="noStrike" kern="1200" dirty="0" smtClean="0">
                <a:solidFill>
                  <a:schemeClr val="tx1"/>
                </a:solidFill>
                <a:effectLst/>
                <a:latin typeface="+mn-lt"/>
                <a:ea typeface="+mn-ea"/>
                <a:cs typeface="+mn-cs"/>
              </a:rPr>
              <a:t>은 긍정적인 결과가 나타난다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거기에 핵심적인 역할을 하는 것이 두 증인이다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증인은 비록 죽임을 당하지만</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그들은 일어나서 하늘로 올라간다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그리고 흥미롭게도 나머지 사람들이 하나님께 영광을 돌린다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심판만으로는 회개를 가져올 수 없다</a:t>
            </a:r>
            <a:r>
              <a:rPr lang="en-US" altLang="ko-KR" sz="1200" b="0" i="0" u="none" strike="noStrike" kern="1200" dirty="0" smtClean="0">
                <a:solidFill>
                  <a:schemeClr val="tx1"/>
                </a:solidFill>
                <a:effectLst/>
                <a:latin typeface="+mn-lt"/>
                <a:ea typeface="+mn-ea"/>
                <a:cs typeface="+mn-cs"/>
              </a:rPr>
              <a:t>(9:20~21). </a:t>
            </a:r>
            <a:r>
              <a:rPr lang="ko-KR" altLang="en-US" sz="1200" b="0" i="0" u="none" strike="noStrike" kern="1200" dirty="0" smtClean="0">
                <a:solidFill>
                  <a:schemeClr val="tx1"/>
                </a:solidFill>
                <a:effectLst/>
                <a:latin typeface="+mn-lt"/>
                <a:ea typeface="+mn-ea"/>
                <a:cs typeface="+mn-cs"/>
              </a:rPr>
              <a:t>증인들의 증거가 회개를 가져온다</a:t>
            </a:r>
            <a:r>
              <a:rPr lang="en-US" altLang="ko-KR" sz="1200" b="0" i="0" u="none" strike="noStrike" kern="1200" dirty="0" smtClean="0">
                <a:solidFill>
                  <a:schemeClr val="tx1"/>
                </a:solidFill>
                <a:effectLst/>
                <a:latin typeface="+mn-lt"/>
                <a:ea typeface="+mn-ea"/>
                <a:cs typeface="+mn-cs"/>
              </a:rPr>
              <a:t>.62)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셋째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11:1~14</a:t>
            </a:r>
            <a:r>
              <a:rPr lang="ko-KR" altLang="en-US" sz="1200" b="0" i="0" u="none" strike="noStrike" kern="1200" dirty="0" smtClean="0">
                <a:solidFill>
                  <a:schemeClr val="tx1"/>
                </a:solidFill>
                <a:effectLst/>
                <a:latin typeface="+mn-lt"/>
                <a:ea typeface="+mn-ea"/>
                <a:cs typeface="+mn-cs"/>
              </a:rPr>
              <a:t>의 핵심 인물은 요한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짐승</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땅에 거하는 자들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하늘에서의 음성이다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장의 시작에서 환상과 ‘들었다’는 요소의 결여는 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장이 계시록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장에서 분리되지 않았다는 사실을 가리킨다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환상</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오디션</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그리고 행위는 새로운 장면이 등장할 때에도 지속되고 있다</a:t>
            </a:r>
            <a:r>
              <a:rPr lang="en-US" altLang="ko-KR" sz="1200" b="0" i="0" u="none" strike="noStrike" kern="1200" dirty="0" smtClean="0">
                <a:solidFill>
                  <a:schemeClr val="tx1"/>
                </a:solidFill>
                <a:effectLst/>
                <a:latin typeface="+mn-lt"/>
                <a:ea typeface="+mn-ea"/>
                <a:cs typeface="+mn-cs"/>
              </a:rPr>
              <a:t>.63)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10</a:t>
            </a:r>
            <a:r>
              <a:rPr lang="ko-KR" altLang="en-US" sz="1200" b="0" i="0" u="none" strike="noStrike" kern="1200" dirty="0" smtClean="0">
                <a:solidFill>
                  <a:schemeClr val="tx1"/>
                </a:solidFill>
                <a:effectLst/>
                <a:latin typeface="+mn-lt"/>
                <a:ea typeface="+mn-ea"/>
                <a:cs typeface="+mn-cs"/>
              </a:rPr>
              <a:t>장은 직접 요한에게 예언하라는 명령으로 끝난다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장은 요한과 더불어 시작한다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그것은 작은 두루마리를 먹은 후에 그가 행하는 것은 두 번째 상징적 행위이다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그는 측량하는 지팡이를 받고서 간접적으로 말로 성전을 </a:t>
            </a:r>
            <a:r>
              <a:rPr lang="ko-KR" altLang="en-US" sz="1200" b="0" i="0" u="none" strike="noStrike" kern="1200" dirty="0" err="1" smtClean="0">
                <a:solidFill>
                  <a:schemeClr val="tx1"/>
                </a:solidFill>
                <a:effectLst/>
                <a:latin typeface="+mn-lt"/>
                <a:ea typeface="+mn-ea"/>
                <a:cs typeface="+mn-cs"/>
              </a:rPr>
              <a:t>측랑하라는</a:t>
            </a:r>
            <a:r>
              <a:rPr lang="ko-KR" altLang="en-US" sz="1200" b="0" i="0" u="none" strike="noStrike" kern="1200" dirty="0" smtClean="0">
                <a:solidFill>
                  <a:schemeClr val="tx1"/>
                </a:solidFill>
                <a:effectLst/>
                <a:latin typeface="+mn-lt"/>
                <a:ea typeface="+mn-ea"/>
                <a:cs typeface="+mn-cs"/>
              </a:rPr>
              <a:t> 직임을 받는다</a:t>
            </a:r>
            <a:r>
              <a:rPr lang="en-US" altLang="ko-KR" sz="1200" b="0" i="0" u="none" strike="noStrike" kern="1200" dirty="0" smtClean="0">
                <a:solidFill>
                  <a:schemeClr val="tx1"/>
                </a:solidFill>
                <a:effectLst/>
                <a:latin typeface="+mn-lt"/>
                <a:ea typeface="+mn-ea"/>
                <a:cs typeface="+mn-cs"/>
              </a:rPr>
              <a:t>.64)</a:t>
            </a:r>
            <a:r>
              <a:rPr lang="ko-KR" altLang="en-US" sz="1200" b="0" i="0" u="none" strike="noStrike" kern="1200" baseline="30000" dirty="0" smtClean="0">
                <a:solidFill>
                  <a:schemeClr val="tx1"/>
                </a:solidFill>
                <a:effectLst/>
                <a:latin typeface="+mn-lt"/>
                <a:ea typeface="+mn-ea"/>
                <a:cs typeface="+mn-cs"/>
              </a:rPr>
              <a:t> </a:t>
            </a:r>
            <a:br>
              <a:rPr lang="ko-KR" altLang="en-US" sz="1200" b="0" i="0" u="none" strike="noStrike" kern="1200" baseline="300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또한 </a:t>
            </a:r>
            <a:r>
              <a:rPr lang="en-US" altLang="ko-KR" sz="1200" b="0" i="0" u="none" strike="noStrike" kern="1200" dirty="0" smtClean="0">
                <a:solidFill>
                  <a:schemeClr val="tx1"/>
                </a:solidFill>
                <a:effectLst/>
                <a:latin typeface="+mn-lt"/>
                <a:ea typeface="+mn-ea"/>
                <a:cs typeface="+mn-cs"/>
              </a:rPr>
              <a:t>11:3~13</a:t>
            </a:r>
            <a:r>
              <a:rPr lang="ko-KR" altLang="en-US" sz="1200" b="0" i="0" u="none" strike="noStrike" kern="1200" dirty="0" smtClean="0">
                <a:solidFill>
                  <a:schemeClr val="tx1"/>
                </a:solidFill>
                <a:effectLst/>
                <a:latin typeface="+mn-lt"/>
                <a:ea typeface="+mn-ea"/>
                <a:cs typeface="+mn-cs"/>
              </a:rPr>
              <a:t>은 </a:t>
            </a:r>
            <a:r>
              <a:rPr lang="en-US" altLang="ko-KR" sz="1200" b="0" i="0" u="none" strike="noStrike" kern="1200" dirty="0" smtClean="0">
                <a:solidFill>
                  <a:schemeClr val="tx1"/>
                </a:solidFill>
                <a:effectLst/>
                <a:latin typeface="+mn-lt"/>
                <a:ea typeface="+mn-ea"/>
                <a:cs typeface="+mn-cs"/>
              </a:rPr>
              <a:t>12~13</a:t>
            </a:r>
            <a:r>
              <a:rPr lang="ko-KR" altLang="en-US" sz="1200" b="0" i="0" u="none" strike="noStrike" kern="1200" dirty="0" smtClean="0">
                <a:solidFill>
                  <a:schemeClr val="tx1"/>
                </a:solidFill>
                <a:effectLst/>
                <a:latin typeface="+mn-lt"/>
                <a:ea typeface="+mn-ea"/>
                <a:cs typeface="+mn-cs"/>
              </a:rPr>
              <a:t>장과도 구조적으로 연결되어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계시록을 교차 대칭구조로 볼 때 계시록의 중심은 </a:t>
            </a:r>
            <a:r>
              <a:rPr lang="en-US" altLang="ko-KR" sz="1200" b="0" i="0" u="none" strike="noStrike" kern="1200" dirty="0" smtClean="0">
                <a:solidFill>
                  <a:schemeClr val="tx1"/>
                </a:solidFill>
                <a:effectLst/>
                <a:latin typeface="+mn-lt"/>
                <a:ea typeface="+mn-ea"/>
                <a:cs typeface="+mn-cs"/>
              </a:rPr>
              <a:t>11~12</a:t>
            </a:r>
            <a:r>
              <a:rPr lang="ko-KR" altLang="en-US" sz="1200" b="0" i="0" u="none" strike="noStrike" kern="1200" dirty="0" smtClean="0">
                <a:solidFill>
                  <a:schemeClr val="tx1"/>
                </a:solidFill>
                <a:effectLst/>
                <a:latin typeface="+mn-lt"/>
                <a:ea typeface="+mn-ea"/>
                <a:cs typeface="+mn-cs"/>
              </a:rPr>
              <a:t>장이라고 볼 수 있다</a:t>
            </a:r>
            <a:r>
              <a:rPr lang="en-US" altLang="ko-KR" sz="1200" b="0" i="0" u="none" strike="noStrike" kern="1200" dirty="0" smtClean="0">
                <a:solidFill>
                  <a:schemeClr val="tx1"/>
                </a:solidFill>
                <a:effectLst/>
                <a:latin typeface="+mn-lt"/>
                <a:ea typeface="+mn-ea"/>
                <a:cs typeface="+mn-cs"/>
              </a:rPr>
              <a:t>. 11</a:t>
            </a:r>
            <a:r>
              <a:rPr lang="ko-KR" altLang="en-US" sz="1200" b="0" i="0" u="none" strike="noStrike" kern="1200" dirty="0" smtClean="0">
                <a:solidFill>
                  <a:schemeClr val="tx1"/>
                </a:solidFill>
                <a:effectLst/>
                <a:latin typeface="+mn-lt"/>
                <a:ea typeface="+mn-ea"/>
                <a:cs typeface="+mn-cs"/>
              </a:rPr>
              <a:t>장은 땅에서는 성도들을 향한 전쟁을 보여주고 </a:t>
            </a:r>
            <a:r>
              <a:rPr lang="en-US" altLang="ko-KR" sz="1200" b="0" i="0" u="none" strike="noStrike" kern="1200" dirty="0" smtClean="0">
                <a:solidFill>
                  <a:schemeClr val="tx1"/>
                </a:solidFill>
                <a:effectLst/>
                <a:latin typeface="+mn-lt"/>
                <a:ea typeface="+mn-ea"/>
                <a:cs typeface="+mn-cs"/>
              </a:rPr>
              <a:t>12</a:t>
            </a:r>
            <a:r>
              <a:rPr lang="ko-KR" altLang="en-US" sz="1200" b="0" i="0" u="none" strike="noStrike" kern="1200" dirty="0" smtClean="0">
                <a:solidFill>
                  <a:schemeClr val="tx1"/>
                </a:solidFill>
                <a:effectLst/>
                <a:latin typeface="+mn-lt"/>
                <a:ea typeface="+mn-ea"/>
                <a:cs typeface="+mn-cs"/>
              </a:rPr>
              <a:t>장은 하늘에서는 용들을 향한 전쟁을 보여준다</a:t>
            </a:r>
            <a:r>
              <a:rPr lang="en-US" altLang="ko-KR" sz="1200" b="0" i="0" u="none" strike="noStrike" kern="1200" dirty="0" smtClean="0">
                <a:solidFill>
                  <a:schemeClr val="tx1"/>
                </a:solidFill>
                <a:effectLst/>
                <a:latin typeface="+mn-lt"/>
                <a:ea typeface="+mn-ea"/>
                <a:cs typeface="+mn-cs"/>
              </a:rPr>
              <a:t>.65) </a:t>
            </a: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지나친 구조적 단순화에도 불구하고 이분법적 구조로 볼 때 </a:t>
            </a:r>
            <a:r>
              <a:rPr lang="en-US" altLang="ko-KR" sz="1200" b="0" i="0" u="none" strike="noStrike" kern="1200" dirty="0" smtClean="0">
                <a:solidFill>
                  <a:schemeClr val="tx1"/>
                </a:solidFill>
                <a:effectLst/>
                <a:latin typeface="+mn-lt"/>
                <a:ea typeface="+mn-ea"/>
                <a:cs typeface="+mn-cs"/>
              </a:rPr>
              <a:t>1~11</a:t>
            </a:r>
            <a:r>
              <a:rPr lang="ko-KR" altLang="en-US" sz="1200" b="0" i="0" u="none" strike="noStrike" kern="1200" dirty="0" smtClean="0">
                <a:solidFill>
                  <a:schemeClr val="tx1"/>
                </a:solidFill>
                <a:effectLst/>
                <a:latin typeface="+mn-lt"/>
                <a:ea typeface="+mn-ea"/>
                <a:cs typeface="+mn-cs"/>
              </a:rPr>
              <a:t>장과 </a:t>
            </a:r>
            <a:r>
              <a:rPr lang="en-US" altLang="ko-KR" sz="1200" b="0" i="0" u="none" strike="noStrike" kern="1200" dirty="0" smtClean="0">
                <a:solidFill>
                  <a:schemeClr val="tx1"/>
                </a:solidFill>
                <a:effectLst/>
                <a:latin typeface="+mn-lt"/>
                <a:ea typeface="+mn-ea"/>
                <a:cs typeface="+mn-cs"/>
              </a:rPr>
              <a:t>12~22</a:t>
            </a:r>
            <a:r>
              <a:rPr lang="ko-KR" altLang="en-US" sz="1200" b="0" i="0" u="none" strike="noStrike" kern="1200" dirty="0" smtClean="0">
                <a:solidFill>
                  <a:schemeClr val="tx1"/>
                </a:solidFill>
                <a:effectLst/>
                <a:latin typeface="+mn-lt"/>
                <a:ea typeface="+mn-ea"/>
                <a:cs typeface="+mn-cs"/>
              </a:rPr>
              <a:t>장 두 분할로 나눌 수 있다</a:t>
            </a:r>
            <a:r>
              <a:rPr lang="en-US" altLang="ko-KR" sz="1200" b="0" i="0" u="none" strike="noStrike" kern="1200" dirty="0" smtClean="0">
                <a:solidFill>
                  <a:schemeClr val="tx1"/>
                </a:solidFill>
                <a:effectLst/>
                <a:latin typeface="+mn-lt"/>
                <a:ea typeface="+mn-ea"/>
                <a:cs typeface="+mn-cs"/>
              </a:rPr>
              <a:t>.66) </a:t>
            </a:r>
            <a:r>
              <a:rPr lang="ko-KR" altLang="en-US" sz="1200" b="0" i="0" u="none" strike="noStrike" kern="1200" dirty="0" smtClean="0">
                <a:solidFill>
                  <a:schemeClr val="tx1"/>
                </a:solidFill>
                <a:effectLst/>
                <a:latin typeface="+mn-lt"/>
                <a:ea typeface="+mn-ea"/>
                <a:cs typeface="+mn-cs"/>
              </a:rPr>
              <a:t>이것은 요한계시록의 특징인 이원론으로서 성전</a:t>
            </a:r>
            <a:r>
              <a:rPr lang="en-US" altLang="ko-KR" sz="1200" b="0" i="0" u="none" strike="noStrike" kern="1200" dirty="0" smtClean="0">
                <a:solidFill>
                  <a:schemeClr val="tx1"/>
                </a:solidFill>
                <a:effectLst/>
                <a:latin typeface="+mn-lt"/>
                <a:ea typeface="+mn-ea"/>
                <a:cs typeface="+mn-cs"/>
              </a:rPr>
              <a:t>(holy war) </a:t>
            </a:r>
            <a:r>
              <a:rPr lang="ko-KR" altLang="en-US" sz="1200" b="0" i="0" u="none" strike="noStrike" kern="1200" dirty="0" smtClean="0">
                <a:solidFill>
                  <a:schemeClr val="tx1"/>
                </a:solidFill>
                <a:effectLst/>
                <a:latin typeface="+mn-lt"/>
                <a:ea typeface="+mn-ea"/>
                <a:cs typeface="+mn-cs"/>
              </a:rPr>
              <a:t>모티브를 강화해준다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셋째</a:t>
            </a:r>
            <a:r>
              <a:rPr lang="en-US" altLang="ko-KR" sz="1200" b="0" i="0" u="none" strike="noStrike" kern="1200" dirty="0" smtClean="0">
                <a:solidFill>
                  <a:schemeClr val="tx1"/>
                </a:solidFill>
                <a:effectLst/>
                <a:latin typeface="+mn-lt"/>
                <a:ea typeface="+mn-ea"/>
                <a:cs typeface="+mn-cs"/>
              </a:rPr>
              <a:t>, 11:1~13(</a:t>
            </a:r>
            <a:r>
              <a:rPr lang="ko-KR" altLang="en-US" sz="1200" b="0" i="0" u="none" strike="noStrike" kern="1200" dirty="0" smtClean="0">
                <a:solidFill>
                  <a:schemeClr val="tx1"/>
                </a:solidFill>
                <a:effectLst/>
                <a:latin typeface="+mn-lt"/>
                <a:ea typeface="+mn-ea"/>
                <a:cs typeface="+mn-cs"/>
              </a:rPr>
              <a:t>두 증인</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과 </a:t>
            </a:r>
            <a:r>
              <a:rPr lang="en-US" altLang="ko-KR" sz="1200" b="0" i="0" u="none" strike="noStrike" kern="1200" dirty="0" smtClean="0">
                <a:solidFill>
                  <a:schemeClr val="tx1"/>
                </a:solidFill>
                <a:effectLst/>
                <a:latin typeface="+mn-lt"/>
                <a:ea typeface="+mn-ea"/>
                <a:cs typeface="+mn-cs"/>
              </a:rPr>
              <a:t>13:1~18(</a:t>
            </a:r>
            <a:r>
              <a:rPr lang="ko-KR" altLang="en-US" sz="1200" b="0" i="0" u="none" strike="noStrike" kern="1200" dirty="0" smtClean="0">
                <a:solidFill>
                  <a:schemeClr val="tx1"/>
                </a:solidFill>
                <a:effectLst/>
                <a:latin typeface="+mn-lt"/>
                <a:ea typeface="+mn-ea"/>
                <a:cs typeface="+mn-cs"/>
              </a:rPr>
              <a:t>두 짐승</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은 서로 대조적인 연계적 특성을 드러낸다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김상훈은 ‘두 증인’과 ‘두 짐승’ 사이에 ‘두 증인</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두 짐승’ ‘마흔 두 달과 천이백육십일</a:t>
            </a:r>
            <a:r>
              <a:rPr lang="en-US" altLang="ko-KR" sz="1200" b="0" i="0" u="none" strike="noStrike" kern="1200" dirty="0" smtClean="0">
                <a:solidFill>
                  <a:schemeClr val="tx1"/>
                </a:solidFill>
                <a:effectLst/>
                <a:latin typeface="+mn-lt"/>
                <a:ea typeface="+mn-ea"/>
                <a:cs typeface="+mn-cs"/>
              </a:rPr>
              <a:t>-</a:t>
            </a:r>
            <a:r>
              <a:rPr lang="ko-KR" altLang="en-US" sz="1200" b="0" i="0" u="none" strike="noStrike" kern="1200" dirty="0" smtClean="0">
                <a:solidFill>
                  <a:schemeClr val="tx1"/>
                </a:solidFill>
                <a:effectLst/>
                <a:latin typeface="+mn-lt"/>
                <a:ea typeface="+mn-ea"/>
                <a:cs typeface="+mn-cs"/>
              </a:rPr>
              <a:t>마흔 두 달’을 포함한 대조적인 연계적 특성 </a:t>
            </a:r>
            <a:r>
              <a:rPr lang="en-US" altLang="ko-KR" sz="1200" b="0" i="0" u="none" strike="noStrike" kern="1200" dirty="0" smtClean="0">
                <a:solidFill>
                  <a:schemeClr val="tx1"/>
                </a:solidFill>
                <a:effectLst/>
                <a:latin typeface="+mn-lt"/>
                <a:ea typeface="+mn-ea"/>
                <a:cs typeface="+mn-cs"/>
              </a:rPr>
              <a:t>11</a:t>
            </a:r>
            <a:r>
              <a:rPr lang="ko-KR" altLang="en-US" sz="1200" b="0" i="0" u="none" strike="noStrike" kern="1200" dirty="0" smtClean="0">
                <a:solidFill>
                  <a:schemeClr val="tx1"/>
                </a:solidFill>
                <a:effectLst/>
                <a:latin typeface="+mn-lt"/>
                <a:ea typeface="+mn-ea"/>
                <a:cs typeface="+mn-cs"/>
              </a:rPr>
              <a:t>가지를 지적한다</a:t>
            </a:r>
            <a:r>
              <a:rPr lang="en-US" altLang="ko-KR" sz="1200" b="0" i="0" u="none" strike="noStrike" kern="1200" dirty="0" smtClean="0">
                <a:solidFill>
                  <a:schemeClr val="tx1"/>
                </a:solidFill>
                <a:effectLst/>
                <a:latin typeface="+mn-lt"/>
                <a:ea typeface="+mn-ea"/>
                <a:cs typeface="+mn-cs"/>
              </a:rPr>
              <a:t>.67)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더욱 중요한 점은 두 증인 주제는 계시록에서 기독교 메시지 선포의 이중적 표현으로 반영되어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첫째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요한은 자신이 감당한 “하나님의 말씀과 예수의 증거”로 인하여 감옥에 갇혀 있다고</a:t>
            </a:r>
            <a:r>
              <a:rPr lang="en-US" altLang="ko-KR" sz="1200" b="0" i="0" u="none" strike="noStrike" kern="1200" dirty="0" smtClean="0">
                <a:solidFill>
                  <a:schemeClr val="tx1"/>
                </a:solidFill>
                <a:effectLst/>
                <a:latin typeface="+mn-lt"/>
                <a:ea typeface="+mn-ea"/>
                <a:cs typeface="+mn-cs"/>
              </a:rPr>
              <a:t>(1:2, 9) </a:t>
            </a:r>
            <a:r>
              <a:rPr lang="ko-KR" altLang="en-US" sz="1200" b="0" i="0" u="none" strike="noStrike" kern="1200" dirty="0" smtClean="0">
                <a:solidFill>
                  <a:schemeClr val="tx1"/>
                </a:solidFill>
                <a:effectLst/>
                <a:latin typeface="+mn-lt"/>
                <a:ea typeface="+mn-ea"/>
                <a:cs typeface="+mn-cs"/>
              </a:rPr>
              <a:t>고백하고 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둘째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다섯 번째 인은 하늘에 있는 하나님의 제단 아래에 보이는 순교자들이 동일한 이중적 말씀과 증거로 인하여 죽임을 당했다고 진술한다</a:t>
            </a:r>
            <a:r>
              <a:rPr lang="en-US" altLang="ko-KR" sz="1200" b="0" i="0" u="none" strike="noStrike" kern="1200" dirty="0" smtClean="0">
                <a:solidFill>
                  <a:schemeClr val="tx1"/>
                </a:solidFill>
                <a:effectLst/>
                <a:latin typeface="+mn-lt"/>
                <a:ea typeface="+mn-ea"/>
                <a:cs typeface="+mn-cs"/>
              </a:rPr>
              <a:t>(6:9). </a:t>
            </a:r>
            <a:r>
              <a:rPr lang="ko-KR" altLang="en-US" sz="1200" b="0" i="0" u="none" strike="noStrike" kern="1200" dirty="0" smtClean="0">
                <a:solidFill>
                  <a:schemeClr val="tx1"/>
                </a:solidFill>
                <a:effectLst/>
                <a:latin typeface="+mn-lt"/>
                <a:ea typeface="+mn-ea"/>
                <a:cs typeface="+mn-cs"/>
              </a:rPr>
              <a:t>셋째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여자와 용의 전투를 묘사하는 </a:t>
            </a:r>
            <a:r>
              <a:rPr lang="en-US" altLang="ko-KR" sz="1200" b="0" i="0" u="none" strike="noStrike" kern="1200" dirty="0" smtClean="0">
                <a:solidFill>
                  <a:schemeClr val="tx1"/>
                </a:solidFill>
                <a:effectLst/>
                <a:latin typeface="+mn-lt"/>
                <a:ea typeface="+mn-ea"/>
                <a:cs typeface="+mn-cs"/>
              </a:rPr>
              <a:t>12</a:t>
            </a:r>
            <a:r>
              <a:rPr lang="ko-KR" altLang="en-US" sz="1200" b="0" i="0" u="none" strike="noStrike" kern="1200" dirty="0" smtClean="0">
                <a:solidFill>
                  <a:schemeClr val="tx1"/>
                </a:solidFill>
                <a:effectLst/>
                <a:latin typeface="+mn-lt"/>
                <a:ea typeface="+mn-ea"/>
                <a:cs typeface="+mn-cs"/>
              </a:rPr>
              <a:t>장에서 핍박 받는 여자의 자손들은 “하나님의 계명을 지키며 예수의 증거를 가지고서”</a:t>
            </a:r>
            <a:r>
              <a:rPr lang="en-US" altLang="ko-KR" sz="1200" b="0" i="0" u="none" strike="noStrike" kern="1200" dirty="0" smtClean="0">
                <a:solidFill>
                  <a:schemeClr val="tx1"/>
                </a:solidFill>
                <a:effectLst/>
                <a:latin typeface="+mn-lt"/>
                <a:ea typeface="+mn-ea"/>
                <a:cs typeface="+mn-cs"/>
              </a:rPr>
              <a:t>(12:17) </a:t>
            </a:r>
            <a:r>
              <a:rPr lang="ko-KR" altLang="en-US" sz="1200" b="0" i="0" u="none" strike="noStrike" kern="1200" dirty="0" smtClean="0">
                <a:solidFill>
                  <a:schemeClr val="tx1"/>
                </a:solidFill>
                <a:effectLst/>
                <a:latin typeface="+mn-lt"/>
                <a:ea typeface="+mn-ea"/>
                <a:cs typeface="+mn-cs"/>
              </a:rPr>
              <a:t>용과 싸울 준비를 하고 있다</a:t>
            </a:r>
            <a:r>
              <a:rPr lang="en-US" altLang="ko-KR" sz="1200" b="0" i="0" u="none" strike="noStrike" kern="1200" dirty="0" smtClean="0">
                <a:solidFill>
                  <a:schemeClr val="tx1"/>
                </a:solidFill>
                <a:effectLst/>
                <a:latin typeface="+mn-lt"/>
                <a:ea typeface="+mn-ea"/>
                <a:cs typeface="+mn-cs"/>
              </a:rPr>
              <a:t>. 14</a:t>
            </a:r>
            <a:r>
              <a:rPr lang="ko-KR" altLang="en-US" sz="1200" b="0" i="0" u="none" strike="noStrike" kern="1200" dirty="0" smtClean="0">
                <a:solidFill>
                  <a:schemeClr val="tx1"/>
                </a:solidFill>
                <a:effectLst/>
                <a:latin typeface="+mn-lt"/>
                <a:ea typeface="+mn-ea"/>
                <a:cs typeface="+mn-cs"/>
              </a:rPr>
              <a:t>장에서 짐승과의 싸움에 성도들의 인내의 강조를 하 면서 성도들은 “하나님의 계명과 예수에 대한 믿음을 지키는 자”</a:t>
            </a:r>
            <a:r>
              <a:rPr lang="en-US" altLang="ko-KR" sz="1200" b="0" i="0" u="none" strike="noStrike" kern="1200" dirty="0" smtClean="0">
                <a:solidFill>
                  <a:schemeClr val="tx1"/>
                </a:solidFill>
                <a:effectLst/>
                <a:latin typeface="+mn-lt"/>
                <a:ea typeface="+mn-ea"/>
                <a:cs typeface="+mn-cs"/>
              </a:rPr>
              <a:t>(14:12)</a:t>
            </a:r>
            <a:r>
              <a:rPr lang="ko-KR" altLang="en-US" sz="1200" b="0" i="0" u="none" strike="noStrike" kern="1200" dirty="0" smtClean="0">
                <a:solidFill>
                  <a:schemeClr val="tx1"/>
                </a:solidFill>
                <a:effectLst/>
                <a:latin typeface="+mn-lt"/>
                <a:ea typeface="+mn-ea"/>
                <a:cs typeface="+mn-cs"/>
              </a:rPr>
              <a:t>로 정의한다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천년 동안 그리스도와 함께 다스리는 사람들을 묘사하는 </a:t>
            </a:r>
            <a:r>
              <a:rPr lang="en-US" altLang="ko-KR" sz="1200" b="0" i="0" u="none" strike="noStrike" kern="1200" dirty="0" smtClean="0">
                <a:solidFill>
                  <a:schemeClr val="tx1"/>
                </a:solidFill>
                <a:effectLst/>
                <a:latin typeface="+mn-lt"/>
                <a:ea typeface="+mn-ea"/>
                <a:cs typeface="+mn-cs"/>
              </a:rPr>
              <a:t>20</a:t>
            </a:r>
            <a:r>
              <a:rPr lang="ko-KR" altLang="en-US" sz="1200" b="0" i="0" u="none" strike="noStrike" kern="1200" dirty="0" smtClean="0">
                <a:solidFill>
                  <a:schemeClr val="tx1"/>
                </a:solidFill>
                <a:effectLst/>
                <a:latin typeface="+mn-lt"/>
                <a:ea typeface="+mn-ea"/>
                <a:cs typeface="+mn-cs"/>
              </a:rPr>
              <a:t>장은 “예수를 증언함과 하나님의 말씀 때문에 목 베임을 당한”</a:t>
            </a:r>
            <a:r>
              <a:rPr lang="en-US" altLang="ko-KR" sz="1200" b="0" i="0" u="none" strike="noStrike" kern="1200" dirty="0" smtClean="0">
                <a:solidFill>
                  <a:schemeClr val="tx1"/>
                </a:solidFill>
                <a:effectLst/>
                <a:latin typeface="+mn-lt"/>
                <a:ea typeface="+mn-ea"/>
                <a:cs typeface="+mn-cs"/>
              </a:rPr>
              <a:t>(20:4) </a:t>
            </a:r>
            <a:r>
              <a:rPr lang="ko-KR" altLang="en-US" sz="1200" b="0" i="0" u="none" strike="noStrike" kern="1200" dirty="0" smtClean="0">
                <a:solidFill>
                  <a:schemeClr val="tx1"/>
                </a:solidFill>
                <a:effectLst/>
                <a:latin typeface="+mn-lt"/>
                <a:ea typeface="+mn-ea"/>
                <a:cs typeface="+mn-cs"/>
              </a:rPr>
              <a:t>순교자들이라고 밝힌다</a:t>
            </a:r>
            <a:r>
              <a:rPr lang="en-US" altLang="ko-KR" sz="1200" b="0" i="0" u="none" strike="noStrike" kern="1200" dirty="0" smtClean="0">
                <a:solidFill>
                  <a:schemeClr val="tx1"/>
                </a:solidFill>
                <a:effectLst/>
                <a:latin typeface="+mn-lt"/>
                <a:ea typeface="+mn-ea"/>
                <a:cs typeface="+mn-cs"/>
              </a:rPr>
              <a:t>(20:4). </a:t>
            </a:r>
            <a:r>
              <a:rPr lang="ko-KR" altLang="en-US" sz="1200" b="0" i="0" u="none" strike="noStrike" kern="1200" dirty="0" smtClean="0">
                <a:solidFill>
                  <a:schemeClr val="tx1"/>
                </a:solidFill>
                <a:effectLst/>
                <a:latin typeface="+mn-lt"/>
                <a:ea typeface="+mn-ea"/>
                <a:cs typeface="+mn-cs"/>
              </a:rPr>
              <a:t>성도들과 관련된 이 긴밀한 이중적 증언의 동일시는 두 증인은 성도들의 모임인 증거 하는 교회로 이해하게 이끈다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en-US" altLang="ko-KR" sz="1200" b="1" i="0" u="none" strike="noStrike" kern="1200" dirty="0" smtClean="0">
                <a:solidFill>
                  <a:schemeClr val="tx1"/>
                </a:solidFill>
                <a:effectLst/>
                <a:latin typeface="+mn-lt"/>
                <a:ea typeface="+mn-ea"/>
                <a:cs typeface="+mn-cs"/>
              </a:rPr>
              <a:t>3. </a:t>
            </a:r>
            <a:r>
              <a:rPr lang="ko-KR" altLang="en-US" sz="1200" b="1" i="0" u="none" strike="noStrike" kern="1200" dirty="0" smtClean="0">
                <a:solidFill>
                  <a:schemeClr val="tx1"/>
                </a:solidFill>
                <a:effectLst/>
                <a:latin typeface="+mn-lt"/>
                <a:ea typeface="+mn-ea"/>
                <a:cs typeface="+mn-cs"/>
              </a:rPr>
              <a:t>결론</a:t>
            </a:r>
            <a:r>
              <a:rPr lang="ko-KR" altLang="en-US" sz="1200" b="0" i="0" u="none" strike="noStrike" kern="1200" dirty="0" smtClean="0">
                <a:solidFill>
                  <a:schemeClr val="tx1"/>
                </a:solidFill>
                <a:effectLst/>
                <a:latin typeface="+mn-lt"/>
                <a:ea typeface="+mn-ea"/>
                <a:cs typeface="+mn-cs"/>
              </a:rPr>
              <a:t>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
            </a:r>
            <a:br>
              <a:rPr lang="ko-KR" altLang="en-US"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요한계시록의 중심부에 자리하고 있는 </a:t>
            </a:r>
            <a:r>
              <a:rPr lang="en-US" altLang="ko-KR" sz="1200" b="0" i="0" u="none" strike="noStrike" kern="1200" dirty="0" smtClean="0">
                <a:solidFill>
                  <a:schemeClr val="tx1"/>
                </a:solidFill>
                <a:effectLst/>
                <a:latin typeface="+mn-lt"/>
                <a:ea typeface="+mn-ea"/>
                <a:cs typeface="+mn-cs"/>
              </a:rPr>
              <a:t>11:3~13</a:t>
            </a:r>
            <a:r>
              <a:rPr lang="ko-KR" altLang="en-US" sz="1200" b="0" i="0" u="none" strike="noStrike" kern="1200" dirty="0" smtClean="0">
                <a:solidFill>
                  <a:schemeClr val="tx1"/>
                </a:solidFill>
                <a:effectLst/>
                <a:latin typeface="+mn-lt"/>
                <a:ea typeface="+mn-ea"/>
                <a:cs typeface="+mn-cs"/>
              </a:rPr>
              <a:t>의 ‘두 증인’이 누구인가를 묻는 정체성의 질문은 해결하기 어려운 질문이다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이 문제에 대하여 지금까지 문자적으로 상징적으로 절충적으로 해결을 시도하였다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어떤 접근이 좀 더 적절한지를 찾기 위하여 </a:t>
            </a:r>
            <a:r>
              <a:rPr lang="en-US" altLang="ko-KR" sz="1200" b="0" i="0" u="none" strike="noStrike" kern="1200" dirty="0" smtClean="0">
                <a:solidFill>
                  <a:schemeClr val="tx1"/>
                </a:solidFill>
                <a:effectLst/>
                <a:latin typeface="+mn-lt"/>
                <a:ea typeface="+mn-ea"/>
                <a:cs typeface="+mn-cs"/>
              </a:rPr>
              <a:t>11:3~13</a:t>
            </a:r>
            <a:r>
              <a:rPr lang="ko-KR" altLang="en-US" sz="1200" b="0" i="0" u="none" strike="noStrike" kern="1200" dirty="0" smtClean="0">
                <a:solidFill>
                  <a:schemeClr val="tx1"/>
                </a:solidFill>
                <a:effectLst/>
                <a:latin typeface="+mn-lt"/>
                <a:ea typeface="+mn-ea"/>
                <a:cs typeface="+mn-cs"/>
              </a:rPr>
              <a:t>의 핵심 용어인 두 증인</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감람나무</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촛대와 더불어</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증인의 사역의 특성을 살펴보았다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더불어서 계시록 전체에서 증인 모티브가 어떻게 사용되는지를 탐구하였다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예수 그리스도가 ‘충성된 증인’으로 우리를 나라와 제사장으로 만드신</a:t>
            </a:r>
            <a:r>
              <a:rPr lang="en-US" altLang="ko-KR" sz="1200" b="0" i="0" u="none" strike="noStrike" kern="1200" dirty="0" smtClean="0">
                <a:solidFill>
                  <a:schemeClr val="tx1"/>
                </a:solidFill>
                <a:effectLst/>
                <a:latin typeface="+mn-lt"/>
                <a:ea typeface="+mn-ea"/>
                <a:cs typeface="+mn-cs"/>
              </a:rPr>
              <a:t>(1:5) </a:t>
            </a:r>
            <a:r>
              <a:rPr lang="ko-KR" altLang="en-US" sz="1200" b="0" i="0" u="none" strike="noStrike" kern="1200" dirty="0" smtClean="0">
                <a:solidFill>
                  <a:schemeClr val="tx1"/>
                </a:solidFill>
                <a:effectLst/>
                <a:latin typeface="+mn-lt"/>
                <a:ea typeface="+mn-ea"/>
                <a:cs typeface="+mn-cs"/>
              </a:rPr>
              <a:t>길을 따라서</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두 증인은 하나님의 말씀과 예수의 증거를 신실하게 감당해야 될 ‘증언하는 교회’로 이해하는 것이 더 적절하다고 여겨진다</a:t>
            </a:r>
            <a:r>
              <a:rPr lang="en-US" altLang="ko-KR" sz="1200" b="0" i="0" u="none" strike="noStrike" kern="1200" dirty="0" smtClean="0">
                <a:solidFill>
                  <a:schemeClr val="tx1"/>
                </a:solidFill>
                <a:effectLst/>
                <a:latin typeface="+mn-lt"/>
                <a:ea typeface="+mn-ea"/>
                <a:cs typeface="+mn-cs"/>
              </a:rPr>
              <a:t>. </a:t>
            </a:r>
            <a:br>
              <a:rPr lang="en-US" altLang="ko-KR" sz="1200" b="0" i="0" u="none" strike="noStrike" kern="1200" dirty="0" smtClean="0">
                <a:solidFill>
                  <a:schemeClr val="tx1"/>
                </a:solidFill>
                <a:effectLst/>
                <a:latin typeface="+mn-lt"/>
                <a:ea typeface="+mn-ea"/>
                <a:cs typeface="+mn-cs"/>
              </a:rPr>
            </a:br>
            <a:r>
              <a:rPr lang="en-US" altLang="ko-KR" sz="1200" b="0" i="0" u="none" strike="noStrike" kern="1200" dirty="0" smtClean="0">
                <a:solidFill>
                  <a:schemeClr val="tx1"/>
                </a:solidFill>
                <a:effectLst/>
                <a:latin typeface="+mn-lt"/>
                <a:ea typeface="+mn-ea"/>
                <a:cs typeface="+mn-cs"/>
              </a:rPr>
              <a:t/>
            </a:r>
            <a:br>
              <a:rPr lang="en-US" altLang="ko-KR" sz="1200" b="0" i="0" u="none" strike="noStrike" kern="1200" dirty="0" smtClean="0">
                <a:solidFill>
                  <a:schemeClr val="tx1"/>
                </a:solidFill>
                <a:effectLst/>
                <a:latin typeface="+mn-lt"/>
                <a:ea typeface="+mn-ea"/>
                <a:cs typeface="+mn-cs"/>
              </a:rPr>
            </a:br>
            <a:r>
              <a:rPr lang="ko-KR" altLang="en-US" sz="1200" b="0" i="0" u="none" strike="noStrike" kern="1200" dirty="0" smtClean="0">
                <a:solidFill>
                  <a:schemeClr val="tx1"/>
                </a:solidFill>
                <a:effectLst/>
                <a:latin typeface="+mn-lt"/>
                <a:ea typeface="+mn-ea"/>
                <a:cs typeface="+mn-cs"/>
              </a:rPr>
              <a:t>요한계시록은 분명하게 선지자들과 성도들을 구분하여 언급한다</a:t>
            </a:r>
            <a:r>
              <a:rPr lang="en-US" altLang="ko-KR" sz="1200" b="0" i="0" u="none" strike="noStrike" kern="1200" dirty="0" smtClean="0">
                <a:solidFill>
                  <a:schemeClr val="tx1"/>
                </a:solidFill>
                <a:effectLst/>
                <a:latin typeface="+mn-lt"/>
                <a:ea typeface="+mn-ea"/>
                <a:cs typeface="+mn-cs"/>
              </a:rPr>
              <a:t>(11:18, 16:6, 18:20, 24, 22:9). </a:t>
            </a:r>
            <a:r>
              <a:rPr lang="ko-KR" altLang="en-US" sz="1200" b="0" i="0" u="none" strike="noStrike" kern="1200" dirty="0" smtClean="0">
                <a:solidFill>
                  <a:schemeClr val="tx1"/>
                </a:solidFill>
                <a:effectLst/>
                <a:latin typeface="+mn-lt"/>
                <a:ea typeface="+mn-ea"/>
                <a:cs typeface="+mn-cs"/>
              </a:rPr>
              <a:t>이것은 개개인의 그리스도인은 촛대가 아니다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오직 교회만이 두 감람나무요 두 촛대로서의 두 증인이다</a:t>
            </a:r>
            <a:r>
              <a:rPr lang="en-US" altLang="ko-KR" sz="1200" b="0" i="0" u="none" strike="noStrike" kern="1200" dirty="0" smtClean="0">
                <a:solidFill>
                  <a:schemeClr val="tx1"/>
                </a:solidFill>
                <a:effectLst/>
                <a:latin typeface="+mn-lt"/>
                <a:ea typeface="+mn-ea"/>
                <a:cs typeface="+mn-cs"/>
              </a:rPr>
              <a:t>. </a:t>
            </a:r>
            <a:r>
              <a:rPr lang="ko-KR" altLang="en-US" sz="1200" b="0" i="0" u="none" strike="noStrike" kern="1200" dirty="0" smtClean="0">
                <a:solidFill>
                  <a:schemeClr val="tx1"/>
                </a:solidFill>
                <a:effectLst/>
                <a:latin typeface="+mn-lt"/>
                <a:ea typeface="+mn-ea"/>
                <a:cs typeface="+mn-cs"/>
              </a:rPr>
              <a:t>그러므로 </a:t>
            </a:r>
            <a:r>
              <a:rPr lang="en-US" altLang="ko-KR" sz="1200" b="0" i="0" u="none" strike="noStrike" kern="1200" dirty="0" smtClean="0">
                <a:solidFill>
                  <a:schemeClr val="tx1"/>
                </a:solidFill>
                <a:effectLst/>
                <a:latin typeface="+mn-lt"/>
                <a:ea typeface="+mn-ea"/>
                <a:cs typeface="+mn-cs"/>
              </a:rPr>
              <a:t>11:3~13</a:t>
            </a:r>
            <a:r>
              <a:rPr lang="ko-KR" altLang="en-US" sz="1200" b="0" i="0" u="none" strike="noStrike" kern="1200" dirty="0" smtClean="0">
                <a:solidFill>
                  <a:schemeClr val="tx1"/>
                </a:solidFill>
                <a:effectLst/>
                <a:latin typeface="+mn-lt"/>
                <a:ea typeface="+mn-ea"/>
                <a:cs typeface="+mn-cs"/>
              </a:rPr>
              <a:t>에서 묘사되고 있는 </a:t>
            </a:r>
            <a:r>
              <a:rPr lang="ko-KR" altLang="en-US" sz="1200" b="0" i="0" u="none" strike="noStrike" kern="1200" dirty="0" err="1" smtClean="0">
                <a:solidFill>
                  <a:schemeClr val="tx1"/>
                </a:solidFill>
                <a:effectLst/>
                <a:latin typeface="+mn-lt"/>
                <a:ea typeface="+mn-ea"/>
                <a:cs typeface="+mn-cs"/>
              </a:rPr>
              <a:t>선포자로서의</a:t>
            </a:r>
            <a:r>
              <a:rPr lang="ko-KR" altLang="en-US" sz="1200" b="0" i="0" u="none" strike="noStrike" kern="1200" dirty="0" smtClean="0">
                <a:solidFill>
                  <a:schemeClr val="tx1"/>
                </a:solidFill>
                <a:effectLst/>
                <a:latin typeface="+mn-lt"/>
                <a:ea typeface="+mn-ea"/>
                <a:cs typeface="+mn-cs"/>
              </a:rPr>
              <a:t> 두 증인의 증언은 개별적 그리스도인의 증거가 아니라 세상을 향한 교회의 증거 이다</a:t>
            </a:r>
            <a:r>
              <a:rPr lang="en-US" altLang="ko-KR" sz="1200" b="0" i="0" u="none" strike="noStrike" kern="1200" dirty="0" smtClean="0">
                <a:solidFill>
                  <a:schemeClr val="tx1"/>
                </a:solidFill>
                <a:effectLst/>
                <a:latin typeface="+mn-lt"/>
                <a:ea typeface="+mn-ea"/>
                <a:cs typeface="+mn-cs"/>
              </a:rPr>
              <a:t>.68)</a:t>
            </a:r>
          </a:p>
          <a:p>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72</a:t>
            </a:fld>
            <a:endParaRPr lang="ko-KR" altLang="en-US"/>
          </a:p>
        </p:txBody>
      </p:sp>
    </p:spTree>
    <p:extLst>
      <p:ext uri="{BB962C8B-B14F-4D97-AF65-F5344CB8AC3E}">
        <p14:creationId xmlns:p14="http://schemas.microsoft.com/office/powerpoint/2010/main" val="1378292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9:1 </a:t>
            </a:r>
            <a:r>
              <a:rPr lang="ko-KR" altLang="en-US" dirty="0" smtClean="0"/>
              <a:t>첫 언약에도 섬기는 예법과 세상에 속한 성소가 있더라</a:t>
            </a:r>
          </a:p>
          <a:p>
            <a:endParaRPr lang="ko-KR" altLang="en-US" dirty="0" smtClean="0"/>
          </a:p>
          <a:p>
            <a:r>
              <a:rPr lang="en-US" altLang="ko-KR" dirty="0" smtClean="0"/>
              <a:t>9:2 </a:t>
            </a:r>
            <a:r>
              <a:rPr lang="ko-KR" altLang="en-US" dirty="0" smtClean="0"/>
              <a:t>예비한 첫 장막이 있고 그 안에 등대와 상과 </a:t>
            </a:r>
            <a:r>
              <a:rPr lang="ko-KR" altLang="en-US" dirty="0" err="1" smtClean="0"/>
              <a:t>진설병이</a:t>
            </a:r>
            <a:r>
              <a:rPr lang="ko-KR" altLang="en-US" dirty="0" smtClean="0"/>
              <a:t> 있으니 이는 성소라 일컫고</a:t>
            </a:r>
          </a:p>
          <a:p>
            <a:endParaRPr lang="ko-KR" altLang="en-US" dirty="0" smtClean="0"/>
          </a:p>
          <a:p>
            <a:r>
              <a:rPr lang="en-US" altLang="ko-KR" dirty="0" smtClean="0"/>
              <a:t>9:3 </a:t>
            </a:r>
            <a:r>
              <a:rPr lang="ko-KR" altLang="en-US" dirty="0" smtClean="0"/>
              <a:t>또 둘째 휘장 뒤에 있는 장막을 지성소라 일컫나니</a:t>
            </a:r>
          </a:p>
          <a:p>
            <a:endParaRPr lang="ko-KR" altLang="en-US" dirty="0" smtClean="0"/>
          </a:p>
          <a:p>
            <a:r>
              <a:rPr lang="en-US" altLang="ko-KR" dirty="0" smtClean="0"/>
              <a:t>9:4 </a:t>
            </a:r>
            <a:r>
              <a:rPr lang="ko-KR" altLang="en-US" dirty="0" err="1" smtClean="0"/>
              <a:t>금향로와</a:t>
            </a:r>
            <a:r>
              <a:rPr lang="ko-KR" altLang="en-US" dirty="0" smtClean="0"/>
              <a:t> 사면을 금으로 싼 </a:t>
            </a:r>
            <a:r>
              <a:rPr lang="ko-KR" altLang="en-US" dirty="0" err="1" smtClean="0"/>
              <a:t>언약궤가</a:t>
            </a:r>
            <a:r>
              <a:rPr lang="ko-KR" altLang="en-US" dirty="0" smtClean="0"/>
              <a:t> 있고 그 안에 </a:t>
            </a:r>
            <a:r>
              <a:rPr lang="ko-KR" altLang="en-US" dirty="0" err="1" smtClean="0"/>
              <a:t>만나를</a:t>
            </a:r>
            <a:r>
              <a:rPr lang="ko-KR" altLang="en-US" dirty="0" smtClean="0"/>
              <a:t> 담은 </a:t>
            </a:r>
            <a:r>
              <a:rPr lang="ko-KR" altLang="en-US" dirty="0" err="1" smtClean="0"/>
              <a:t>금항아리와</a:t>
            </a:r>
            <a:r>
              <a:rPr lang="ko-KR" altLang="en-US" dirty="0" smtClean="0"/>
              <a:t> </a:t>
            </a:r>
            <a:r>
              <a:rPr lang="ko-KR" altLang="en-US" dirty="0" err="1" smtClean="0"/>
              <a:t>아론의</a:t>
            </a:r>
            <a:r>
              <a:rPr lang="ko-KR" altLang="en-US" dirty="0" smtClean="0"/>
              <a:t> </a:t>
            </a:r>
            <a:r>
              <a:rPr lang="ko-KR" altLang="en-US" dirty="0" err="1" smtClean="0"/>
              <a:t>싹난</a:t>
            </a:r>
            <a:r>
              <a:rPr lang="ko-KR" altLang="en-US" dirty="0" smtClean="0"/>
              <a:t> 지팡이와 언약의 비석들이 있고</a:t>
            </a:r>
          </a:p>
          <a:p>
            <a:endParaRPr lang="en-US" altLang="ko-KR" dirty="0" smtClean="0"/>
          </a:p>
          <a:p>
            <a:r>
              <a:rPr lang="en-US" altLang="ko-KR" dirty="0" smtClean="0"/>
              <a:t> golden censer—The Greek, must not be translated "altar of incense," for it was not in "the holiest" place "after the second veil," but in "the holy place"; but as in </a:t>
            </a:r>
            <a:r>
              <a:rPr lang="ko-KR" altLang="en-US" dirty="0" smtClean="0"/>
              <a:t>대하 </a:t>
            </a:r>
            <a:r>
              <a:rPr lang="en-US" altLang="ko-KR" dirty="0" smtClean="0"/>
              <a:t>26:19; </a:t>
            </a:r>
            <a:r>
              <a:rPr lang="ko-KR" altLang="en-US" dirty="0" smtClean="0"/>
              <a:t>겔 </a:t>
            </a:r>
            <a:r>
              <a:rPr lang="en-US" altLang="ko-KR" dirty="0" smtClean="0"/>
              <a:t>8:11, "censer": so Vulgate and </a:t>
            </a:r>
            <a:r>
              <a:rPr lang="en-US" altLang="ko-KR" dirty="0" err="1" smtClean="0"/>
              <a:t>Syriac</a:t>
            </a:r>
            <a:r>
              <a:rPr lang="en-US" altLang="ko-KR" dirty="0" smtClean="0"/>
              <a:t>. This GOLDEN censer was only used on the day of atonement (other kinds of censers on other days), and is therefore associated with the holiest place, as being taken into it on that anniversary by the high priest. The expression "which had," does not mean that the golden censer was deposited there, for in that case the high priest would have had to go in and bring it out before burning incense in it; but that the golden censer was one of the articles belonging to, and used for, the yearly service in the holiest place. He virtually supposes (without specifying) the existence of the "altar of incense" in the anterior holy place, by mentioning the golden censer filled with incense from it: the incense answers to the prayers of the saints; and the altar though outside the holiest place, is connected with it (standing close by the second veil, directly before the ark of the covenant), even as we find an antitypical altar in heaven. The rending of the veil by Christ has brought the antitypes to the altar, candlestick, and showbread of the anterior holy place into the holiest place, heaven. In 1Ki 6:22, Hebrew, "the altar" is said to belong to the oracle, or holiest place (compare Ex 30:6). </a:t>
            </a:r>
          </a:p>
          <a:p>
            <a:r>
              <a:rPr lang="en-US" altLang="ko-KR" dirty="0" smtClean="0"/>
              <a:t>       ark—of </a:t>
            </a:r>
            <a:r>
              <a:rPr lang="en-US" altLang="ko-KR" dirty="0" err="1" smtClean="0"/>
              <a:t>shittim</a:t>
            </a:r>
            <a:r>
              <a:rPr lang="en-US" altLang="ko-KR" dirty="0" smtClean="0"/>
              <a:t> wood, that is, acacia. Not in the second temple, but in its stead was a stone basement (called "the stone of foundation"), three fingers high. </a:t>
            </a:r>
          </a:p>
          <a:p>
            <a:r>
              <a:rPr lang="en-US" altLang="ko-KR" dirty="0" smtClean="0"/>
              <a:t>       pot—"golden," added in the Septuagint, and sanctioned by Paul. </a:t>
            </a:r>
          </a:p>
          <a:p>
            <a:r>
              <a:rPr lang="en-US" altLang="ko-KR" dirty="0" smtClean="0"/>
              <a:t>       manna—an </a:t>
            </a:r>
            <a:r>
              <a:rPr lang="en-US" altLang="ko-KR" dirty="0" err="1" smtClean="0"/>
              <a:t>omer</a:t>
            </a:r>
            <a:r>
              <a:rPr lang="en-US" altLang="ko-KR" dirty="0" smtClean="0"/>
              <a:t>, each man's daily portion. In </a:t>
            </a:r>
            <a:r>
              <a:rPr lang="ko-KR" altLang="en-US" dirty="0" err="1" smtClean="0"/>
              <a:t>왕상</a:t>
            </a:r>
            <a:r>
              <a:rPr lang="ko-KR" altLang="en-US" dirty="0" smtClean="0"/>
              <a:t> </a:t>
            </a:r>
            <a:r>
              <a:rPr lang="en-US" altLang="ko-KR" dirty="0" smtClean="0"/>
              <a:t>8:9; </a:t>
            </a:r>
            <a:r>
              <a:rPr lang="ko-KR" altLang="en-US" dirty="0" smtClean="0"/>
              <a:t>대하 </a:t>
            </a:r>
            <a:r>
              <a:rPr lang="en-US" altLang="ko-KR" dirty="0" smtClean="0"/>
              <a:t>5:10, it is said there was nothing in the ark of Solomon's temple save the two stone tables of the law put in by Moses. But the expression that there was nothing THEN therein save the two tables, leaves the inference to be drawn that formerly there were the other things mentioned by the Rabbis and by Paul here, the pot of manna (the memorial of God's providential care of Israel) and the rod of Aaron, the memorial of the lawful priesthood (</a:t>
            </a:r>
            <a:r>
              <a:rPr lang="ko-KR" altLang="en-US" dirty="0" smtClean="0"/>
              <a:t>민 </a:t>
            </a:r>
            <a:r>
              <a:rPr lang="en-US" altLang="ko-KR" dirty="0" smtClean="0"/>
              <a:t>17:3; </a:t>
            </a:r>
            <a:r>
              <a:rPr lang="ko-KR" altLang="en-US" dirty="0" smtClean="0"/>
              <a:t>민 </a:t>
            </a:r>
            <a:r>
              <a:rPr lang="en-US" altLang="ko-KR" dirty="0" smtClean="0"/>
              <a:t>17:5; </a:t>
            </a:r>
            <a:r>
              <a:rPr lang="ko-KR" altLang="en-US" dirty="0" smtClean="0"/>
              <a:t>민 </a:t>
            </a:r>
            <a:r>
              <a:rPr lang="en-US" altLang="ko-KR" dirty="0" smtClean="0"/>
              <a:t>17:7; </a:t>
            </a:r>
            <a:r>
              <a:rPr lang="ko-KR" altLang="en-US" dirty="0" smtClean="0"/>
              <a:t>민 </a:t>
            </a:r>
            <a:r>
              <a:rPr lang="en-US" altLang="ko-KR" dirty="0" smtClean="0"/>
              <a:t>17:10). The expressions "before the Lord" (Ex 16:32), and "before the testimony" (Nu 17:10) thus mean, "IN the ark." "In," however, may be used here (as the corresponding Hebrew word) as to things attached to the ark as appendages, as the book of the law was put "in the side of the ark," and so the golden jewels offered by the Philistines (1Sa 6:8). </a:t>
            </a:r>
          </a:p>
          <a:p>
            <a:r>
              <a:rPr lang="en-US" altLang="ko-KR" dirty="0" smtClean="0"/>
              <a:t>       tables of the covenant— (</a:t>
            </a:r>
            <a:r>
              <a:rPr lang="ko-KR" altLang="en-US" dirty="0" smtClean="0"/>
              <a:t>신 </a:t>
            </a:r>
            <a:r>
              <a:rPr lang="en-US" altLang="ko-KR" dirty="0" smtClean="0"/>
              <a:t>9:9; </a:t>
            </a:r>
            <a:r>
              <a:rPr lang="ko-KR" altLang="en-US" dirty="0" smtClean="0"/>
              <a:t>신 </a:t>
            </a:r>
            <a:r>
              <a:rPr lang="en-US" altLang="ko-KR" dirty="0" smtClean="0"/>
              <a:t>10:2). </a:t>
            </a:r>
          </a:p>
          <a:p>
            <a:endParaRPr lang="ko-KR" altLang="en-US" dirty="0" smtClean="0"/>
          </a:p>
          <a:p>
            <a:r>
              <a:rPr lang="en-US" altLang="ko-KR" dirty="0" smtClean="0"/>
              <a:t>9:5 </a:t>
            </a:r>
            <a:r>
              <a:rPr lang="ko-KR" altLang="en-US" dirty="0" smtClean="0"/>
              <a:t>그 위에 </a:t>
            </a:r>
            <a:r>
              <a:rPr lang="ko-KR" altLang="en-US" dirty="0" err="1" smtClean="0"/>
              <a:t>속죄소를</a:t>
            </a:r>
            <a:r>
              <a:rPr lang="ko-KR" altLang="en-US" dirty="0" smtClean="0"/>
              <a:t> 덮는 영광의 그룹들이 있으니 이것들에 관하여는 이제 낱낱이 말할 수 없노라</a:t>
            </a:r>
          </a:p>
          <a:p>
            <a:endParaRPr lang="en-US" altLang="ko-KR" dirty="0" smtClean="0"/>
          </a:p>
          <a:p>
            <a:r>
              <a:rPr lang="en-US" altLang="ko-KR" dirty="0" smtClean="0"/>
              <a:t> cherubim—representing the ruling powers by which God acts in the moral and natural world. (See on </a:t>
            </a:r>
            <a:r>
              <a:rPr lang="en-US" altLang="ko-KR" dirty="0" err="1" smtClean="0"/>
              <a:t>Eze</a:t>
            </a:r>
            <a:r>
              <a:rPr lang="en-US" altLang="ko-KR" dirty="0" smtClean="0"/>
              <a:t> 1:6; </a:t>
            </a:r>
            <a:r>
              <a:rPr lang="en-US" altLang="ko-KR" dirty="0" err="1" smtClean="0"/>
              <a:t>Eze</a:t>
            </a:r>
            <a:r>
              <a:rPr lang="en-US" altLang="ko-KR" dirty="0" smtClean="0"/>
              <a:t> 10:1). Hence sometimes they answer to the ministering angels; but mostly to the elect redeemed, by whom God shall hereafter rule the world and set forth His manifold wisdom: redeemed humanity, combining in, and with itself, the highest forms of subordinate creaturely life; not angels. They stand on the mercy seat, and on that ground become the habitation of God, from which His glory is to shine upon the world. They expressly say, Re 5:8-10, "Thou hast redeemed us." They are there distinguished from the angels, and associated with the elders. They were of one piece with the mercy seat, even as the Church is one with Christ: their sole standing is on the blood-sprinkled mercy seat; they gaze down at it as the redeemed shall for ever; they are "the habitation of God through the Spirit." </a:t>
            </a:r>
          </a:p>
          <a:p>
            <a:endParaRPr lang="en-US" altLang="ko-KR" dirty="0" smtClean="0"/>
          </a:p>
          <a:p>
            <a:r>
              <a:rPr lang="ko-KR" altLang="en-US" dirty="0" smtClean="0"/>
              <a:t>민수기</a:t>
            </a:r>
          </a:p>
          <a:p>
            <a:r>
              <a:rPr lang="en-US" altLang="ko-KR" dirty="0" smtClean="0"/>
              <a:t>17:4 </a:t>
            </a:r>
            <a:r>
              <a:rPr lang="ko-KR" altLang="en-US" dirty="0" smtClean="0"/>
              <a:t>그 지팡이를 </a:t>
            </a:r>
            <a:r>
              <a:rPr lang="ko-KR" altLang="en-US" dirty="0" err="1" smtClean="0"/>
              <a:t>회막</a:t>
            </a:r>
            <a:r>
              <a:rPr lang="ko-KR" altLang="en-US" dirty="0" smtClean="0"/>
              <a:t> 안에서 내가 너희와 만나는 곳인 </a:t>
            </a:r>
            <a:r>
              <a:rPr lang="ko-KR" altLang="en-US" dirty="0" err="1" smtClean="0"/>
              <a:t>증거궤</a:t>
            </a:r>
            <a:r>
              <a:rPr lang="ko-KR" altLang="en-US" dirty="0" smtClean="0"/>
              <a:t> 앞에 두라</a:t>
            </a:r>
          </a:p>
          <a:p>
            <a:r>
              <a:rPr lang="en-US" altLang="ko-KR" dirty="0" smtClean="0"/>
              <a:t>17:5 </a:t>
            </a:r>
            <a:r>
              <a:rPr lang="ko-KR" altLang="en-US" dirty="0" smtClean="0"/>
              <a:t>내가 택한 자의 지팡이에는 싹이 나리니 이것으로 이스라엘 자손이 너희를 대하여 원망하는 말을 내 앞에서 그치게 하리라</a:t>
            </a:r>
          </a:p>
          <a:p>
            <a:r>
              <a:rPr lang="en-US" altLang="ko-KR" dirty="0" smtClean="0"/>
              <a:t>17:6 </a:t>
            </a:r>
            <a:r>
              <a:rPr lang="ko-KR" altLang="en-US" dirty="0" smtClean="0"/>
              <a:t>모세가 이스라엘 자손에게 고하매 그 족장들이 각기 종족대로 지팡이 하나씩 그에게 주었으니 그 지팡이 합이 열둘이라 그 중에 </a:t>
            </a:r>
            <a:r>
              <a:rPr lang="ko-KR" altLang="en-US" dirty="0" err="1" smtClean="0"/>
              <a:t>아론의</a:t>
            </a:r>
            <a:r>
              <a:rPr lang="ko-KR" altLang="en-US" dirty="0" smtClean="0"/>
              <a:t> 지팡이가 있었더라</a:t>
            </a:r>
          </a:p>
          <a:p>
            <a:r>
              <a:rPr lang="en-US" altLang="ko-KR" dirty="0" smtClean="0"/>
              <a:t>17:7 </a:t>
            </a:r>
            <a:r>
              <a:rPr lang="ko-KR" altLang="en-US" dirty="0" smtClean="0"/>
              <a:t>모세가 그 지팡이들을 증거의 장막 안 여호와 앞에 두었더라</a:t>
            </a:r>
          </a:p>
          <a:p>
            <a:r>
              <a:rPr lang="en-US" altLang="ko-KR" dirty="0" smtClean="0"/>
              <a:t>17:8 </a:t>
            </a:r>
            <a:r>
              <a:rPr lang="ko-KR" altLang="en-US" dirty="0" smtClean="0"/>
              <a:t>이튿날 모세가 증거의 장막에 들어가 본즉 </a:t>
            </a:r>
            <a:r>
              <a:rPr lang="ko-KR" altLang="en-US" dirty="0" err="1" smtClean="0"/>
              <a:t>레위</a:t>
            </a:r>
            <a:r>
              <a:rPr lang="ko-KR" altLang="en-US" dirty="0" smtClean="0"/>
              <a:t> 집을 위하여 낸 </a:t>
            </a:r>
            <a:r>
              <a:rPr lang="ko-KR" altLang="en-US" dirty="0" err="1" smtClean="0"/>
              <a:t>아론의</a:t>
            </a:r>
            <a:r>
              <a:rPr lang="ko-KR" altLang="en-US" dirty="0" smtClean="0"/>
              <a:t> 지팡이에 움이 돋고 순이 나고 꽃이 피어서 살구 열매가 열렸더라</a:t>
            </a:r>
          </a:p>
          <a:p>
            <a:r>
              <a:rPr lang="en-US" altLang="ko-KR" dirty="0" smtClean="0"/>
              <a:t>17:9 </a:t>
            </a:r>
            <a:r>
              <a:rPr lang="ko-KR" altLang="en-US" dirty="0" smtClean="0"/>
              <a:t>모세가 그 지팡이 전부를 여호와 앞에서 이스라엘 모든 자손에게로 취하여 내매 그들이 보고 각각 자기 지팡이를 취하였더라</a:t>
            </a:r>
          </a:p>
          <a:p>
            <a:r>
              <a:rPr lang="en-US" altLang="ko-KR" dirty="0" smtClean="0"/>
              <a:t>17:10 </a:t>
            </a:r>
            <a:r>
              <a:rPr lang="ko-KR" altLang="en-US" dirty="0" smtClean="0"/>
              <a:t>여호와께서 또 모세에게 이르시되 </a:t>
            </a:r>
            <a:r>
              <a:rPr lang="ko-KR" altLang="en-US" dirty="0" err="1" smtClean="0"/>
              <a:t>아론의</a:t>
            </a:r>
            <a:r>
              <a:rPr lang="ko-KR" altLang="en-US" dirty="0" smtClean="0"/>
              <a:t> 지팡이는 </a:t>
            </a:r>
            <a:r>
              <a:rPr lang="ko-KR" altLang="en-US" dirty="0" err="1" smtClean="0"/>
              <a:t>증거궤</a:t>
            </a:r>
            <a:r>
              <a:rPr lang="ko-KR" altLang="en-US" dirty="0" smtClean="0"/>
              <a:t> 앞으로 도로 가져다가 거기 간직하여 패역한 자에 대한 표징이 되게 하여 그들로 내게 대한 원망을 그치고 죽지 않게 할지니라</a:t>
            </a:r>
          </a:p>
          <a:p>
            <a:r>
              <a:rPr lang="en-US" altLang="ko-KR" dirty="0" smtClean="0"/>
              <a:t>17:11 </a:t>
            </a:r>
            <a:r>
              <a:rPr lang="ko-KR" altLang="en-US" dirty="0" smtClean="0"/>
              <a:t>모세가 곧 그같이 하되 여호와께서 자기에게 명하신 대로 하였더라</a:t>
            </a:r>
          </a:p>
          <a:p>
            <a:endParaRPr lang="ko-KR" altLang="en-US" dirty="0" smtClean="0"/>
          </a:p>
          <a:p>
            <a:endParaRPr lang="en-US" altLang="ko-KR" dirty="0" smtClean="0"/>
          </a:p>
          <a:p>
            <a:r>
              <a:rPr lang="ko-KR" altLang="en-US" dirty="0" smtClean="0"/>
              <a:t>대하 </a:t>
            </a:r>
            <a:r>
              <a:rPr lang="en-US" altLang="ko-KR" dirty="0" smtClean="0"/>
              <a:t>5:10 </a:t>
            </a:r>
            <a:r>
              <a:rPr lang="ko-KR" altLang="en-US" dirty="0" smtClean="0"/>
              <a:t>궤 안에는 두 돌판 외에 아무것도 없으니 이것은 이스라엘 자손이 </a:t>
            </a:r>
            <a:r>
              <a:rPr lang="ko-KR" altLang="en-US" dirty="0" err="1" smtClean="0"/>
              <a:t>애굽에서</a:t>
            </a:r>
            <a:r>
              <a:rPr lang="ko-KR" altLang="en-US" dirty="0" smtClean="0"/>
              <a:t> 나온 후 여호와께서 저희와 언약을 세우실 때에 모세가 </a:t>
            </a:r>
            <a:r>
              <a:rPr lang="ko-KR" altLang="en-US" dirty="0" err="1" smtClean="0"/>
              <a:t>호렙에서</a:t>
            </a:r>
            <a:r>
              <a:rPr lang="ko-KR" altLang="en-US" dirty="0" smtClean="0"/>
              <a:t> 그 안에 넣은 것이더라</a:t>
            </a:r>
          </a:p>
          <a:p>
            <a:r>
              <a:rPr lang="en-US" altLang="ko-KR" dirty="0" smtClean="0"/>
              <a:t>               ( </a:t>
            </a:r>
            <a:r>
              <a:rPr lang="ko-KR" altLang="en-US" dirty="0" smtClean="0"/>
              <a:t>솔로몬 성전 당시 </a:t>
            </a:r>
            <a:r>
              <a:rPr lang="en-US" altLang="ko-KR" dirty="0" smtClean="0"/>
              <a:t>)</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74</a:t>
            </a:fld>
            <a:endParaRPr lang="ko-KR" altLang="en-US"/>
          </a:p>
        </p:txBody>
      </p:sp>
    </p:spTree>
    <p:extLst>
      <p:ext uri="{BB962C8B-B14F-4D97-AF65-F5344CB8AC3E}">
        <p14:creationId xmlns:p14="http://schemas.microsoft.com/office/powerpoint/2010/main" val="1209356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err="1" smtClean="0"/>
              <a:t>레</a:t>
            </a:r>
            <a:r>
              <a:rPr lang="ko-KR" altLang="en-US" dirty="0" smtClean="0"/>
              <a:t> </a:t>
            </a:r>
            <a:r>
              <a:rPr lang="en-US" altLang="ko-KR" dirty="0" smtClean="0"/>
              <a:t>24:5) </a:t>
            </a:r>
            <a:r>
              <a:rPr lang="ko-KR" altLang="en-US" dirty="0" smtClean="0"/>
              <a:t>너는 고운 가루를 가져다가 떡 열두 개를 굽되 각 덩이를 </a:t>
            </a:r>
            <a:r>
              <a:rPr lang="ko-KR" altLang="en-US" dirty="0" err="1" smtClean="0"/>
              <a:t>십분의</a:t>
            </a:r>
            <a:r>
              <a:rPr lang="ko-KR" altLang="en-US" dirty="0" smtClean="0"/>
              <a:t> 이 </a:t>
            </a:r>
            <a:r>
              <a:rPr lang="ko-KR" altLang="en-US" dirty="0" err="1" smtClean="0"/>
              <a:t>에바로</a:t>
            </a:r>
            <a:r>
              <a:rPr lang="ko-KR" altLang="en-US" dirty="0" smtClean="0"/>
              <a:t> 하여</a:t>
            </a:r>
          </a:p>
          <a:p>
            <a:r>
              <a:rPr lang="en-US" altLang="ko-KR" dirty="0" smtClean="0"/>
              <a:t>(</a:t>
            </a:r>
            <a:r>
              <a:rPr lang="ko-KR" altLang="en-US" dirty="0" err="1" smtClean="0"/>
              <a:t>레</a:t>
            </a:r>
            <a:r>
              <a:rPr lang="ko-KR" altLang="en-US" dirty="0" smtClean="0"/>
              <a:t> </a:t>
            </a:r>
            <a:r>
              <a:rPr lang="en-US" altLang="ko-KR" dirty="0" smtClean="0"/>
              <a:t>24:6) </a:t>
            </a:r>
            <a:r>
              <a:rPr lang="ko-KR" altLang="en-US" dirty="0" smtClean="0"/>
              <a:t>여호와 앞 순결한 상 위에 두 줄로 한 줄에 여섯씩 </a:t>
            </a:r>
            <a:r>
              <a:rPr lang="ko-KR" altLang="en-US" dirty="0" err="1" smtClean="0"/>
              <a:t>진설하고</a:t>
            </a:r>
            <a:r>
              <a:rPr lang="ko-KR" altLang="en-US" dirty="0" smtClean="0"/>
              <a:t> 또는 순금</a:t>
            </a:r>
          </a:p>
          <a:p>
            <a:r>
              <a:rPr lang="en-US" altLang="ko-KR" dirty="0" smtClean="0"/>
              <a:t>(</a:t>
            </a:r>
            <a:r>
              <a:rPr lang="ko-KR" altLang="en-US" dirty="0" err="1" smtClean="0"/>
              <a:t>레</a:t>
            </a:r>
            <a:r>
              <a:rPr lang="ko-KR" altLang="en-US" dirty="0" smtClean="0"/>
              <a:t> </a:t>
            </a:r>
            <a:r>
              <a:rPr lang="en-US" altLang="ko-KR" dirty="0" smtClean="0"/>
              <a:t>24:7) </a:t>
            </a:r>
            <a:r>
              <a:rPr lang="ko-KR" altLang="en-US" dirty="0" smtClean="0"/>
              <a:t>너는 또 정결한 유향을 그 각 줄 위에 두어 기념물로 여호와께 화제를 삼을 것이며</a:t>
            </a:r>
          </a:p>
          <a:p>
            <a:r>
              <a:rPr lang="en-US" altLang="ko-KR" dirty="0" smtClean="0"/>
              <a:t>(</a:t>
            </a:r>
            <a:r>
              <a:rPr lang="ko-KR" altLang="en-US" dirty="0" err="1" smtClean="0"/>
              <a:t>레</a:t>
            </a:r>
            <a:r>
              <a:rPr lang="ko-KR" altLang="en-US" dirty="0" smtClean="0"/>
              <a:t> </a:t>
            </a:r>
            <a:r>
              <a:rPr lang="en-US" altLang="ko-KR" dirty="0" smtClean="0"/>
              <a:t>24:8) </a:t>
            </a:r>
            <a:r>
              <a:rPr lang="ko-KR" altLang="en-US" dirty="0" smtClean="0"/>
              <a:t>안식일마다 이 떡을 여호와 앞에 항상 </a:t>
            </a:r>
            <a:r>
              <a:rPr lang="ko-KR" altLang="en-US" dirty="0" err="1" smtClean="0"/>
              <a:t>진설할지니</a:t>
            </a:r>
            <a:r>
              <a:rPr lang="ko-KR" altLang="en-US" dirty="0" smtClean="0"/>
              <a:t> 이는 이스라엘 자손을 위한 것이요 </a:t>
            </a:r>
          </a:p>
          <a:p>
            <a:r>
              <a:rPr lang="ko-KR" altLang="en-US" dirty="0" smtClean="0"/>
              <a:t>             영원한 언약이니라</a:t>
            </a:r>
          </a:p>
          <a:p>
            <a:r>
              <a:rPr lang="en-US" altLang="ko-KR" dirty="0" smtClean="0"/>
              <a:t>(</a:t>
            </a:r>
            <a:r>
              <a:rPr lang="ko-KR" altLang="en-US" dirty="0" err="1" smtClean="0"/>
              <a:t>레</a:t>
            </a:r>
            <a:r>
              <a:rPr lang="ko-KR" altLang="en-US" dirty="0" smtClean="0"/>
              <a:t> </a:t>
            </a:r>
            <a:r>
              <a:rPr lang="en-US" altLang="ko-KR" dirty="0" smtClean="0"/>
              <a:t>24:9) </a:t>
            </a:r>
            <a:r>
              <a:rPr lang="ko-KR" altLang="en-US" dirty="0" smtClean="0"/>
              <a:t>이 떡은 </a:t>
            </a:r>
            <a:r>
              <a:rPr lang="ko-KR" altLang="en-US" dirty="0" err="1" smtClean="0"/>
              <a:t>아론과</a:t>
            </a:r>
            <a:r>
              <a:rPr lang="ko-KR" altLang="en-US" dirty="0" smtClean="0"/>
              <a:t> 그의 자손에게 돌리고 그들은 그것을 거룩한 곳에서 먹을지니 </a:t>
            </a:r>
          </a:p>
          <a:p>
            <a:r>
              <a:rPr lang="ko-KR" altLang="en-US" dirty="0" smtClean="0"/>
              <a:t>             이는 여호와의 화제 중 그에게 돌리는 것으로서 지극히 거룩함이니라 이는 영원한 규례니라</a:t>
            </a:r>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75</a:t>
            </a:fld>
            <a:endParaRPr lang="ko-KR" altLang="en-US"/>
          </a:p>
        </p:txBody>
      </p:sp>
    </p:spTree>
    <p:extLst>
      <p:ext uri="{BB962C8B-B14F-4D97-AF65-F5344CB8AC3E}">
        <p14:creationId xmlns:p14="http://schemas.microsoft.com/office/powerpoint/2010/main" val="1439886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 </a:t>
            </a:r>
            <a:r>
              <a:rPr lang="ko-KR" altLang="en-US" dirty="0" err="1" smtClean="0"/>
              <a:t>진설병은</a:t>
            </a:r>
            <a:r>
              <a:rPr lang="ko-KR" altLang="en-US" dirty="0" smtClean="0"/>
              <a:t> 히브리어로 </a:t>
            </a:r>
            <a:r>
              <a:rPr lang="en-US" altLang="ko-KR" dirty="0" smtClean="0"/>
              <a:t>'</a:t>
            </a:r>
            <a:r>
              <a:rPr lang="ko-KR" altLang="en-US" dirty="0" err="1" smtClean="0"/>
              <a:t>레헴</a:t>
            </a:r>
            <a:r>
              <a:rPr lang="ko-KR" altLang="en-US" dirty="0" smtClean="0"/>
              <a:t> 파님</a:t>
            </a:r>
            <a:r>
              <a:rPr lang="en-US" altLang="ko-KR" dirty="0" smtClean="0"/>
              <a:t>(</a:t>
            </a:r>
            <a:r>
              <a:rPr lang="en-US" altLang="ko-KR" dirty="0" err="1" smtClean="0"/>
              <a:t>לחם</a:t>
            </a:r>
            <a:r>
              <a:rPr lang="en-US" altLang="ko-KR" dirty="0" smtClean="0"/>
              <a:t> </a:t>
            </a:r>
            <a:r>
              <a:rPr lang="en-US" altLang="ko-KR" dirty="0" err="1" smtClean="0"/>
              <a:t>פנים</a:t>
            </a:r>
            <a:r>
              <a:rPr lang="en-US" altLang="ko-KR" dirty="0" smtClean="0"/>
              <a:t>) </a:t>
            </a:r>
            <a:r>
              <a:rPr lang="ko-KR" altLang="en-US" dirty="0" smtClean="0"/>
              <a:t>또는 파님</a:t>
            </a:r>
            <a:r>
              <a:rPr lang="en-US" altLang="ko-KR" dirty="0" smtClean="0"/>
              <a:t>(</a:t>
            </a:r>
            <a:r>
              <a:rPr lang="en-US" altLang="ko-KR" dirty="0" err="1" smtClean="0"/>
              <a:t>פנים</a:t>
            </a:r>
            <a:r>
              <a:rPr lang="en-US" altLang="ko-KR" dirty="0" smtClean="0"/>
              <a:t>)' </a:t>
            </a:r>
            <a:r>
              <a:rPr lang="ko-KR" altLang="en-US" dirty="0" smtClean="0"/>
              <a:t>입니다</a:t>
            </a:r>
            <a:r>
              <a:rPr lang="en-US" altLang="ko-KR" dirty="0" smtClean="0"/>
              <a:t>.</a:t>
            </a:r>
          </a:p>
          <a:p>
            <a:r>
              <a:rPr lang="ko-KR" altLang="en-US" dirty="0" smtClean="0"/>
              <a:t>히브리어로 </a:t>
            </a:r>
            <a:r>
              <a:rPr lang="en-US" altLang="ko-KR" dirty="0" smtClean="0"/>
              <a:t>'</a:t>
            </a:r>
            <a:r>
              <a:rPr lang="ko-KR" altLang="en-US" dirty="0" smtClean="0"/>
              <a:t>파님</a:t>
            </a:r>
            <a:r>
              <a:rPr lang="en-US" altLang="ko-KR" dirty="0" smtClean="0"/>
              <a:t>(</a:t>
            </a:r>
            <a:r>
              <a:rPr lang="en-US" altLang="ko-KR" dirty="0" err="1" smtClean="0"/>
              <a:t>פנים</a:t>
            </a:r>
            <a:r>
              <a:rPr lang="en-US" altLang="ko-KR" dirty="0" smtClean="0"/>
              <a:t>)'</a:t>
            </a:r>
            <a:r>
              <a:rPr lang="ko-KR" altLang="en-US" dirty="0" smtClean="0"/>
              <a:t>은 </a:t>
            </a:r>
            <a:r>
              <a:rPr lang="en-US" altLang="ko-KR" dirty="0" smtClean="0"/>
              <a:t>'</a:t>
            </a:r>
            <a:r>
              <a:rPr lang="ko-KR" altLang="en-US" dirty="0" smtClean="0"/>
              <a:t>얼굴</a:t>
            </a:r>
            <a:r>
              <a:rPr lang="en-US" altLang="ko-KR" dirty="0" smtClean="0"/>
              <a:t>'</a:t>
            </a:r>
            <a:r>
              <a:rPr lang="ko-KR" altLang="en-US" dirty="0" smtClean="0"/>
              <a:t>이란 뜻입니다</a:t>
            </a:r>
            <a:r>
              <a:rPr lang="en-US" altLang="ko-KR" dirty="0" smtClean="0"/>
              <a:t>.</a:t>
            </a:r>
          </a:p>
          <a:p>
            <a:r>
              <a:rPr lang="ko-KR" altLang="en-US" dirty="0" smtClean="0"/>
              <a:t>얼굴</a:t>
            </a:r>
            <a:r>
              <a:rPr lang="en-US" altLang="ko-KR" dirty="0" smtClean="0"/>
              <a:t>(</a:t>
            </a:r>
            <a:r>
              <a:rPr lang="ko-KR" altLang="en-US" dirty="0" smtClean="0"/>
              <a:t>파님 </a:t>
            </a:r>
            <a:r>
              <a:rPr lang="en-US" altLang="ko-KR" dirty="0" err="1" smtClean="0"/>
              <a:t>פנים</a:t>
            </a:r>
            <a:r>
              <a:rPr lang="en-US" altLang="ko-KR" dirty="0" smtClean="0"/>
              <a:t>)</a:t>
            </a:r>
            <a:r>
              <a:rPr lang="ko-KR" altLang="en-US" dirty="0" smtClean="0"/>
              <a:t>은 곧 </a:t>
            </a:r>
            <a:r>
              <a:rPr lang="ko-KR" altLang="en-US" dirty="0" err="1" smtClean="0"/>
              <a:t>임재를</a:t>
            </a:r>
            <a:r>
              <a:rPr lang="ko-KR" altLang="en-US" dirty="0" smtClean="0"/>
              <a:t> 의미합니다</a:t>
            </a:r>
            <a:r>
              <a:rPr lang="en-US" altLang="ko-KR" dirty="0" smtClean="0"/>
              <a:t>.</a:t>
            </a:r>
          </a:p>
          <a:p>
            <a:r>
              <a:rPr lang="ko-KR" altLang="en-US" dirty="0" err="1" smtClean="0"/>
              <a:t>아론의</a:t>
            </a:r>
            <a:r>
              <a:rPr lang="ko-KR" altLang="en-US" dirty="0" smtClean="0"/>
              <a:t> 축복에서 얼굴은 모두 </a:t>
            </a:r>
            <a:r>
              <a:rPr lang="ko-KR" altLang="en-US" dirty="0" err="1" smtClean="0"/>
              <a:t>임재</a:t>
            </a:r>
            <a:r>
              <a:rPr lang="en-US" altLang="ko-KR" dirty="0" smtClean="0"/>
              <a:t>(</a:t>
            </a:r>
            <a:r>
              <a:rPr lang="ko-KR" altLang="en-US" dirty="0" smtClean="0"/>
              <a:t>파님 </a:t>
            </a:r>
            <a:r>
              <a:rPr lang="en-US" altLang="ko-KR" dirty="0" err="1" smtClean="0"/>
              <a:t>פנים</a:t>
            </a:r>
            <a:r>
              <a:rPr lang="en-US" altLang="ko-KR" dirty="0" smtClean="0"/>
              <a:t>)</a:t>
            </a:r>
            <a:r>
              <a:rPr lang="ko-KR" altLang="en-US" dirty="0" smtClean="0"/>
              <a:t>를 말하고 있습니다</a:t>
            </a:r>
            <a:r>
              <a:rPr lang="en-US" altLang="ko-KR" dirty="0" smtClean="0"/>
              <a:t>. </a:t>
            </a:r>
          </a:p>
          <a:p>
            <a:r>
              <a:rPr lang="en-US" altLang="ko-KR" dirty="0" smtClean="0"/>
              <a:t>"</a:t>
            </a:r>
            <a:r>
              <a:rPr lang="ko-KR" altLang="en-US" dirty="0" smtClean="0"/>
              <a:t>여호와는 그의 얼굴을 네게 비추사</a:t>
            </a:r>
            <a:r>
              <a:rPr lang="en-US" altLang="ko-KR" dirty="0" smtClean="0"/>
              <a:t>, </a:t>
            </a:r>
            <a:r>
              <a:rPr lang="ko-KR" altLang="en-US" dirty="0" smtClean="0"/>
              <a:t>그 얼굴을 네게로 향하여 드사</a:t>
            </a:r>
            <a:r>
              <a:rPr lang="en-US" altLang="ko-KR" dirty="0" smtClean="0"/>
              <a:t>"(</a:t>
            </a:r>
            <a:r>
              <a:rPr lang="ko-KR" altLang="en-US" dirty="0" smtClean="0"/>
              <a:t>민</a:t>
            </a:r>
            <a:r>
              <a:rPr lang="en-US" altLang="ko-KR" dirty="0" smtClean="0"/>
              <a:t>6:24-26)</a:t>
            </a:r>
          </a:p>
          <a:p>
            <a:r>
              <a:rPr lang="en-US" altLang="ko-KR" dirty="0" smtClean="0"/>
              <a:t>2. </a:t>
            </a:r>
            <a:r>
              <a:rPr lang="ko-KR" altLang="en-US" dirty="0" err="1" smtClean="0"/>
              <a:t>진설병은</a:t>
            </a:r>
            <a:r>
              <a:rPr lang="ko-KR" altLang="en-US" dirty="0" smtClean="0"/>
              <a:t> 하나님과의 교제</a:t>
            </a:r>
            <a:r>
              <a:rPr lang="en-US" altLang="ko-KR" dirty="0" smtClean="0"/>
              <a:t>, </a:t>
            </a:r>
            <a:r>
              <a:rPr lang="ko-KR" altLang="en-US" dirty="0" smtClean="0"/>
              <a:t>영적 친교를 의미합니다</a:t>
            </a:r>
            <a:r>
              <a:rPr lang="en-US" altLang="ko-KR" dirty="0" smtClean="0"/>
              <a:t>.</a:t>
            </a:r>
          </a:p>
          <a:p>
            <a:r>
              <a:rPr lang="ko-KR" altLang="en-US" dirty="0" smtClean="0"/>
              <a:t>누군가와 친해지기 위해서 함께 식사를 하는 것처럼 말입니다</a:t>
            </a:r>
            <a:r>
              <a:rPr lang="en-US" altLang="ko-KR" dirty="0" smtClean="0"/>
              <a:t>.</a:t>
            </a:r>
          </a:p>
          <a:p>
            <a:r>
              <a:rPr lang="ko-KR" altLang="en-US" dirty="0" err="1" smtClean="0"/>
              <a:t>진설병은</a:t>
            </a:r>
            <a:r>
              <a:rPr lang="ko-KR" altLang="en-US" dirty="0" smtClean="0"/>
              <a:t> 총 </a:t>
            </a:r>
            <a:r>
              <a:rPr lang="en-US" altLang="ko-KR" dirty="0" smtClean="0"/>
              <a:t>12</a:t>
            </a:r>
            <a:r>
              <a:rPr lang="ko-KR" altLang="en-US" dirty="0" smtClean="0"/>
              <a:t>개의 떡을 준비합니다</a:t>
            </a:r>
            <a:r>
              <a:rPr lang="en-US" altLang="ko-KR" dirty="0" smtClean="0"/>
              <a:t>. </a:t>
            </a:r>
            <a:r>
              <a:rPr lang="ko-KR" altLang="en-US" dirty="0" smtClean="0"/>
              <a:t>이스라엘 </a:t>
            </a:r>
            <a:r>
              <a:rPr lang="en-US" altLang="ko-KR" dirty="0" smtClean="0"/>
              <a:t>12</a:t>
            </a:r>
            <a:r>
              <a:rPr lang="ko-KR" altLang="en-US" dirty="0" smtClean="0"/>
              <a:t>지파를 말합니다</a:t>
            </a:r>
            <a:r>
              <a:rPr lang="en-US" altLang="ko-KR" dirty="0" smtClean="0"/>
              <a:t>.</a:t>
            </a:r>
          </a:p>
          <a:p>
            <a:r>
              <a:rPr lang="ko-KR" altLang="en-US" dirty="0" smtClean="0"/>
              <a:t>이스라엘 </a:t>
            </a:r>
            <a:r>
              <a:rPr lang="en-US" altLang="ko-KR" dirty="0" smtClean="0"/>
              <a:t>12</a:t>
            </a:r>
            <a:r>
              <a:rPr lang="ko-KR" altLang="en-US" dirty="0" smtClean="0"/>
              <a:t>지파 모두 하나님과 얼굴을 마주보며 살아야 함을 말합니다</a:t>
            </a:r>
            <a:r>
              <a:rPr lang="en-US" altLang="ko-KR" dirty="0" smtClean="0"/>
              <a:t>.</a:t>
            </a:r>
          </a:p>
          <a:p>
            <a:r>
              <a:rPr lang="en-US" altLang="ko-KR" dirty="0" smtClean="0"/>
              <a:t>3. </a:t>
            </a:r>
            <a:r>
              <a:rPr lang="ko-KR" altLang="en-US" dirty="0" smtClean="0"/>
              <a:t>거룩한 성소 안에 위치할 </a:t>
            </a:r>
            <a:r>
              <a:rPr lang="ko-KR" altLang="en-US" dirty="0" err="1" smtClean="0"/>
              <a:t>진설병은</a:t>
            </a:r>
            <a:r>
              <a:rPr lang="ko-KR" altLang="en-US" dirty="0" smtClean="0"/>
              <a:t> 아마도 </a:t>
            </a:r>
            <a:r>
              <a:rPr lang="ko-KR" altLang="en-US" dirty="0" err="1" smtClean="0"/>
              <a:t>무교병</a:t>
            </a:r>
            <a:r>
              <a:rPr lang="en-US" altLang="ko-KR" dirty="0" smtClean="0"/>
              <a:t>(</a:t>
            </a:r>
            <a:r>
              <a:rPr lang="ko-KR" altLang="en-US" dirty="0" err="1" smtClean="0"/>
              <a:t>마짜</a:t>
            </a:r>
            <a:r>
              <a:rPr lang="ko-KR" altLang="en-US" dirty="0" smtClean="0"/>
              <a:t> </a:t>
            </a:r>
            <a:r>
              <a:rPr lang="en-US" altLang="ko-KR" dirty="0" err="1" smtClean="0"/>
              <a:t>מצה</a:t>
            </a:r>
            <a:r>
              <a:rPr lang="en-US" altLang="ko-KR" dirty="0" smtClean="0"/>
              <a:t>)</a:t>
            </a:r>
            <a:r>
              <a:rPr lang="ko-KR" altLang="en-US" dirty="0" smtClean="0"/>
              <a:t>일 것입니다</a:t>
            </a:r>
            <a:r>
              <a:rPr lang="en-US" altLang="ko-KR" dirty="0" smtClean="0"/>
              <a:t>.</a:t>
            </a:r>
          </a:p>
          <a:p>
            <a:r>
              <a:rPr lang="ko-KR" altLang="en-US" dirty="0" smtClean="0"/>
              <a:t>누룩은 죄를 의미합니다</a:t>
            </a:r>
            <a:r>
              <a:rPr lang="en-US" altLang="ko-KR" dirty="0" smtClean="0"/>
              <a:t>. </a:t>
            </a:r>
            <a:r>
              <a:rPr lang="ko-KR" altLang="en-US" dirty="0" smtClean="0"/>
              <a:t>유월절에는 </a:t>
            </a:r>
            <a:r>
              <a:rPr lang="ko-KR" altLang="en-US" dirty="0" err="1" smtClean="0"/>
              <a:t>유교병을</a:t>
            </a:r>
            <a:r>
              <a:rPr lang="ko-KR" altLang="en-US" dirty="0" smtClean="0"/>
              <a:t> 먹는 것이 금지되었습니다</a:t>
            </a:r>
            <a:r>
              <a:rPr lang="en-US" altLang="ko-KR" dirty="0" smtClean="0"/>
              <a:t>.</a:t>
            </a:r>
          </a:p>
          <a:p>
            <a:r>
              <a:rPr lang="ko-KR" altLang="en-US" dirty="0" smtClean="0"/>
              <a:t>유월절 기간 동안 </a:t>
            </a:r>
            <a:r>
              <a:rPr lang="ko-KR" altLang="en-US" dirty="0" err="1" smtClean="0"/>
              <a:t>유교병을</a:t>
            </a:r>
            <a:r>
              <a:rPr lang="ko-KR" altLang="en-US" dirty="0" smtClean="0"/>
              <a:t> 먹는 사람은 누구든지 이스라엘에서 </a:t>
            </a:r>
            <a:r>
              <a:rPr lang="ko-KR" altLang="en-US" dirty="0" err="1" smtClean="0"/>
              <a:t>끊쳐집니다</a:t>
            </a:r>
            <a:r>
              <a:rPr lang="en-US" altLang="ko-KR" dirty="0" smtClean="0"/>
              <a:t>(</a:t>
            </a:r>
            <a:r>
              <a:rPr lang="ko-KR" altLang="en-US" dirty="0" smtClean="0"/>
              <a:t>출</a:t>
            </a:r>
            <a:r>
              <a:rPr lang="en-US" altLang="ko-KR" dirty="0" smtClean="0"/>
              <a:t>12:15).</a:t>
            </a:r>
          </a:p>
          <a:p>
            <a:r>
              <a:rPr lang="ko-KR" altLang="en-US" dirty="0" smtClean="0"/>
              <a:t>또한 모든 희생 제물에 발효된 것</a:t>
            </a:r>
            <a:r>
              <a:rPr lang="en-US" altLang="ko-KR" dirty="0" smtClean="0"/>
              <a:t>(</a:t>
            </a:r>
            <a:r>
              <a:rPr lang="ko-KR" altLang="en-US" dirty="0" smtClean="0"/>
              <a:t>누룩</a:t>
            </a:r>
            <a:r>
              <a:rPr lang="en-US" altLang="ko-KR" dirty="0" smtClean="0"/>
              <a:t>)</a:t>
            </a:r>
            <a:r>
              <a:rPr lang="ko-KR" altLang="en-US" dirty="0" smtClean="0"/>
              <a:t>을 넣는 것을 금했습니다</a:t>
            </a:r>
            <a:r>
              <a:rPr lang="en-US" altLang="ko-KR" dirty="0" smtClean="0"/>
              <a:t>(</a:t>
            </a:r>
            <a:r>
              <a:rPr lang="ko-KR" altLang="en-US" dirty="0" smtClean="0"/>
              <a:t>출</a:t>
            </a:r>
            <a:r>
              <a:rPr lang="en-US" altLang="ko-KR" dirty="0" smtClean="0"/>
              <a:t>23:18, </a:t>
            </a:r>
            <a:r>
              <a:rPr lang="ko-KR" altLang="en-US" dirty="0" smtClean="0"/>
              <a:t>출</a:t>
            </a:r>
            <a:r>
              <a:rPr lang="en-US" altLang="ko-KR" dirty="0" smtClean="0"/>
              <a:t>34:25, </a:t>
            </a:r>
            <a:r>
              <a:rPr lang="ko-KR" altLang="en-US" dirty="0" err="1" smtClean="0"/>
              <a:t>레</a:t>
            </a:r>
            <a:r>
              <a:rPr lang="en-US" altLang="ko-KR" dirty="0" smtClean="0"/>
              <a:t>2:11).</a:t>
            </a:r>
          </a:p>
          <a:p>
            <a:r>
              <a:rPr lang="ko-KR" altLang="en-US" dirty="0" smtClean="0"/>
              <a:t>성소 안에서 하나님과 함께 </a:t>
            </a:r>
            <a:r>
              <a:rPr lang="ko-KR" altLang="en-US" dirty="0" err="1" smtClean="0"/>
              <a:t>교제해야할</a:t>
            </a:r>
            <a:r>
              <a:rPr lang="ko-KR" altLang="en-US" dirty="0" smtClean="0"/>
              <a:t> 이스라엘은 누룩이 들어있지 않는 상태여야만 합니다</a:t>
            </a:r>
            <a:r>
              <a:rPr lang="en-US" altLang="ko-KR" dirty="0" smtClean="0"/>
              <a:t>.</a:t>
            </a:r>
          </a:p>
          <a:p>
            <a:r>
              <a:rPr lang="ko-KR" altLang="en-US" dirty="0" smtClean="0"/>
              <a:t>구별된 하나님께 구별된 </a:t>
            </a:r>
            <a:r>
              <a:rPr lang="ko-KR" altLang="en-US" dirty="0" err="1" smtClean="0"/>
              <a:t>무교병만이</a:t>
            </a:r>
            <a:r>
              <a:rPr lang="ko-KR" altLang="en-US" dirty="0" smtClean="0"/>
              <a:t> 드려졌을 것입니다</a:t>
            </a:r>
            <a:r>
              <a:rPr lang="en-US" altLang="ko-KR" dirty="0" smtClean="0"/>
              <a:t>.</a:t>
            </a:r>
          </a:p>
          <a:p>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a:t>
            </a:r>
            <a:r>
              <a:rPr lang="ko-KR" altLang="en-US" sz="1200" b="0" i="0" u="none" strike="noStrike" kern="1200" baseline="0" dirty="0" smtClean="0">
                <a:solidFill>
                  <a:schemeClr val="tx1"/>
                </a:solidFill>
                <a:latin typeface="+mn-lt"/>
                <a:ea typeface="+mn-ea"/>
                <a:cs typeface="+mn-cs"/>
              </a:rPr>
              <a:t>출</a:t>
            </a:r>
            <a:r>
              <a:rPr lang="en-US" altLang="ko-KR" sz="1200" b="0" i="0" u="none" strike="noStrike" kern="1200" baseline="0" dirty="0" smtClean="0">
                <a:solidFill>
                  <a:schemeClr val="tx1"/>
                </a:solidFill>
                <a:latin typeface="+mn-lt"/>
                <a:ea typeface="+mn-ea"/>
                <a:cs typeface="+mn-cs"/>
              </a:rPr>
              <a:t>40:22-23) </a:t>
            </a:r>
            <a:r>
              <a:rPr lang="ko-KR" altLang="en-US" sz="1200" b="1" i="0" u="none"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22</a:t>
            </a:r>
            <a:r>
              <a:rPr lang="ko-KR" altLang="en-US" sz="1200" b="0" i="0" u="none" strike="noStrike" kern="1200" baseline="0" dirty="0" smtClean="0">
                <a:solidFill>
                  <a:schemeClr val="tx1"/>
                </a:solidFill>
                <a:latin typeface="+mn-lt"/>
                <a:ea typeface="+mn-ea"/>
                <a:cs typeface="+mn-cs"/>
              </a:rPr>
              <a:t>그가 또 </a:t>
            </a:r>
            <a:r>
              <a:rPr lang="ko-KR" altLang="en-US" sz="1200" b="0" i="0" u="none" strike="noStrike" kern="1200" baseline="0" dirty="0" err="1" smtClean="0">
                <a:solidFill>
                  <a:schemeClr val="tx1"/>
                </a:solidFill>
                <a:latin typeface="+mn-lt"/>
                <a:ea typeface="+mn-ea"/>
                <a:cs typeface="+mn-cs"/>
              </a:rPr>
              <a:t>회막</a:t>
            </a:r>
            <a:r>
              <a:rPr lang="ko-KR" altLang="en-US" sz="1200" b="0" i="0" u="none" strike="noStrike" kern="1200" baseline="0" dirty="0" smtClean="0">
                <a:solidFill>
                  <a:schemeClr val="tx1"/>
                </a:solidFill>
                <a:latin typeface="+mn-lt"/>
                <a:ea typeface="+mn-ea"/>
                <a:cs typeface="+mn-cs"/>
              </a:rPr>
              <a:t> 안 곧 </a:t>
            </a:r>
            <a:r>
              <a:rPr lang="ko-KR" altLang="en-US" sz="1200" b="0" i="0" u="none" strike="noStrike" kern="1200" baseline="0" dirty="0" err="1" smtClean="0">
                <a:solidFill>
                  <a:schemeClr val="tx1"/>
                </a:solidFill>
                <a:latin typeface="+mn-lt"/>
                <a:ea typeface="+mn-ea"/>
                <a:cs typeface="+mn-cs"/>
              </a:rPr>
              <a:t>성막</a:t>
            </a:r>
            <a:r>
              <a:rPr lang="ko-KR" altLang="en-US" sz="1200" b="0" i="0" u="none" strike="noStrike" kern="1200" baseline="0" dirty="0" smtClean="0">
                <a:solidFill>
                  <a:schemeClr val="tx1"/>
                </a:solidFill>
                <a:latin typeface="+mn-lt"/>
                <a:ea typeface="+mn-ea"/>
                <a:cs typeface="+mn-cs"/>
              </a:rPr>
              <a:t> </a:t>
            </a:r>
            <a:r>
              <a:rPr lang="ko-KR" altLang="en-US" sz="1200" b="1" i="0" u="none" strike="noStrike" kern="1200" baseline="0" dirty="0" smtClean="0">
                <a:solidFill>
                  <a:schemeClr val="tx1"/>
                </a:solidFill>
                <a:latin typeface="+mn-lt"/>
                <a:ea typeface="+mn-ea"/>
                <a:cs typeface="+mn-cs"/>
              </a:rPr>
              <a:t>북편</a:t>
            </a:r>
            <a:r>
              <a:rPr lang="ko-KR" altLang="en-US" sz="1200" b="0" i="0" u="none" strike="noStrike" kern="1200" baseline="0" dirty="0" smtClean="0">
                <a:solidFill>
                  <a:schemeClr val="tx1"/>
                </a:solidFill>
                <a:latin typeface="+mn-lt"/>
                <a:ea typeface="+mn-ea"/>
                <a:cs typeface="+mn-cs"/>
              </a:rPr>
              <a:t>으로 장 밖에 상을 놓고</a:t>
            </a:r>
            <a:r>
              <a:rPr lang="ko-KR" altLang="en-US" sz="1200" b="1" i="0" u="none"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23</a:t>
            </a:r>
            <a:r>
              <a:rPr lang="ko-KR" altLang="en-US" sz="1200" b="0" i="0" u="none" strike="noStrike" kern="1200" baseline="0" dirty="0" smtClean="0">
                <a:solidFill>
                  <a:schemeClr val="tx1"/>
                </a:solidFill>
                <a:latin typeface="+mn-lt"/>
                <a:ea typeface="+mn-ea"/>
                <a:cs typeface="+mn-cs"/>
              </a:rPr>
              <a:t>또 여호와 앞 그 상위에 떡을 </a:t>
            </a:r>
            <a:r>
              <a:rPr lang="ko-KR" altLang="en-US" sz="1200" b="0" i="0" u="none" strike="noStrike" kern="1200" baseline="0" dirty="0" err="1" smtClean="0">
                <a:solidFill>
                  <a:schemeClr val="tx1"/>
                </a:solidFill>
                <a:latin typeface="+mn-lt"/>
                <a:ea typeface="+mn-ea"/>
                <a:cs typeface="+mn-cs"/>
              </a:rPr>
              <a:t>진설하니</a:t>
            </a:r>
            <a:r>
              <a:rPr lang="ko-KR" altLang="en-US" sz="1200" b="0" i="0" u="none" strike="noStrike" kern="1200" baseline="0" dirty="0" smtClean="0">
                <a:solidFill>
                  <a:schemeClr val="tx1"/>
                </a:solidFill>
                <a:latin typeface="+mn-lt"/>
                <a:ea typeface="+mn-ea"/>
                <a:cs typeface="+mn-cs"/>
              </a:rPr>
              <a:t> 여호와께서 모세에게 </a:t>
            </a:r>
            <a:r>
              <a:rPr lang="ko-KR" altLang="en-US" sz="1200" b="0" i="0" u="none" strike="noStrike" kern="1200" baseline="0" dirty="0" err="1" smtClean="0">
                <a:solidFill>
                  <a:schemeClr val="tx1"/>
                </a:solidFill>
                <a:latin typeface="+mn-lt"/>
                <a:ea typeface="+mn-ea"/>
                <a:cs typeface="+mn-cs"/>
              </a:rPr>
              <a:t>명하신대로</a:t>
            </a:r>
            <a:r>
              <a:rPr lang="ko-KR" altLang="en-US" sz="1200" b="0" i="0" u="none" strike="noStrike" kern="1200" baseline="0" dirty="0" smtClean="0">
                <a:solidFill>
                  <a:schemeClr val="tx1"/>
                </a:solidFill>
                <a:latin typeface="+mn-lt"/>
                <a:ea typeface="+mn-ea"/>
                <a:cs typeface="+mn-cs"/>
              </a:rPr>
              <a:t> 되니라</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a:t>
            </a:r>
            <a:r>
              <a:rPr lang="ko-KR" altLang="en-US" sz="1200" b="0" i="0" u="none" strike="noStrike" kern="1200" baseline="0" dirty="0" err="1" smtClean="0">
                <a:solidFill>
                  <a:schemeClr val="tx1"/>
                </a:solidFill>
                <a:latin typeface="+mn-lt"/>
                <a:ea typeface="+mn-ea"/>
                <a:cs typeface="+mn-cs"/>
              </a:rPr>
              <a:t>레</a:t>
            </a:r>
            <a:r>
              <a:rPr lang="en-US" altLang="ko-KR" sz="1200" b="0" i="0" u="none" strike="noStrike" kern="1200" baseline="0" dirty="0" smtClean="0">
                <a:solidFill>
                  <a:schemeClr val="tx1"/>
                </a:solidFill>
                <a:latin typeface="+mn-lt"/>
                <a:ea typeface="+mn-ea"/>
                <a:cs typeface="+mn-cs"/>
              </a:rPr>
              <a:t>24:5-9) </a:t>
            </a:r>
            <a:r>
              <a:rPr lang="en-US" altLang="ko-KR" sz="1200" b="1" i="0" u="none" strike="noStrike" baseline="30000" dirty="0" smtClean="0">
                <a:solidFill>
                  <a:srgbClr val="800000"/>
                </a:solidFill>
                <a:latin typeface="Tahoma"/>
              </a:rPr>
              <a:t>5</a:t>
            </a:r>
            <a:r>
              <a:rPr lang="ko-KR" altLang="en-US" sz="1200" b="0" i="0" u="none" strike="noStrike" baseline="0" dirty="0" smtClean="0">
                <a:solidFill>
                  <a:srgbClr val="000000"/>
                </a:solidFill>
                <a:latin typeface="굴림"/>
                <a:ea typeface="굴림"/>
              </a:rPr>
              <a:t>너는 고운 가루를 취하여 떡 열 둘을 굽되 매 덩이를 </a:t>
            </a:r>
            <a:r>
              <a:rPr lang="ko-KR" altLang="en-US" sz="1200" b="0" i="0" u="none" strike="noStrike" baseline="0" dirty="0" err="1" smtClean="0">
                <a:solidFill>
                  <a:srgbClr val="000000"/>
                </a:solidFill>
                <a:latin typeface="굴림"/>
                <a:ea typeface="굴림"/>
              </a:rPr>
              <a:t>에바</a:t>
            </a:r>
            <a:r>
              <a:rPr lang="ko-KR" altLang="en-US" sz="1200" b="0" i="0" u="none" strike="noStrike" baseline="0" dirty="0" smtClean="0">
                <a:solidFill>
                  <a:srgbClr val="000000"/>
                </a:solidFill>
                <a:latin typeface="굴림"/>
                <a:ea typeface="굴림"/>
              </a:rPr>
              <a:t> 십분 이로 하여</a:t>
            </a:r>
            <a:r>
              <a:rPr lang="ko-KR" altLang="en-US" sz="1200" b="1" i="0" u="none" strike="noStrike" baseline="30000" dirty="0" smtClean="0">
                <a:solidFill>
                  <a:srgbClr val="800000"/>
                </a:solidFill>
                <a:latin typeface="Tahoma"/>
                <a:ea typeface="굴림"/>
              </a:rPr>
              <a:t> </a:t>
            </a:r>
            <a:r>
              <a:rPr lang="en-US" altLang="ko-KR" sz="1200" b="1" i="0" u="none" strike="noStrike" baseline="30000" dirty="0" smtClean="0">
                <a:solidFill>
                  <a:srgbClr val="800000"/>
                </a:solidFill>
                <a:latin typeface="Tahoma"/>
                <a:ea typeface="굴림"/>
              </a:rPr>
              <a:t>6</a:t>
            </a:r>
            <a:r>
              <a:rPr lang="ko-KR" altLang="en-US" sz="1200" b="1" i="0" u="none" strike="noStrike" baseline="0" dirty="0" smtClean="0">
                <a:solidFill>
                  <a:srgbClr val="000000"/>
                </a:solidFill>
                <a:latin typeface="굴림"/>
                <a:ea typeface="굴림"/>
              </a:rPr>
              <a:t>여호와 앞 순결한 상 </a:t>
            </a:r>
            <a:r>
              <a:rPr lang="ko-KR" altLang="en-US" sz="1200" b="0" i="0" u="none" strike="noStrike" baseline="0" dirty="0" smtClean="0">
                <a:solidFill>
                  <a:srgbClr val="000000"/>
                </a:solidFill>
                <a:latin typeface="굴림"/>
                <a:ea typeface="굴림"/>
              </a:rPr>
              <a:t>위에 두 줄로 한 줄에 여섯씩 </a:t>
            </a:r>
            <a:r>
              <a:rPr lang="ko-KR" altLang="en-US" sz="1200" b="0" i="0" u="none" strike="noStrike" baseline="0" dirty="0" err="1" smtClean="0">
                <a:solidFill>
                  <a:srgbClr val="000000"/>
                </a:solidFill>
                <a:latin typeface="굴림"/>
                <a:ea typeface="굴림"/>
              </a:rPr>
              <a:t>진설하고</a:t>
            </a:r>
            <a:r>
              <a:rPr lang="ko-KR" altLang="en-US" sz="1200" b="1" i="0" u="none" strike="noStrike" baseline="30000" dirty="0" smtClean="0">
                <a:solidFill>
                  <a:srgbClr val="800000"/>
                </a:solidFill>
                <a:latin typeface="Tahoma"/>
                <a:ea typeface="굴림"/>
              </a:rPr>
              <a:t> </a:t>
            </a:r>
            <a:r>
              <a:rPr lang="en-US" altLang="ko-KR" sz="1200" b="1" i="0" u="none" strike="noStrike" baseline="30000" dirty="0" smtClean="0">
                <a:solidFill>
                  <a:srgbClr val="800000"/>
                </a:solidFill>
                <a:latin typeface="Tahoma"/>
                <a:ea typeface="굴림"/>
              </a:rPr>
              <a:t>7</a:t>
            </a:r>
            <a:r>
              <a:rPr lang="ko-KR" altLang="en-US" sz="1200" b="0" i="0" u="none" strike="noStrike" baseline="0" dirty="0" smtClean="0">
                <a:solidFill>
                  <a:srgbClr val="000000"/>
                </a:solidFill>
                <a:latin typeface="굴림"/>
                <a:ea typeface="굴림"/>
              </a:rPr>
              <a:t>너는 또 정결한 </a:t>
            </a:r>
            <a:r>
              <a:rPr lang="ko-KR" altLang="en-US" sz="1200" b="1" i="0" u="none" strike="noStrike" baseline="0" dirty="0" smtClean="0">
                <a:solidFill>
                  <a:srgbClr val="000000"/>
                </a:solidFill>
                <a:latin typeface="굴림"/>
                <a:ea typeface="굴림"/>
              </a:rPr>
              <a:t>유향을 그 매 줄 위에 두어 기념물로 여호와께 화제를 삼을 것이며</a:t>
            </a:r>
            <a:r>
              <a:rPr lang="ko-KR" altLang="en-US" sz="1200" b="1" i="0" u="none" strike="noStrike" baseline="30000" dirty="0" smtClean="0">
                <a:solidFill>
                  <a:srgbClr val="800000"/>
                </a:solidFill>
                <a:latin typeface="Tahoma"/>
                <a:ea typeface="굴림"/>
              </a:rPr>
              <a:t> </a:t>
            </a:r>
            <a:r>
              <a:rPr lang="en-US" altLang="ko-KR" sz="1200" b="1" i="0" u="none" strike="noStrike" baseline="30000" dirty="0" smtClean="0">
                <a:solidFill>
                  <a:srgbClr val="800000"/>
                </a:solidFill>
                <a:latin typeface="Tahoma"/>
                <a:ea typeface="굴림"/>
              </a:rPr>
              <a:t>8</a:t>
            </a:r>
            <a:r>
              <a:rPr lang="ko-KR" altLang="en-US" sz="1200" b="0" i="0" u="none" strike="noStrike" baseline="0" dirty="0" smtClean="0">
                <a:solidFill>
                  <a:srgbClr val="000000"/>
                </a:solidFill>
                <a:latin typeface="굴림"/>
                <a:ea typeface="굴림"/>
              </a:rPr>
              <a:t>항상 </a:t>
            </a:r>
            <a:r>
              <a:rPr lang="ko-KR" altLang="en-US" sz="1200" b="1" i="0" u="none" strike="noStrike" baseline="0" dirty="0" err="1" smtClean="0">
                <a:solidFill>
                  <a:srgbClr val="FF0000"/>
                </a:solidFill>
                <a:latin typeface="굴림"/>
                <a:ea typeface="굴림"/>
              </a:rPr>
              <a:t>매안식일에</a:t>
            </a:r>
            <a:r>
              <a:rPr lang="ko-KR" altLang="en-US" sz="1200" b="1" i="0" u="none" strike="noStrike" baseline="0" dirty="0" smtClean="0">
                <a:solidFill>
                  <a:srgbClr val="FF0000"/>
                </a:solidFill>
                <a:latin typeface="굴림"/>
                <a:ea typeface="굴림"/>
              </a:rPr>
              <a:t> 이 떡을 여호와 앞에 </a:t>
            </a:r>
            <a:r>
              <a:rPr lang="ko-KR" altLang="en-US" sz="1200" b="1" i="0" u="none" strike="noStrike" baseline="0" dirty="0" err="1" smtClean="0">
                <a:solidFill>
                  <a:srgbClr val="FF0000"/>
                </a:solidFill>
                <a:latin typeface="굴림"/>
                <a:ea typeface="굴림"/>
              </a:rPr>
              <a:t>진설할찌니</a:t>
            </a:r>
            <a:r>
              <a:rPr lang="ko-KR" altLang="en-US" sz="1200" b="1" i="0" u="none" strike="noStrike" baseline="0" dirty="0" smtClean="0">
                <a:solidFill>
                  <a:srgbClr val="FF0000"/>
                </a:solidFill>
                <a:latin typeface="굴림"/>
                <a:ea typeface="굴림"/>
              </a:rPr>
              <a:t> </a:t>
            </a:r>
            <a:r>
              <a:rPr lang="ko-KR" altLang="en-US" sz="1200" b="0" i="0" u="none" strike="noStrike" baseline="0" dirty="0" smtClean="0">
                <a:solidFill>
                  <a:srgbClr val="000000"/>
                </a:solidFill>
                <a:latin typeface="굴림"/>
                <a:ea typeface="굴림"/>
              </a:rPr>
              <a:t>이는 이스라엘 자손을 위한 것이요 영원한 언약이니라</a:t>
            </a:r>
            <a:r>
              <a:rPr lang="ko-KR" altLang="en-US" sz="1200" b="1" i="0" u="none" strike="noStrike" baseline="30000" dirty="0" smtClean="0">
                <a:solidFill>
                  <a:srgbClr val="800000"/>
                </a:solidFill>
                <a:latin typeface="Tahoma"/>
                <a:ea typeface="굴림"/>
              </a:rPr>
              <a:t> </a:t>
            </a:r>
            <a:r>
              <a:rPr lang="en-US" altLang="ko-KR" sz="1200" b="1" i="0" u="none" strike="noStrike" baseline="30000" dirty="0" smtClean="0">
                <a:solidFill>
                  <a:srgbClr val="800000"/>
                </a:solidFill>
                <a:latin typeface="Tahoma"/>
                <a:ea typeface="굴림"/>
              </a:rPr>
              <a:t>9</a:t>
            </a:r>
            <a:r>
              <a:rPr lang="ko-KR" altLang="en-US" sz="1200" b="0" i="0" u="none" strike="noStrike" baseline="0" dirty="0" smtClean="0">
                <a:solidFill>
                  <a:srgbClr val="000000"/>
                </a:solidFill>
                <a:latin typeface="굴림"/>
                <a:ea typeface="굴림"/>
              </a:rPr>
              <a:t>이 떡은 </a:t>
            </a:r>
            <a:r>
              <a:rPr lang="ko-KR" altLang="en-US" sz="1200" b="0" i="0" u="none" strike="noStrike" baseline="0" dirty="0" err="1" smtClean="0">
                <a:solidFill>
                  <a:srgbClr val="000000"/>
                </a:solidFill>
                <a:latin typeface="굴림"/>
                <a:ea typeface="굴림"/>
              </a:rPr>
              <a:t>아론과</a:t>
            </a:r>
            <a:r>
              <a:rPr lang="ko-KR" altLang="en-US" sz="1200" b="0" i="0" u="none" strike="noStrike" baseline="0" dirty="0" smtClean="0">
                <a:solidFill>
                  <a:srgbClr val="000000"/>
                </a:solidFill>
                <a:latin typeface="굴림"/>
                <a:ea typeface="굴림"/>
              </a:rPr>
              <a:t> 그 자손에게 돌리고 그들은 그것을 거룩한 곳에서 </a:t>
            </a:r>
            <a:r>
              <a:rPr lang="ko-KR" altLang="en-US" sz="1200" b="0" i="0" u="none" strike="noStrike" baseline="0" dirty="0" err="1" smtClean="0">
                <a:solidFill>
                  <a:srgbClr val="000000"/>
                </a:solidFill>
                <a:latin typeface="굴림"/>
                <a:ea typeface="굴림"/>
              </a:rPr>
              <a:t>먹을찌니</a:t>
            </a:r>
            <a:r>
              <a:rPr lang="ko-KR" altLang="en-US" sz="1200" b="0" i="0" u="none" strike="noStrike" baseline="0" dirty="0" smtClean="0">
                <a:solidFill>
                  <a:srgbClr val="000000"/>
                </a:solidFill>
                <a:latin typeface="굴림"/>
                <a:ea typeface="굴림"/>
              </a:rPr>
              <a:t> 이는 여호와의 </a:t>
            </a:r>
            <a:r>
              <a:rPr lang="ko-KR" altLang="en-US" sz="1200" b="0" i="0" u="none" strike="noStrike" baseline="0" dirty="0" err="1" smtClean="0">
                <a:solidFill>
                  <a:srgbClr val="000000"/>
                </a:solidFill>
                <a:latin typeface="굴림"/>
                <a:ea typeface="굴림"/>
              </a:rPr>
              <a:t>화제중</a:t>
            </a:r>
            <a:r>
              <a:rPr lang="ko-KR" altLang="en-US" sz="1200" b="0" i="0" u="none" strike="noStrike" baseline="0" dirty="0" smtClean="0">
                <a:solidFill>
                  <a:srgbClr val="000000"/>
                </a:solidFill>
                <a:latin typeface="굴림"/>
                <a:ea typeface="굴림"/>
              </a:rPr>
              <a:t> 그에게 돌리는 것으로서 지극히 거룩함이니라 이는 영원한 규례니라</a:t>
            </a:r>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76</a:t>
            </a:fld>
            <a:endParaRPr lang="ko-KR" altLang="en-US"/>
          </a:p>
        </p:txBody>
      </p:sp>
    </p:spTree>
    <p:extLst>
      <p:ext uri="{BB962C8B-B14F-4D97-AF65-F5344CB8AC3E}">
        <p14:creationId xmlns:p14="http://schemas.microsoft.com/office/powerpoint/2010/main" val="1834409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smtClean="0"/>
              <a:t>진설병</a:t>
            </a:r>
            <a:r>
              <a:rPr lang="ko-KR" altLang="en-US" dirty="0" smtClean="0"/>
              <a:t> 의 진설</a:t>
            </a:r>
          </a:p>
          <a:p>
            <a:endParaRPr lang="ko-KR" altLang="en-US" dirty="0" smtClean="0"/>
          </a:p>
          <a:p>
            <a:r>
              <a:rPr lang="en-US" altLang="ko-KR" dirty="0" smtClean="0"/>
              <a:t>1.</a:t>
            </a:r>
            <a:r>
              <a:rPr lang="ko-KR" altLang="en-US" dirty="0" err="1" smtClean="0"/>
              <a:t>고운가루로</a:t>
            </a:r>
            <a:r>
              <a:rPr lang="ko-KR" altLang="en-US" dirty="0" smtClean="0"/>
              <a:t> 구웠다</a:t>
            </a:r>
          </a:p>
          <a:p>
            <a:r>
              <a:rPr lang="en-US" altLang="ko-KR" dirty="0" smtClean="0"/>
              <a:t>(</a:t>
            </a:r>
            <a:r>
              <a:rPr lang="ko-KR" altLang="en-US" dirty="0" err="1" smtClean="0"/>
              <a:t>레</a:t>
            </a:r>
            <a:r>
              <a:rPr lang="ko-KR" altLang="en-US" dirty="0" smtClean="0"/>
              <a:t> </a:t>
            </a:r>
            <a:r>
              <a:rPr lang="en-US" altLang="ko-KR" dirty="0" smtClean="0"/>
              <a:t>24:5) </a:t>
            </a:r>
            <a:r>
              <a:rPr lang="ko-KR" altLang="en-US" dirty="0" smtClean="0"/>
              <a:t>너는 고운 가루를 가져다가 떡 열두 개를 굽되 각 덩이를 </a:t>
            </a:r>
            <a:r>
              <a:rPr lang="ko-KR" altLang="en-US" dirty="0" err="1" smtClean="0"/>
              <a:t>십분의</a:t>
            </a:r>
            <a:r>
              <a:rPr lang="ko-KR" altLang="en-US" dirty="0" smtClean="0"/>
              <a:t> 이 </a:t>
            </a:r>
            <a:r>
              <a:rPr lang="ko-KR" altLang="en-US" dirty="0" err="1" smtClean="0"/>
              <a:t>에바로</a:t>
            </a:r>
            <a:r>
              <a:rPr lang="ko-KR" altLang="en-US" dirty="0" smtClean="0"/>
              <a:t> 하여</a:t>
            </a:r>
          </a:p>
          <a:p>
            <a:r>
              <a:rPr lang="en-US" altLang="ko-KR" dirty="0" smtClean="0"/>
              <a:t>2.</a:t>
            </a:r>
            <a:r>
              <a:rPr lang="ko-KR" altLang="en-US" dirty="0" smtClean="0"/>
              <a:t>한 줄에 여섯씩 두 줄로 진설</a:t>
            </a:r>
          </a:p>
          <a:p>
            <a:r>
              <a:rPr lang="en-US" altLang="ko-KR" dirty="0" smtClean="0"/>
              <a:t>(</a:t>
            </a:r>
            <a:r>
              <a:rPr lang="ko-KR" altLang="en-US" dirty="0" err="1" smtClean="0"/>
              <a:t>레</a:t>
            </a:r>
            <a:r>
              <a:rPr lang="ko-KR" altLang="en-US" dirty="0" smtClean="0"/>
              <a:t> </a:t>
            </a:r>
            <a:r>
              <a:rPr lang="en-US" altLang="ko-KR" dirty="0" smtClean="0"/>
              <a:t>24:6) </a:t>
            </a:r>
            <a:r>
              <a:rPr lang="ko-KR" altLang="en-US" dirty="0" smtClean="0"/>
              <a:t>여호와 앞 순결한 상 위에 두 줄로 한 줄에 여섯씩 </a:t>
            </a:r>
            <a:r>
              <a:rPr lang="ko-KR" altLang="en-US" dirty="0" err="1" smtClean="0"/>
              <a:t>진설하고</a:t>
            </a:r>
            <a:endParaRPr lang="ko-KR" altLang="en-US" dirty="0" smtClean="0"/>
          </a:p>
          <a:p>
            <a:r>
              <a:rPr lang="en-US" altLang="ko-KR" dirty="0" smtClean="0"/>
              <a:t>3.</a:t>
            </a:r>
            <a:r>
              <a:rPr lang="ko-KR" altLang="en-US" dirty="0" err="1" smtClean="0"/>
              <a:t>떡위에</a:t>
            </a:r>
            <a:r>
              <a:rPr lang="ko-KR" altLang="en-US" dirty="0" smtClean="0"/>
              <a:t> 유향을 놓았다</a:t>
            </a:r>
          </a:p>
          <a:p>
            <a:r>
              <a:rPr lang="en-US" altLang="ko-KR" dirty="0" smtClean="0"/>
              <a:t>(</a:t>
            </a:r>
            <a:r>
              <a:rPr lang="ko-KR" altLang="en-US" dirty="0" err="1" smtClean="0"/>
              <a:t>레</a:t>
            </a:r>
            <a:r>
              <a:rPr lang="ko-KR" altLang="en-US" dirty="0" smtClean="0"/>
              <a:t> </a:t>
            </a:r>
            <a:r>
              <a:rPr lang="en-US" altLang="ko-KR" dirty="0" smtClean="0"/>
              <a:t>24:7) </a:t>
            </a:r>
            <a:r>
              <a:rPr lang="ko-KR" altLang="en-US" dirty="0" smtClean="0"/>
              <a:t>너는 또 정결한 유향을 그 각 줄 위에 두어 기념물로 여호와께 화제를 삼을 것이며</a:t>
            </a:r>
          </a:p>
          <a:p>
            <a:r>
              <a:rPr lang="en-US" altLang="ko-KR" dirty="0" smtClean="0"/>
              <a:t>4.</a:t>
            </a:r>
            <a:r>
              <a:rPr lang="ko-KR" altLang="en-US" dirty="0" err="1" smtClean="0"/>
              <a:t>진설병은</a:t>
            </a:r>
            <a:r>
              <a:rPr lang="ko-KR" altLang="en-US" dirty="0" smtClean="0"/>
              <a:t> 항상 진설 </a:t>
            </a:r>
            <a:r>
              <a:rPr lang="ko-KR" altLang="en-US" dirty="0" err="1" smtClean="0"/>
              <a:t>되어야한다</a:t>
            </a:r>
            <a:r>
              <a:rPr lang="en-US" altLang="ko-KR" dirty="0" smtClean="0"/>
              <a:t>.</a:t>
            </a:r>
          </a:p>
          <a:p>
            <a:r>
              <a:rPr lang="en-US" altLang="ko-KR" dirty="0" smtClean="0"/>
              <a:t>5.</a:t>
            </a:r>
            <a:r>
              <a:rPr lang="ko-KR" altLang="en-US" dirty="0" smtClean="0"/>
              <a:t>매 안식일 마다 새 떡으로 교환</a:t>
            </a:r>
          </a:p>
          <a:p>
            <a:r>
              <a:rPr lang="en-US" altLang="ko-KR" dirty="0" smtClean="0"/>
              <a:t>(</a:t>
            </a:r>
            <a:r>
              <a:rPr lang="ko-KR" altLang="en-US" dirty="0" err="1" smtClean="0"/>
              <a:t>레</a:t>
            </a:r>
            <a:r>
              <a:rPr lang="ko-KR" altLang="en-US" dirty="0" smtClean="0"/>
              <a:t> </a:t>
            </a:r>
            <a:r>
              <a:rPr lang="en-US" altLang="ko-KR" dirty="0" smtClean="0"/>
              <a:t>24:8) </a:t>
            </a:r>
            <a:r>
              <a:rPr lang="ko-KR" altLang="en-US" dirty="0" smtClean="0"/>
              <a:t>안식일마다 이 떡을 여호와 앞에 항상 </a:t>
            </a:r>
            <a:r>
              <a:rPr lang="ko-KR" altLang="en-US" dirty="0" err="1" smtClean="0"/>
              <a:t>진설할지니</a:t>
            </a:r>
            <a:r>
              <a:rPr lang="ko-KR" altLang="en-US" dirty="0" smtClean="0"/>
              <a:t> 이는 이스라엘 자손을 위한 것이요 영원한 언약이니라 </a:t>
            </a:r>
          </a:p>
          <a:p>
            <a:endParaRPr lang="ko-KR" altLang="en-US" dirty="0" smtClean="0"/>
          </a:p>
          <a:p>
            <a:r>
              <a:rPr lang="ko-KR" altLang="en-US" dirty="0" err="1" smtClean="0"/>
              <a:t>진설병의</a:t>
            </a:r>
            <a:r>
              <a:rPr lang="ko-KR" altLang="en-US" dirty="0" smtClean="0"/>
              <a:t> 상징</a:t>
            </a:r>
          </a:p>
          <a:p>
            <a:r>
              <a:rPr lang="en-US" altLang="ko-KR" dirty="0" smtClean="0"/>
              <a:t>1.</a:t>
            </a:r>
            <a:r>
              <a:rPr lang="ko-KR" altLang="en-US" dirty="0" smtClean="0"/>
              <a:t>상 위의 </a:t>
            </a:r>
            <a:r>
              <a:rPr lang="ko-KR" altLang="en-US" dirty="0" err="1" smtClean="0"/>
              <a:t>진설병은</a:t>
            </a:r>
            <a:r>
              <a:rPr lang="ko-KR" altLang="en-US" dirty="0" smtClean="0"/>
              <a:t> </a:t>
            </a:r>
            <a:r>
              <a:rPr lang="en-US" altLang="ko-KR" dirty="0" smtClean="0"/>
              <a:t>12</a:t>
            </a:r>
            <a:r>
              <a:rPr lang="ko-KR" altLang="en-US" dirty="0" smtClean="0"/>
              <a:t>개로서 이는  이스라엘의  열두 지파를 상징</a:t>
            </a:r>
          </a:p>
          <a:p>
            <a:r>
              <a:rPr lang="en-US" altLang="ko-KR" dirty="0" smtClean="0"/>
              <a:t>2.</a:t>
            </a:r>
            <a:r>
              <a:rPr lang="ko-KR" altLang="en-US" dirty="0" err="1" smtClean="0"/>
              <a:t>진설병은</a:t>
            </a:r>
            <a:r>
              <a:rPr lang="ko-KR" altLang="en-US" dirty="0" smtClean="0"/>
              <a:t> 영원한 언약이라 하셨음</a:t>
            </a:r>
          </a:p>
          <a:p>
            <a:r>
              <a:rPr lang="en-US" altLang="ko-KR" dirty="0" smtClean="0"/>
              <a:t>(</a:t>
            </a:r>
            <a:r>
              <a:rPr lang="ko-KR" altLang="en-US" dirty="0" err="1" smtClean="0"/>
              <a:t>진설병상에서</a:t>
            </a:r>
            <a:r>
              <a:rPr lang="ko-KR" altLang="en-US" dirty="0" smtClean="0"/>
              <a:t> 교제하듯 이스라엘  백성과 영원히 교제하심</a:t>
            </a:r>
            <a:r>
              <a:rPr lang="en-US" altLang="ko-KR" dirty="0" smtClean="0"/>
              <a:t>)</a:t>
            </a:r>
          </a:p>
          <a:p>
            <a:r>
              <a:rPr lang="en-US" altLang="ko-KR" dirty="0" smtClean="0"/>
              <a:t>3.</a:t>
            </a:r>
            <a:r>
              <a:rPr lang="ko-KR" altLang="en-US" dirty="0" err="1" smtClean="0"/>
              <a:t>진설병상</a:t>
            </a:r>
            <a:r>
              <a:rPr lang="ko-KR" altLang="en-US" dirty="0" smtClean="0"/>
              <a:t> 위의 </a:t>
            </a:r>
            <a:r>
              <a:rPr lang="ko-KR" altLang="en-US" dirty="0" err="1" smtClean="0"/>
              <a:t>진설병은</a:t>
            </a:r>
            <a:r>
              <a:rPr lang="ko-KR" altLang="en-US" dirty="0" smtClean="0"/>
              <a:t> 예수님을 상징한다</a:t>
            </a:r>
          </a:p>
          <a:p>
            <a:r>
              <a:rPr lang="ko-KR" altLang="en-US" dirty="0" smtClean="0"/>
              <a:t>요 </a:t>
            </a:r>
            <a:r>
              <a:rPr lang="en-US" altLang="ko-KR" dirty="0" smtClean="0"/>
              <a:t>6:35 </a:t>
            </a:r>
            <a:r>
              <a:rPr lang="ko-KR" altLang="en-US" dirty="0" smtClean="0"/>
              <a:t>예수께서 가라사대 내가 곧 생명의 떡이요 내게 오는 자는 결코 주리지 아니할 </a:t>
            </a:r>
            <a:r>
              <a:rPr lang="ko-KR" altLang="en-US" dirty="0" err="1" smtClean="0"/>
              <a:t>터이요</a:t>
            </a:r>
            <a:r>
              <a:rPr lang="ko-KR" altLang="en-US" dirty="0" smtClean="0"/>
              <a:t> 나를 믿는 자는 영원히 목마르지 아니하리라</a:t>
            </a:r>
          </a:p>
          <a:p>
            <a:r>
              <a:rPr lang="ko-KR" altLang="en-US" dirty="0" smtClean="0"/>
              <a:t>요 </a:t>
            </a:r>
            <a:r>
              <a:rPr lang="en-US" altLang="ko-KR" dirty="0" smtClean="0"/>
              <a:t>6:48-50 </a:t>
            </a:r>
            <a:r>
              <a:rPr lang="ko-KR" altLang="en-US" dirty="0" smtClean="0"/>
              <a:t>내가 곧 생명의 </a:t>
            </a:r>
            <a:r>
              <a:rPr lang="ko-KR" altLang="en-US" dirty="0" err="1" smtClean="0"/>
              <a:t>떡이로다너희</a:t>
            </a:r>
            <a:r>
              <a:rPr lang="ko-KR" altLang="en-US" dirty="0" smtClean="0"/>
              <a:t> 조상들은 광야에서 </a:t>
            </a:r>
            <a:r>
              <a:rPr lang="ko-KR" altLang="en-US" dirty="0" err="1" smtClean="0"/>
              <a:t>만나를</a:t>
            </a:r>
            <a:r>
              <a:rPr lang="ko-KR" altLang="en-US" dirty="0" smtClean="0"/>
              <a:t> 먹었어도 죽었거니와 이는 하늘로서 내려오는 떡이니 사람으로 하여금 먹고 죽지 아니하게 하는 것이니라</a:t>
            </a:r>
          </a:p>
          <a:p>
            <a:r>
              <a:rPr lang="ko-KR" altLang="en-US" dirty="0" smtClean="0"/>
              <a:t>요 </a:t>
            </a:r>
            <a:r>
              <a:rPr lang="en-US" altLang="ko-KR" dirty="0" smtClean="0"/>
              <a:t>6:51 </a:t>
            </a:r>
            <a:r>
              <a:rPr lang="ko-KR" altLang="en-US" dirty="0" smtClean="0"/>
              <a:t>나는 하늘로서 내려온 산 떡이니 사람이 이 떡을 먹으면 영생하리라 나의 줄 떡은 곧 세상의 생명을 위한 내 살이로라 하시니라</a:t>
            </a:r>
          </a:p>
          <a:p>
            <a:r>
              <a:rPr lang="en-US" altLang="ko-KR" dirty="0" smtClean="0"/>
              <a:t>4.</a:t>
            </a:r>
            <a:r>
              <a:rPr lang="ko-KR" altLang="en-US" dirty="0" err="1" smtClean="0"/>
              <a:t>진설병은</a:t>
            </a:r>
            <a:r>
              <a:rPr lang="ko-KR" altLang="en-US" dirty="0" smtClean="0"/>
              <a:t> 말씀을 상징한다</a:t>
            </a:r>
          </a:p>
          <a:p>
            <a:r>
              <a:rPr lang="ko-KR" altLang="en-US" dirty="0" smtClean="0"/>
              <a:t>마</a:t>
            </a:r>
            <a:r>
              <a:rPr lang="en-US" altLang="ko-KR" dirty="0" smtClean="0"/>
              <a:t>4:4 </a:t>
            </a:r>
            <a:r>
              <a:rPr lang="ko-KR" altLang="en-US" dirty="0" smtClean="0"/>
              <a:t>사람이 떡으로만 살 것이 </a:t>
            </a:r>
            <a:r>
              <a:rPr lang="ko-KR" altLang="en-US" dirty="0" err="1" smtClean="0"/>
              <a:t>아니요하나님의</a:t>
            </a:r>
            <a:r>
              <a:rPr lang="ko-KR" altLang="en-US" dirty="0" smtClean="0"/>
              <a:t> 입으로 나오는 모든 말씀으로 살 것이니라</a:t>
            </a:r>
          </a:p>
          <a:p>
            <a:endParaRPr lang="en-US" altLang="ko-KR" dirty="0" smtClean="0"/>
          </a:p>
          <a:p>
            <a:endParaRPr lang="en-US" altLang="ko-KR" dirty="0" smtClean="0"/>
          </a:p>
          <a:p>
            <a:r>
              <a:rPr lang="ko-KR" altLang="en-US" dirty="0" err="1" smtClean="0"/>
              <a:t>진설병을</a:t>
            </a:r>
            <a:r>
              <a:rPr lang="ko-KR" altLang="en-US" dirty="0" smtClean="0"/>
              <a:t> 올려놓을 금 대접 </a:t>
            </a:r>
          </a:p>
          <a:p>
            <a:r>
              <a:rPr lang="ko-KR" altLang="en-US" dirty="0" smtClean="0"/>
              <a:t>먼저</a:t>
            </a:r>
            <a:r>
              <a:rPr lang="en-US" altLang="ko-KR" dirty="0" smtClean="0"/>
              <a:t>, </a:t>
            </a:r>
            <a:r>
              <a:rPr lang="ko-KR" altLang="en-US" dirty="0" smtClean="0"/>
              <a:t>대접은 금으로 만든 것으로 </a:t>
            </a:r>
            <a:r>
              <a:rPr lang="ko-KR" altLang="en-US" dirty="0" err="1" smtClean="0"/>
              <a:t>진설병을</a:t>
            </a:r>
            <a:r>
              <a:rPr lang="ko-KR" altLang="en-US" dirty="0" smtClean="0"/>
              <a:t> 담는 데 씁니다</a:t>
            </a:r>
            <a:r>
              <a:rPr lang="en-US" altLang="ko-KR" dirty="0" smtClean="0"/>
              <a:t>. </a:t>
            </a:r>
            <a:r>
              <a:rPr lang="ko-KR" altLang="en-US" dirty="0" smtClean="0"/>
              <a:t>이 금 대접을 만드는 데는 불순물이 전혀 섞이지 않는 정금</a:t>
            </a:r>
            <a:r>
              <a:rPr lang="en-US" altLang="ko-KR" dirty="0" smtClean="0"/>
              <a:t>(</a:t>
            </a:r>
            <a:r>
              <a:rPr lang="ko-KR" altLang="en-US" dirty="0" err="1" smtClean="0"/>
              <a:t>正金</a:t>
            </a:r>
            <a:r>
              <a:rPr lang="en-US" altLang="ko-KR" dirty="0" smtClean="0"/>
              <a:t>)</a:t>
            </a:r>
            <a:r>
              <a:rPr lang="ko-KR" altLang="en-US" dirty="0" smtClean="0"/>
              <a:t>만 사용합니다</a:t>
            </a:r>
            <a:r>
              <a:rPr lang="en-US" altLang="ko-KR" dirty="0" smtClean="0"/>
              <a:t>. </a:t>
            </a:r>
            <a:r>
              <a:rPr lang="ko-KR" altLang="en-US" dirty="0" smtClean="0"/>
              <a:t>정금은 금의 순도가 </a:t>
            </a:r>
            <a:r>
              <a:rPr lang="en-US" altLang="ko-KR" dirty="0" smtClean="0"/>
              <a:t>100%</a:t>
            </a:r>
            <a:r>
              <a:rPr lang="ko-KR" altLang="en-US" dirty="0" smtClean="0"/>
              <a:t>여서 불순물이 전혀 없습니다</a:t>
            </a:r>
            <a:r>
              <a:rPr lang="en-US" altLang="ko-KR" dirty="0" smtClean="0"/>
              <a:t>. </a:t>
            </a:r>
            <a:r>
              <a:rPr lang="ko-KR" altLang="en-US" dirty="0" smtClean="0"/>
              <a:t>이것은 하나님 앞에 충성하는 사람도 전혀 사심</a:t>
            </a:r>
            <a:r>
              <a:rPr lang="en-US" altLang="ko-KR" dirty="0" smtClean="0"/>
              <a:t>(</a:t>
            </a:r>
            <a:r>
              <a:rPr lang="ko-KR" altLang="en-US" dirty="0" smtClean="0"/>
              <a:t>邪心</a:t>
            </a:r>
            <a:r>
              <a:rPr lang="en-US" altLang="ko-KR" dirty="0" smtClean="0"/>
              <a:t>)</a:t>
            </a:r>
            <a:r>
              <a:rPr lang="ko-KR" altLang="en-US" dirty="0" smtClean="0"/>
              <a:t>이 없고 오직 주님 사랑하는 마음만 온전히 가져야 함을 상징합니다</a:t>
            </a:r>
            <a:r>
              <a:rPr lang="en-US" altLang="ko-KR" dirty="0" smtClean="0"/>
              <a:t>. </a:t>
            </a:r>
          </a:p>
          <a:p>
            <a:endParaRPr lang="en-US" altLang="ko-KR" dirty="0" smtClean="0"/>
          </a:p>
          <a:p>
            <a:r>
              <a:rPr lang="ko-KR" altLang="en-US" dirty="0" smtClean="0"/>
              <a:t>또 금은 아무리 세월이 지나도 부식하지 않으며</a:t>
            </a:r>
            <a:r>
              <a:rPr lang="en-US" altLang="ko-KR" dirty="0" smtClean="0"/>
              <a:t>, </a:t>
            </a:r>
            <a:r>
              <a:rPr lang="ko-KR" altLang="en-US" dirty="0" smtClean="0"/>
              <a:t>금속이면서도 부드러워 기구끼리 부딪혀도 상처를 주지 않습니다</a:t>
            </a:r>
            <a:r>
              <a:rPr lang="en-US" altLang="ko-KR" dirty="0" smtClean="0"/>
              <a:t>. </a:t>
            </a:r>
            <a:r>
              <a:rPr lang="ko-KR" altLang="en-US" dirty="0" smtClean="0"/>
              <a:t>그리고 무게가 나가서 웬만해서는 가벼이 움직이지 않습니다</a:t>
            </a:r>
            <a:r>
              <a:rPr lang="en-US" altLang="ko-KR" dirty="0" smtClean="0"/>
              <a:t>. </a:t>
            </a:r>
            <a:r>
              <a:rPr lang="ko-KR" altLang="en-US" dirty="0" smtClean="0"/>
              <a:t>그래서 금으로 만든 기구는 값이 나가는 것입니다</a:t>
            </a:r>
            <a:r>
              <a:rPr lang="en-US" altLang="ko-KR" dirty="0" smtClean="0"/>
              <a:t>. </a:t>
            </a:r>
            <a:r>
              <a:rPr lang="ko-KR" altLang="en-US" dirty="0" smtClean="0"/>
              <a:t>우리도 정금으로 만든 금 대접 같은 사람이 되어야만 하나님께 올릴 귀한 일을 감당할 도구로 </a:t>
            </a:r>
            <a:r>
              <a:rPr lang="ko-KR" altLang="en-US" dirty="0" err="1" smtClean="0"/>
              <a:t>쓰임받을</a:t>
            </a:r>
            <a:r>
              <a:rPr lang="ko-KR" altLang="en-US" dirty="0" smtClean="0"/>
              <a:t> 수 있습니다</a:t>
            </a:r>
            <a:r>
              <a:rPr lang="en-US" altLang="ko-KR" dirty="0" smtClean="0"/>
              <a:t>. </a:t>
            </a:r>
          </a:p>
          <a:p>
            <a:endParaRPr lang="en-US" altLang="ko-KR" dirty="0" smtClean="0"/>
          </a:p>
          <a:p>
            <a:r>
              <a:rPr lang="ko-KR" altLang="en-US" dirty="0" smtClean="0"/>
              <a:t>포도주를 담을 병 </a:t>
            </a:r>
          </a:p>
          <a:p>
            <a:r>
              <a:rPr lang="ko-KR" altLang="en-US" dirty="0" smtClean="0"/>
              <a:t>하나님께서는 </a:t>
            </a:r>
            <a:r>
              <a:rPr lang="ko-KR" altLang="en-US" dirty="0" err="1" smtClean="0"/>
              <a:t>떡상</a:t>
            </a:r>
            <a:r>
              <a:rPr lang="ko-KR" altLang="en-US" dirty="0" smtClean="0"/>
              <a:t> 위에 병</a:t>
            </a:r>
            <a:r>
              <a:rPr lang="en-US" altLang="ko-KR" dirty="0" smtClean="0"/>
              <a:t>(</a:t>
            </a:r>
            <a:r>
              <a:rPr lang="ko-KR" altLang="en-US" dirty="0" smtClean="0"/>
              <a:t>甁</a:t>
            </a:r>
            <a:r>
              <a:rPr lang="en-US" altLang="ko-KR" dirty="0" smtClean="0"/>
              <a:t>)</a:t>
            </a:r>
            <a:r>
              <a:rPr lang="ko-KR" altLang="en-US" dirty="0" smtClean="0"/>
              <a:t>과 잔</a:t>
            </a:r>
            <a:r>
              <a:rPr lang="en-US" altLang="ko-KR" dirty="0" smtClean="0"/>
              <a:t>(</a:t>
            </a:r>
            <a:r>
              <a:rPr lang="ko-KR" altLang="en-US" dirty="0" smtClean="0"/>
              <a:t>盞</a:t>
            </a:r>
            <a:r>
              <a:rPr lang="en-US" altLang="ko-KR" dirty="0" smtClean="0"/>
              <a:t>)</a:t>
            </a:r>
            <a:r>
              <a:rPr lang="ko-KR" altLang="en-US" dirty="0" smtClean="0"/>
              <a:t>도 만들어 놓으라고 명하셨습니다</a:t>
            </a:r>
            <a:r>
              <a:rPr lang="en-US" altLang="ko-KR" dirty="0" smtClean="0"/>
              <a:t>. </a:t>
            </a:r>
            <a:r>
              <a:rPr lang="ko-KR" altLang="en-US" dirty="0" smtClean="0"/>
              <a:t>금 대접에 떡을 담았다면</a:t>
            </a:r>
            <a:r>
              <a:rPr lang="en-US" altLang="ko-KR" dirty="0" smtClean="0"/>
              <a:t>, </a:t>
            </a:r>
            <a:r>
              <a:rPr lang="ko-KR" altLang="en-US" dirty="0" smtClean="0"/>
              <a:t>병에는 포도주를 담았습니다</a:t>
            </a:r>
            <a:r>
              <a:rPr lang="en-US" altLang="ko-KR" dirty="0" smtClean="0"/>
              <a:t>. </a:t>
            </a:r>
            <a:r>
              <a:rPr lang="ko-KR" altLang="en-US" dirty="0" smtClean="0"/>
              <a:t>떡은 예수의 살을 상징한다면</a:t>
            </a:r>
            <a:r>
              <a:rPr lang="en-US" altLang="ko-KR" dirty="0" smtClean="0"/>
              <a:t>, </a:t>
            </a:r>
            <a:r>
              <a:rPr lang="ko-KR" altLang="en-US" dirty="0" smtClean="0"/>
              <a:t>포도주는 예수의 피를 상징합니다</a:t>
            </a:r>
            <a:r>
              <a:rPr lang="en-US" altLang="ko-KR" dirty="0" smtClean="0"/>
              <a:t>. 3700</a:t>
            </a:r>
            <a:r>
              <a:rPr lang="ko-KR" altLang="en-US" dirty="0" smtClean="0"/>
              <a:t>년 전에 만든 </a:t>
            </a:r>
            <a:r>
              <a:rPr lang="ko-KR" altLang="en-US" dirty="0" err="1" smtClean="0"/>
              <a:t>성막</a:t>
            </a:r>
            <a:r>
              <a:rPr lang="ko-KR" altLang="en-US" dirty="0" smtClean="0"/>
              <a:t> 안 성소에 놓을 </a:t>
            </a:r>
            <a:r>
              <a:rPr lang="ko-KR" altLang="en-US" dirty="0" err="1" smtClean="0"/>
              <a:t>떡상</a:t>
            </a:r>
            <a:r>
              <a:rPr lang="ko-KR" altLang="en-US" dirty="0" smtClean="0"/>
              <a:t> 위에 떡과 아울러 포도주를 담을 병을 준비하라고 하신 것은</a:t>
            </a:r>
            <a:r>
              <a:rPr lang="en-US" altLang="ko-KR" dirty="0" smtClean="0"/>
              <a:t>, </a:t>
            </a:r>
            <a:r>
              <a:rPr lang="ko-KR" altLang="en-US" dirty="0" smtClean="0"/>
              <a:t>장차 하나님의 아들 예수 그리스도께서 이 땅에 와서 인류의 죄를 사해주시고자 어떠한 죽임을 당하실 것을 잘 말해주고 있습니다</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77</a:t>
            </a:fld>
            <a:endParaRPr lang="ko-KR" altLang="en-US"/>
          </a:p>
        </p:txBody>
      </p:sp>
    </p:spTree>
    <p:extLst>
      <p:ext uri="{BB962C8B-B14F-4D97-AF65-F5344CB8AC3E}">
        <p14:creationId xmlns:p14="http://schemas.microsoft.com/office/powerpoint/2010/main" val="2193677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조각목과 정금으로 만든 상</a:t>
            </a:r>
          </a:p>
          <a:p>
            <a:endParaRPr lang="ko-KR" altLang="en-US" dirty="0" smtClean="0"/>
          </a:p>
          <a:p>
            <a:r>
              <a:rPr lang="ko-KR" altLang="en-US" dirty="0" smtClean="0"/>
              <a:t>하나님께서는 </a:t>
            </a:r>
            <a:r>
              <a:rPr lang="ko-KR" altLang="en-US" dirty="0" err="1" smtClean="0"/>
              <a:t>성막</a:t>
            </a:r>
            <a:r>
              <a:rPr lang="ko-KR" altLang="en-US" dirty="0" smtClean="0"/>
              <a:t> 안 등대 맞은편</a:t>
            </a:r>
            <a:r>
              <a:rPr lang="en-US" altLang="ko-KR" dirty="0" smtClean="0"/>
              <a:t>, </a:t>
            </a:r>
            <a:r>
              <a:rPr lang="ko-KR" altLang="en-US" dirty="0" smtClean="0"/>
              <a:t>곧 북편에 떡을 놓는 상을 만들라고 지시하셨다</a:t>
            </a:r>
            <a:r>
              <a:rPr lang="en-US" altLang="ko-KR" dirty="0" smtClean="0"/>
              <a:t>(</a:t>
            </a:r>
            <a:r>
              <a:rPr lang="ko-KR" altLang="en-US" dirty="0" smtClean="0"/>
              <a:t>출</a:t>
            </a:r>
            <a:r>
              <a:rPr lang="en-US" altLang="ko-KR" dirty="0" smtClean="0"/>
              <a:t>26:35, 40:22, 24). </a:t>
            </a:r>
            <a:r>
              <a:rPr lang="ko-KR" altLang="en-US" dirty="0" smtClean="0"/>
              <a:t>상에 해당하는 히브리어는 ‘</a:t>
            </a:r>
            <a:r>
              <a:rPr lang="ko-KR" altLang="en-US" dirty="0" err="1" smtClean="0"/>
              <a:t>슐한</a:t>
            </a:r>
            <a:r>
              <a:rPr lang="ko-KR" altLang="en-US" dirty="0" smtClean="0"/>
              <a:t>’으로</a:t>
            </a:r>
            <a:r>
              <a:rPr lang="en-US" altLang="ko-KR" dirty="0" smtClean="0"/>
              <a:t>, </a:t>
            </a:r>
            <a:r>
              <a:rPr lang="ko-KR" altLang="en-US" dirty="0" smtClean="0"/>
              <a:t>탁자</a:t>
            </a:r>
            <a:r>
              <a:rPr lang="en-US" altLang="ko-KR" dirty="0" smtClean="0"/>
              <a:t>, </a:t>
            </a:r>
            <a:r>
              <a:rPr lang="ko-KR" altLang="en-US" dirty="0" smtClean="0"/>
              <a:t>식탁 등의 의미를 가진다</a:t>
            </a:r>
            <a:r>
              <a:rPr lang="en-US" altLang="ko-KR" dirty="0" smtClean="0"/>
              <a:t>. ‘</a:t>
            </a:r>
            <a:r>
              <a:rPr lang="ko-KR" altLang="en-US" dirty="0" err="1" smtClean="0"/>
              <a:t>슐한</a:t>
            </a:r>
            <a:r>
              <a:rPr lang="ko-KR" altLang="en-US" dirty="0" smtClean="0"/>
              <a:t>’이란 히브리어는 ‘짐승으로부터 벗겨낸 가죽’이라는 시리아어 ‘</a:t>
            </a:r>
            <a:r>
              <a:rPr lang="ko-KR" altLang="en-US" dirty="0" err="1" smtClean="0"/>
              <a:t>샬하</a:t>
            </a:r>
            <a:r>
              <a:rPr lang="ko-KR" altLang="en-US" dirty="0" smtClean="0"/>
              <a:t>’에서 유래된 말로</a:t>
            </a:r>
            <a:r>
              <a:rPr lang="en-US" altLang="ko-KR" dirty="0" smtClean="0"/>
              <a:t>, </a:t>
            </a:r>
            <a:r>
              <a:rPr lang="ko-KR" altLang="en-US" dirty="0" smtClean="0"/>
              <a:t>식탁으로 사용하기 위해 짐승의 가죽을 펼쳐놓은 습관에서 유래한 것 같다</a:t>
            </a:r>
            <a:r>
              <a:rPr lang="en-US" altLang="ko-KR" dirty="0" smtClean="0"/>
              <a:t>. </a:t>
            </a:r>
            <a:r>
              <a:rPr lang="ko-KR" altLang="en-US" dirty="0" smtClean="0"/>
              <a:t>어쨌든 문자대로 본다면 ‘떡 상’은 ‘떡을 놓는 탁자’라고 볼 수 있다</a:t>
            </a:r>
            <a:r>
              <a:rPr lang="en-US" altLang="ko-KR" dirty="0" smtClean="0"/>
              <a:t>. </a:t>
            </a:r>
          </a:p>
          <a:p>
            <a:endParaRPr lang="en-US" altLang="ko-KR" dirty="0" smtClean="0"/>
          </a:p>
          <a:p>
            <a:r>
              <a:rPr lang="ko-KR" altLang="en-US" dirty="0" smtClean="0"/>
              <a:t>이 상은 </a:t>
            </a:r>
            <a:r>
              <a:rPr lang="ko-KR" altLang="en-US" dirty="0" err="1" smtClean="0"/>
              <a:t>조각목으로</a:t>
            </a:r>
            <a:r>
              <a:rPr lang="ko-KR" altLang="en-US" dirty="0" smtClean="0"/>
              <a:t> 만들었는데</a:t>
            </a:r>
            <a:r>
              <a:rPr lang="en-US" altLang="ko-KR" dirty="0" smtClean="0"/>
              <a:t>, </a:t>
            </a:r>
            <a:r>
              <a:rPr lang="ko-KR" altLang="en-US" dirty="0" smtClean="0"/>
              <a:t>그 장은 이 </a:t>
            </a:r>
            <a:r>
              <a:rPr lang="ko-KR" altLang="en-US" dirty="0" err="1" smtClean="0"/>
              <a:t>규빗</a:t>
            </a:r>
            <a:r>
              <a:rPr lang="en-US" altLang="ko-KR" dirty="0" smtClean="0"/>
              <a:t>, </a:t>
            </a:r>
            <a:r>
              <a:rPr lang="ko-KR" altLang="en-US" dirty="0" smtClean="0"/>
              <a:t>광은 일 </a:t>
            </a:r>
            <a:r>
              <a:rPr lang="ko-KR" altLang="en-US" dirty="0" err="1" smtClean="0"/>
              <a:t>규빗</a:t>
            </a:r>
            <a:r>
              <a:rPr lang="en-US" altLang="ko-KR" dirty="0" smtClean="0"/>
              <a:t>, </a:t>
            </a:r>
            <a:r>
              <a:rPr lang="ko-KR" altLang="en-US" dirty="0" smtClean="0"/>
              <a:t>고는 일 </a:t>
            </a:r>
            <a:r>
              <a:rPr lang="ko-KR" altLang="en-US" dirty="0" err="1" smtClean="0"/>
              <a:t>규빗</a:t>
            </a:r>
            <a:r>
              <a:rPr lang="ko-KR" altLang="en-US" dirty="0" smtClean="0"/>
              <a:t> 반이다</a:t>
            </a:r>
            <a:r>
              <a:rPr lang="en-US" altLang="ko-KR" dirty="0" smtClean="0"/>
              <a:t>(</a:t>
            </a:r>
            <a:r>
              <a:rPr lang="ko-KR" altLang="en-US" dirty="0" smtClean="0"/>
              <a:t>출</a:t>
            </a:r>
            <a:r>
              <a:rPr lang="en-US" altLang="ko-KR" dirty="0" smtClean="0"/>
              <a:t>25:23). 1</a:t>
            </a:r>
            <a:r>
              <a:rPr lang="ko-KR" altLang="en-US" dirty="0" err="1" smtClean="0"/>
              <a:t>규빗을</a:t>
            </a:r>
            <a:r>
              <a:rPr lang="ko-KR" altLang="en-US" dirty="0" smtClean="0"/>
              <a:t> 약 </a:t>
            </a:r>
            <a:r>
              <a:rPr lang="en-US" altLang="ko-KR" dirty="0" smtClean="0"/>
              <a:t>50cm</a:t>
            </a:r>
            <a:r>
              <a:rPr lang="ko-KR" altLang="en-US" dirty="0" smtClean="0"/>
              <a:t>로 본다면 장은 </a:t>
            </a:r>
            <a:r>
              <a:rPr lang="en-US" altLang="ko-KR" dirty="0" smtClean="0"/>
              <a:t>100cm, </a:t>
            </a:r>
            <a:r>
              <a:rPr lang="ko-KR" altLang="en-US" dirty="0" smtClean="0"/>
              <a:t>광은 </a:t>
            </a:r>
            <a:r>
              <a:rPr lang="en-US" altLang="ko-KR" dirty="0" smtClean="0"/>
              <a:t>50cm, </a:t>
            </a:r>
            <a:r>
              <a:rPr lang="ko-KR" altLang="en-US" dirty="0" smtClean="0"/>
              <a:t>고는 </a:t>
            </a:r>
            <a:r>
              <a:rPr lang="en-US" altLang="ko-KR" dirty="0" smtClean="0"/>
              <a:t>75cm </a:t>
            </a:r>
            <a:r>
              <a:rPr lang="ko-KR" altLang="en-US" dirty="0" smtClean="0"/>
              <a:t>정도로 볼 수 있다</a:t>
            </a:r>
            <a:r>
              <a:rPr lang="en-US" altLang="ko-KR" dirty="0" smtClean="0"/>
              <a:t>. </a:t>
            </a:r>
            <a:r>
              <a:rPr lang="ko-KR" altLang="en-US" dirty="0" smtClean="0"/>
              <a:t>이렇게 만든 상에다 정금을 입히고 그 주위에 금테를 둘렀다</a:t>
            </a:r>
            <a:r>
              <a:rPr lang="en-US" altLang="ko-KR" dirty="0" smtClean="0"/>
              <a:t>(</a:t>
            </a:r>
            <a:r>
              <a:rPr lang="ko-KR" altLang="en-US" dirty="0" smtClean="0"/>
              <a:t>출</a:t>
            </a:r>
            <a:r>
              <a:rPr lang="en-US" altLang="ko-KR" dirty="0" smtClean="0"/>
              <a:t>25:24). </a:t>
            </a:r>
            <a:r>
              <a:rPr lang="ko-KR" altLang="en-US" dirty="0" smtClean="0"/>
              <a:t>또 그 사면에는 떡이 떨어지지 않도록 하기 위해 손바닥 넓이만한 턱을 만들었는데</a:t>
            </a:r>
            <a:r>
              <a:rPr lang="en-US" altLang="ko-KR" dirty="0" smtClean="0"/>
              <a:t>, </a:t>
            </a:r>
            <a:r>
              <a:rPr lang="ko-KR" altLang="en-US" dirty="0" smtClean="0"/>
              <a:t>그 주위 역시 금으로 테를 만들었다</a:t>
            </a:r>
            <a:r>
              <a:rPr lang="en-US" altLang="ko-KR" dirty="0" smtClean="0"/>
              <a:t>(</a:t>
            </a:r>
            <a:r>
              <a:rPr lang="ko-KR" altLang="en-US" dirty="0" smtClean="0"/>
              <a:t>출</a:t>
            </a:r>
            <a:r>
              <a:rPr lang="en-US" altLang="ko-KR" dirty="0" smtClean="0"/>
              <a:t>25:25). </a:t>
            </a:r>
          </a:p>
          <a:p>
            <a:endParaRPr lang="en-US" altLang="ko-KR" dirty="0" smtClean="0"/>
          </a:p>
          <a:p>
            <a:r>
              <a:rPr lang="ko-KR" altLang="en-US" dirty="0" smtClean="0"/>
              <a:t>또 금 고리 네 개를 만들어 떡 상의 네 발 위 또는 그 모퉁이에 달았는데</a:t>
            </a:r>
            <a:r>
              <a:rPr lang="en-US" altLang="ko-KR" dirty="0" smtClean="0"/>
              <a:t>, </a:t>
            </a:r>
            <a:r>
              <a:rPr lang="ko-KR" altLang="en-US" dirty="0" smtClean="0"/>
              <a:t>이는 조각목과 정금으로 만든 떡 상을 멜 채를 꿰기 위한 것이었다</a:t>
            </a:r>
            <a:r>
              <a:rPr lang="en-US" altLang="ko-KR" dirty="0" smtClean="0"/>
              <a:t>(</a:t>
            </a:r>
            <a:r>
              <a:rPr lang="ko-KR" altLang="en-US" dirty="0" smtClean="0"/>
              <a:t>출</a:t>
            </a:r>
            <a:r>
              <a:rPr lang="en-US" altLang="ko-KR" dirty="0" smtClean="0"/>
              <a:t>25:26-28). </a:t>
            </a:r>
            <a:r>
              <a:rPr lang="ko-KR" altLang="en-US" dirty="0" smtClean="0"/>
              <a:t>이 밖에도 떡 상에서 사용될 대접과 숟가락과 병과 붓는 잔을 정금으로 만들었다</a:t>
            </a:r>
            <a:r>
              <a:rPr lang="en-US" altLang="ko-KR" dirty="0" smtClean="0"/>
              <a:t>(</a:t>
            </a:r>
            <a:r>
              <a:rPr lang="ko-KR" altLang="en-US" dirty="0" smtClean="0"/>
              <a:t>출</a:t>
            </a:r>
            <a:r>
              <a:rPr lang="en-US" altLang="ko-KR" dirty="0" smtClean="0"/>
              <a:t>25:29).</a:t>
            </a:r>
          </a:p>
          <a:p>
            <a:endParaRPr lang="en-US" altLang="ko-KR" dirty="0" smtClean="0"/>
          </a:p>
          <a:p>
            <a:r>
              <a:rPr lang="ko-KR" altLang="en-US" dirty="0" smtClean="0"/>
              <a:t>떡 상과 그와 관련된 기구들을 </a:t>
            </a:r>
            <a:r>
              <a:rPr lang="ko-KR" altLang="en-US" dirty="0" err="1" smtClean="0"/>
              <a:t>조각목으로</a:t>
            </a:r>
            <a:r>
              <a:rPr lang="ko-KR" altLang="en-US" dirty="0" smtClean="0"/>
              <a:t> 만든 것은 예수님의 인성을 나타내고</a:t>
            </a:r>
            <a:r>
              <a:rPr lang="en-US" altLang="ko-KR" dirty="0" smtClean="0"/>
              <a:t>, </a:t>
            </a:r>
            <a:r>
              <a:rPr lang="ko-KR" altLang="en-US" dirty="0" smtClean="0"/>
              <a:t>그것을 정금으로 입힌 것은 예수님의 신성을 나타낸다</a:t>
            </a:r>
            <a:r>
              <a:rPr lang="en-US" altLang="ko-KR" dirty="0" smtClean="0"/>
              <a:t>(*193</a:t>
            </a:r>
            <a:r>
              <a:rPr lang="ko-KR" altLang="en-US" dirty="0" smtClean="0"/>
              <a:t>호와 </a:t>
            </a:r>
            <a:r>
              <a:rPr lang="en-US" altLang="ko-KR" dirty="0" smtClean="0"/>
              <a:t>200</a:t>
            </a:r>
            <a:r>
              <a:rPr lang="ko-KR" altLang="en-US" dirty="0" smtClean="0"/>
              <a:t>호 테마여행 참조</a:t>
            </a:r>
            <a:r>
              <a:rPr lang="en-US" altLang="ko-KR" dirty="0" smtClean="0"/>
              <a:t>). </a:t>
            </a:r>
            <a:r>
              <a:rPr lang="ko-KR" altLang="en-US" dirty="0" smtClean="0"/>
              <a:t>더불어 타락한 죄인인 인간은 예수님 또는 그의 말씀에 대한 변치 않는 믿음을 가져야만 변화된 존재가 될 수 있다는 것을 암시한다</a:t>
            </a:r>
            <a:r>
              <a:rPr lang="en-US" altLang="ko-KR" dirty="0" smtClean="0"/>
              <a:t>.</a:t>
            </a:r>
          </a:p>
          <a:p>
            <a:endParaRPr lang="en-US" altLang="ko-KR" dirty="0" smtClean="0"/>
          </a:p>
          <a:p>
            <a:r>
              <a:rPr lang="ko-KR" altLang="en-US" dirty="0" smtClean="0"/>
              <a:t>상 위에 놓여진 </a:t>
            </a:r>
            <a:r>
              <a:rPr lang="ko-KR" altLang="en-US" dirty="0" err="1" smtClean="0"/>
              <a:t>진설병</a:t>
            </a:r>
            <a:r>
              <a:rPr lang="ko-KR" altLang="en-US" dirty="0" smtClean="0"/>
              <a:t> </a:t>
            </a:r>
          </a:p>
          <a:p>
            <a:endParaRPr lang="ko-KR" altLang="en-US" dirty="0" smtClean="0"/>
          </a:p>
          <a:p>
            <a:r>
              <a:rPr lang="ko-KR" altLang="en-US" dirty="0" smtClean="0"/>
              <a:t>이 순결한 상 위에는 </a:t>
            </a:r>
            <a:r>
              <a:rPr lang="en-US" altLang="ko-KR" dirty="0" smtClean="0"/>
              <a:t>12</a:t>
            </a:r>
            <a:r>
              <a:rPr lang="ko-KR" altLang="en-US" dirty="0" smtClean="0"/>
              <a:t>덩어리의 떡을 </a:t>
            </a:r>
            <a:r>
              <a:rPr lang="en-US" altLang="ko-KR" dirty="0" smtClean="0"/>
              <a:t>6</a:t>
            </a:r>
            <a:r>
              <a:rPr lang="ko-KR" altLang="en-US" dirty="0" smtClean="0"/>
              <a:t>개씩 두 줄로 나란히 놓았다</a:t>
            </a:r>
            <a:r>
              <a:rPr lang="en-US" altLang="ko-KR" dirty="0" smtClean="0"/>
              <a:t>(</a:t>
            </a:r>
            <a:r>
              <a:rPr lang="ko-KR" altLang="en-US" dirty="0" err="1" smtClean="0"/>
              <a:t>레</a:t>
            </a:r>
            <a:r>
              <a:rPr lang="en-US" altLang="ko-KR" dirty="0" smtClean="0"/>
              <a:t>24:6). </a:t>
            </a:r>
            <a:r>
              <a:rPr lang="ko-KR" altLang="en-US" dirty="0" smtClean="0"/>
              <a:t>이 떡을 한글성경은 ‘</a:t>
            </a:r>
            <a:r>
              <a:rPr lang="ko-KR" altLang="en-US" dirty="0" err="1" smtClean="0"/>
              <a:t>진설병</a:t>
            </a:r>
            <a:r>
              <a:rPr lang="ko-KR" altLang="en-US" dirty="0" smtClean="0"/>
              <a:t>’</a:t>
            </a:r>
            <a:r>
              <a:rPr lang="en-US" altLang="ko-KR" dirty="0" smtClean="0"/>
              <a:t>(</a:t>
            </a:r>
            <a:r>
              <a:rPr lang="ko-KR" altLang="en-US" dirty="0" err="1" smtClean="0"/>
              <a:t>陳設餠</a:t>
            </a:r>
            <a:r>
              <a:rPr lang="ko-KR" altLang="en-US" dirty="0" smtClean="0"/>
              <a:t> </a:t>
            </a:r>
            <a:r>
              <a:rPr lang="en-US" altLang="ko-KR" dirty="0" smtClean="0"/>
              <a:t>: </a:t>
            </a:r>
            <a:r>
              <a:rPr lang="ko-KR" altLang="en-US" dirty="0" smtClean="0"/>
              <a:t>제사 때 법식에 따라 상 위에 차려놓은 떡</a:t>
            </a:r>
            <a:r>
              <a:rPr lang="en-US" altLang="ko-KR" dirty="0" smtClean="0"/>
              <a:t>)</a:t>
            </a:r>
            <a:r>
              <a:rPr lang="ko-KR" altLang="en-US" dirty="0" smtClean="0"/>
              <a:t>이라고 기록하고 있다</a:t>
            </a:r>
            <a:r>
              <a:rPr lang="en-US" altLang="ko-KR" dirty="0" smtClean="0"/>
              <a:t>(</a:t>
            </a:r>
            <a:r>
              <a:rPr lang="ko-KR" altLang="en-US" dirty="0" smtClean="0"/>
              <a:t>출</a:t>
            </a:r>
            <a:r>
              <a:rPr lang="en-US" altLang="ko-KR" dirty="0" smtClean="0"/>
              <a:t>25:30). </a:t>
            </a:r>
          </a:p>
          <a:p>
            <a:endParaRPr lang="en-US" altLang="ko-KR" dirty="0" smtClean="0"/>
          </a:p>
          <a:p>
            <a:r>
              <a:rPr lang="ko-KR" altLang="en-US" dirty="0" err="1" smtClean="0"/>
              <a:t>진설병에</a:t>
            </a:r>
            <a:r>
              <a:rPr lang="ko-KR" altLang="en-US" dirty="0" smtClean="0"/>
              <a:t> 해당하는 히브리어 ‘</a:t>
            </a:r>
            <a:r>
              <a:rPr lang="ko-KR" altLang="en-US" dirty="0" err="1" smtClean="0"/>
              <a:t>레헴</a:t>
            </a:r>
            <a:r>
              <a:rPr lang="ko-KR" altLang="en-US" dirty="0" smtClean="0"/>
              <a:t> 파님’에서</a:t>
            </a:r>
            <a:r>
              <a:rPr lang="en-US" altLang="ko-KR" dirty="0" smtClean="0"/>
              <a:t>, ‘</a:t>
            </a:r>
            <a:r>
              <a:rPr lang="ko-KR" altLang="en-US" dirty="0" smtClean="0"/>
              <a:t>파님’은 얼굴</a:t>
            </a:r>
            <a:r>
              <a:rPr lang="en-US" altLang="ko-KR" dirty="0" smtClean="0"/>
              <a:t>, </a:t>
            </a:r>
            <a:r>
              <a:rPr lang="ko-KR" altLang="en-US" dirty="0" smtClean="0"/>
              <a:t>앞에</a:t>
            </a:r>
            <a:r>
              <a:rPr lang="en-US" altLang="ko-KR" dirty="0" smtClean="0"/>
              <a:t>, </a:t>
            </a:r>
            <a:r>
              <a:rPr lang="ko-KR" altLang="en-US" dirty="0" smtClean="0"/>
              <a:t>목전</a:t>
            </a:r>
            <a:r>
              <a:rPr lang="en-US" altLang="ko-KR" dirty="0" smtClean="0"/>
              <a:t>, </a:t>
            </a:r>
            <a:r>
              <a:rPr lang="ko-KR" altLang="en-US" dirty="0" smtClean="0"/>
              <a:t>대면 등의 뜻을 가진 말이다</a:t>
            </a:r>
            <a:r>
              <a:rPr lang="en-US" altLang="ko-KR" dirty="0" smtClean="0"/>
              <a:t>. </a:t>
            </a:r>
            <a:r>
              <a:rPr lang="ko-KR" altLang="en-US" dirty="0" smtClean="0"/>
              <a:t>이는 돌리다</a:t>
            </a:r>
            <a:r>
              <a:rPr lang="en-US" altLang="ko-KR" dirty="0" smtClean="0"/>
              <a:t>, </a:t>
            </a:r>
            <a:r>
              <a:rPr lang="ko-KR" altLang="en-US" dirty="0" smtClean="0"/>
              <a:t>향하다</a:t>
            </a:r>
            <a:r>
              <a:rPr lang="en-US" altLang="ko-KR" dirty="0" smtClean="0"/>
              <a:t>, </a:t>
            </a:r>
            <a:r>
              <a:rPr lang="ko-KR" altLang="en-US" dirty="0" smtClean="0"/>
              <a:t>돌아보다</a:t>
            </a:r>
            <a:r>
              <a:rPr lang="en-US" altLang="ko-KR" dirty="0" smtClean="0"/>
              <a:t>, </a:t>
            </a:r>
            <a:r>
              <a:rPr lang="ko-KR" altLang="en-US" dirty="0" smtClean="0"/>
              <a:t>권고하다</a:t>
            </a:r>
            <a:r>
              <a:rPr lang="en-US" altLang="ko-KR" dirty="0" smtClean="0"/>
              <a:t>, </a:t>
            </a:r>
            <a:r>
              <a:rPr lang="ko-KR" altLang="en-US" dirty="0" smtClean="0"/>
              <a:t>돌이키다</a:t>
            </a:r>
            <a:r>
              <a:rPr lang="en-US" altLang="ko-KR" dirty="0" smtClean="0"/>
              <a:t>, </a:t>
            </a:r>
            <a:r>
              <a:rPr lang="ko-KR" altLang="en-US" dirty="0" smtClean="0"/>
              <a:t>향하다</a:t>
            </a:r>
            <a:r>
              <a:rPr lang="en-US" altLang="ko-KR" dirty="0" smtClean="0"/>
              <a:t>, </a:t>
            </a:r>
            <a:r>
              <a:rPr lang="ko-KR" altLang="en-US" dirty="0" smtClean="0"/>
              <a:t>예비하다 등의 의미를 가진 동사 ‘파나’에서 파생됐다</a:t>
            </a:r>
            <a:r>
              <a:rPr lang="en-US" altLang="ko-KR" dirty="0" smtClean="0"/>
              <a:t>. ‘</a:t>
            </a:r>
            <a:r>
              <a:rPr lang="ko-KR" altLang="en-US" dirty="0" err="1" smtClean="0"/>
              <a:t>레헴</a:t>
            </a:r>
            <a:r>
              <a:rPr lang="ko-KR" altLang="en-US" dirty="0" smtClean="0"/>
              <a:t>’은 빵</a:t>
            </a:r>
            <a:r>
              <a:rPr lang="en-US" altLang="ko-KR" dirty="0" smtClean="0"/>
              <a:t>, </a:t>
            </a:r>
            <a:r>
              <a:rPr lang="ko-KR" altLang="en-US" dirty="0" smtClean="0"/>
              <a:t>음식</a:t>
            </a:r>
            <a:r>
              <a:rPr lang="en-US" altLang="ko-KR" dirty="0" smtClean="0"/>
              <a:t>, </a:t>
            </a:r>
            <a:r>
              <a:rPr lang="ko-KR" altLang="en-US" dirty="0" smtClean="0"/>
              <a:t>식물</a:t>
            </a:r>
            <a:r>
              <a:rPr lang="en-US" altLang="ko-KR" dirty="0" smtClean="0"/>
              <a:t>, </a:t>
            </a:r>
            <a:r>
              <a:rPr lang="ko-KR" altLang="en-US" dirty="0" smtClean="0"/>
              <a:t>양식</a:t>
            </a:r>
            <a:r>
              <a:rPr lang="en-US" altLang="ko-KR" dirty="0" smtClean="0"/>
              <a:t>, </a:t>
            </a:r>
            <a:r>
              <a:rPr lang="ko-KR" altLang="en-US" dirty="0" smtClean="0"/>
              <a:t>떡 등의 뜻을 가진 말로</a:t>
            </a:r>
            <a:r>
              <a:rPr lang="en-US" altLang="ko-KR" dirty="0" smtClean="0"/>
              <a:t>, </a:t>
            </a:r>
            <a:r>
              <a:rPr lang="ko-KR" altLang="en-US" dirty="0" smtClean="0"/>
              <a:t>음식을 </a:t>
            </a:r>
            <a:r>
              <a:rPr lang="ko-KR" altLang="en-US" dirty="0" err="1" smtClean="0"/>
              <a:t>먹다는</a:t>
            </a:r>
            <a:r>
              <a:rPr lang="ko-KR" altLang="en-US" dirty="0" smtClean="0"/>
              <a:t> 뜻의 ‘</a:t>
            </a:r>
            <a:r>
              <a:rPr lang="ko-KR" altLang="en-US" dirty="0" err="1" smtClean="0"/>
              <a:t>라함</a:t>
            </a:r>
            <a:r>
              <a:rPr lang="ko-KR" altLang="en-US" dirty="0" smtClean="0"/>
              <a:t>’에서 파생됐다</a:t>
            </a:r>
            <a:r>
              <a:rPr lang="en-US" altLang="ko-KR" dirty="0" smtClean="0"/>
              <a:t>. </a:t>
            </a:r>
            <a:r>
              <a:rPr lang="ko-KR" altLang="en-US" dirty="0" smtClean="0"/>
              <a:t>곧 원어적인 의미에서 </a:t>
            </a:r>
            <a:r>
              <a:rPr lang="ko-KR" altLang="en-US" dirty="0" err="1" smtClean="0"/>
              <a:t>성막</a:t>
            </a:r>
            <a:r>
              <a:rPr lang="ko-KR" altLang="en-US" dirty="0" smtClean="0"/>
              <a:t> 안의 </a:t>
            </a:r>
            <a:r>
              <a:rPr lang="ko-KR" altLang="en-US" dirty="0" err="1" smtClean="0"/>
              <a:t>진설병은</a:t>
            </a:r>
            <a:r>
              <a:rPr lang="ko-KR" altLang="en-US" dirty="0" smtClean="0"/>
              <a:t> ‘얼굴 앞에 드린 떡’이다</a:t>
            </a:r>
            <a:r>
              <a:rPr lang="en-US" altLang="ko-KR" dirty="0" smtClean="0"/>
              <a:t>. </a:t>
            </a:r>
            <a:r>
              <a:rPr lang="ko-KR" altLang="en-US" dirty="0" smtClean="0"/>
              <a:t>곧 ‘하나님의 면전에서 드리는 성결한 떡’이라고 정리할 수 있다</a:t>
            </a:r>
            <a:r>
              <a:rPr lang="en-US" altLang="ko-KR" dirty="0" smtClean="0"/>
              <a:t>. </a:t>
            </a:r>
          </a:p>
          <a:p>
            <a:endParaRPr lang="en-US" altLang="ko-KR" dirty="0" smtClean="0"/>
          </a:p>
          <a:p>
            <a:r>
              <a:rPr lang="ko-KR" altLang="en-US" dirty="0" err="1" smtClean="0"/>
              <a:t>진설병은</a:t>
            </a:r>
            <a:r>
              <a:rPr lang="ko-KR" altLang="en-US" dirty="0" smtClean="0"/>
              <a:t> 고운 가루로 만들어 구워야 한다</a:t>
            </a:r>
            <a:r>
              <a:rPr lang="en-US" altLang="ko-KR" dirty="0" smtClean="0"/>
              <a:t>(</a:t>
            </a:r>
            <a:r>
              <a:rPr lang="ko-KR" altLang="en-US" dirty="0" err="1" smtClean="0"/>
              <a:t>레</a:t>
            </a:r>
            <a:r>
              <a:rPr lang="en-US" altLang="ko-KR" dirty="0" smtClean="0"/>
              <a:t>24:5). </a:t>
            </a:r>
            <a:r>
              <a:rPr lang="ko-KR" altLang="en-US" dirty="0" smtClean="0"/>
              <a:t>고운 가루라는 것은 알갱이가 잘게 부서지고 깨진 것을 가리킨다</a:t>
            </a:r>
            <a:r>
              <a:rPr lang="en-US" altLang="ko-KR" dirty="0" smtClean="0"/>
              <a:t>. </a:t>
            </a:r>
            <a:r>
              <a:rPr lang="ko-KR" altLang="en-US" dirty="0" smtClean="0"/>
              <a:t>이는 타락한 인류에게 말씀이라는 영원한 생명의 떡을 주시기 위해 </a:t>
            </a:r>
            <a:r>
              <a:rPr lang="ko-KR" altLang="en-US" dirty="0" err="1" smtClean="0"/>
              <a:t>성육신하실</a:t>
            </a:r>
            <a:r>
              <a:rPr lang="ko-KR" altLang="en-US" dirty="0" smtClean="0"/>
              <a:t> 메시아와 그의 십자가의 고난을 </a:t>
            </a:r>
            <a:r>
              <a:rPr lang="ko-KR" altLang="en-US" dirty="0" err="1" smtClean="0"/>
              <a:t>예표한다</a:t>
            </a:r>
            <a:r>
              <a:rPr lang="en-US" altLang="ko-KR" dirty="0" smtClean="0"/>
              <a:t>. </a:t>
            </a:r>
            <a:r>
              <a:rPr lang="ko-KR" altLang="en-US" dirty="0" smtClean="0"/>
              <a:t>곧 생명의 떡으로 오신 예수님은 십자가상에서 자신의 육체를 깨뜨려 믿지 못하는 인류에게 영생의 말씀을 남길 것을 보여준 것이다</a:t>
            </a:r>
            <a:r>
              <a:rPr lang="en-US" altLang="ko-KR" dirty="0" smtClean="0"/>
              <a:t>(</a:t>
            </a:r>
            <a:r>
              <a:rPr lang="ko-KR" altLang="en-US" dirty="0" smtClean="0"/>
              <a:t>요</a:t>
            </a:r>
            <a:r>
              <a:rPr lang="en-US" altLang="ko-KR" dirty="0" smtClean="0"/>
              <a:t>6:48-51, 6:63). </a:t>
            </a:r>
            <a:r>
              <a:rPr lang="ko-KR" altLang="en-US" dirty="0" smtClean="0"/>
              <a:t>우리도 부서지고 깨어져 고운 가루가 돼야</a:t>
            </a:r>
            <a:r>
              <a:rPr lang="en-US" altLang="ko-KR" dirty="0" smtClean="0"/>
              <a:t>, </a:t>
            </a:r>
            <a:r>
              <a:rPr lang="ko-KR" altLang="en-US" dirty="0" smtClean="0"/>
              <a:t>하나님 앞에 떡이라는 제물로 드려질 수 있다</a:t>
            </a:r>
            <a:r>
              <a:rPr lang="en-US" altLang="ko-KR" dirty="0" smtClean="0"/>
              <a:t>.</a:t>
            </a:r>
          </a:p>
          <a:p>
            <a:endParaRPr lang="en-US" altLang="ko-KR" dirty="0" smtClean="0"/>
          </a:p>
          <a:p>
            <a:r>
              <a:rPr lang="en-US" altLang="ko-KR" dirty="0" smtClean="0"/>
              <a:t>12</a:t>
            </a:r>
            <a:r>
              <a:rPr lang="ko-KR" altLang="en-US" dirty="0" smtClean="0"/>
              <a:t>지파를 의미하는 </a:t>
            </a:r>
            <a:r>
              <a:rPr lang="en-US" altLang="ko-KR" dirty="0" smtClean="0"/>
              <a:t>12</a:t>
            </a:r>
            <a:r>
              <a:rPr lang="ko-KR" altLang="en-US" dirty="0" smtClean="0"/>
              <a:t>개의 떡</a:t>
            </a:r>
          </a:p>
          <a:p>
            <a:endParaRPr lang="ko-KR" altLang="en-US" dirty="0" smtClean="0"/>
          </a:p>
          <a:p>
            <a:r>
              <a:rPr lang="ko-KR" altLang="en-US" dirty="0" smtClean="0"/>
              <a:t>떡 상에 올려진 </a:t>
            </a:r>
            <a:r>
              <a:rPr lang="ko-KR" altLang="en-US" dirty="0" err="1" smtClean="0"/>
              <a:t>진설병은</a:t>
            </a:r>
            <a:r>
              <a:rPr lang="ko-KR" altLang="en-US" dirty="0" smtClean="0"/>
              <a:t> 모두 </a:t>
            </a:r>
            <a:r>
              <a:rPr lang="en-US" altLang="ko-KR" dirty="0" smtClean="0"/>
              <a:t>12 </a:t>
            </a:r>
            <a:r>
              <a:rPr lang="ko-KR" altLang="en-US" dirty="0" smtClean="0"/>
              <a:t>덩어리이다</a:t>
            </a:r>
            <a:r>
              <a:rPr lang="en-US" altLang="ko-KR" dirty="0" smtClean="0"/>
              <a:t>(</a:t>
            </a:r>
            <a:r>
              <a:rPr lang="ko-KR" altLang="en-US" dirty="0" err="1" smtClean="0"/>
              <a:t>레</a:t>
            </a:r>
            <a:r>
              <a:rPr lang="en-US" altLang="ko-KR" dirty="0" smtClean="0"/>
              <a:t>24:6). 12</a:t>
            </a:r>
            <a:r>
              <a:rPr lang="ko-KR" altLang="en-US" dirty="0" smtClean="0"/>
              <a:t>라는 수는 이스라엘과 밀접한 연관을 가진다</a:t>
            </a:r>
            <a:r>
              <a:rPr lang="en-US" altLang="ko-KR" dirty="0" smtClean="0"/>
              <a:t>. </a:t>
            </a:r>
            <a:r>
              <a:rPr lang="ko-KR" altLang="en-US" dirty="0" smtClean="0"/>
              <a:t>먼저 아브라함의 손자 야곱의 열두 명의 아들을 통해 </a:t>
            </a:r>
            <a:r>
              <a:rPr lang="en-US" altLang="ko-KR" dirty="0" smtClean="0"/>
              <a:t>12</a:t>
            </a:r>
            <a:r>
              <a:rPr lang="ko-KR" altLang="en-US" dirty="0" smtClean="0"/>
              <a:t>지파로 구성된 이스라엘 민족이 형성됐다</a:t>
            </a:r>
            <a:r>
              <a:rPr lang="en-US" altLang="ko-KR" dirty="0" smtClean="0"/>
              <a:t>(</a:t>
            </a:r>
            <a:r>
              <a:rPr lang="ko-KR" altLang="en-US" dirty="0" smtClean="0"/>
              <a:t>창</a:t>
            </a:r>
            <a:r>
              <a:rPr lang="en-US" altLang="ko-KR" dirty="0" smtClean="0"/>
              <a:t>49:1-28). </a:t>
            </a:r>
            <a:r>
              <a:rPr lang="ko-KR" altLang="en-US" dirty="0" smtClean="0"/>
              <a:t>모세는 </a:t>
            </a:r>
            <a:r>
              <a:rPr lang="ko-KR" altLang="en-US" dirty="0" err="1" smtClean="0"/>
              <a:t>시내산에서</a:t>
            </a:r>
            <a:r>
              <a:rPr lang="ko-KR" altLang="en-US" dirty="0" smtClean="0"/>
              <a:t> 산 아래 단을 쌓고 이스라엘 </a:t>
            </a:r>
            <a:r>
              <a:rPr lang="en-US" altLang="ko-KR" dirty="0" smtClean="0"/>
              <a:t>12</a:t>
            </a:r>
            <a:r>
              <a:rPr lang="ko-KR" altLang="en-US" dirty="0" smtClean="0"/>
              <a:t>지파대로 </a:t>
            </a:r>
            <a:r>
              <a:rPr lang="en-US" altLang="ko-KR" dirty="0" smtClean="0"/>
              <a:t>12 </a:t>
            </a:r>
            <a:r>
              <a:rPr lang="ko-KR" altLang="en-US" dirty="0" smtClean="0"/>
              <a:t>기둥을 세웠다</a:t>
            </a:r>
            <a:r>
              <a:rPr lang="en-US" altLang="ko-KR" dirty="0" smtClean="0"/>
              <a:t>(</a:t>
            </a:r>
            <a:r>
              <a:rPr lang="ko-KR" altLang="en-US" dirty="0" smtClean="0"/>
              <a:t>출</a:t>
            </a:r>
            <a:r>
              <a:rPr lang="en-US" altLang="ko-KR" dirty="0" smtClean="0"/>
              <a:t>24:4). </a:t>
            </a:r>
            <a:r>
              <a:rPr lang="ko-KR" altLang="en-US" dirty="0" smtClean="0"/>
              <a:t>제사장이 입는 거룩한 옷인 </a:t>
            </a:r>
            <a:r>
              <a:rPr lang="ko-KR" altLang="en-US" dirty="0" err="1" smtClean="0"/>
              <a:t>에봇의</a:t>
            </a:r>
            <a:r>
              <a:rPr lang="ko-KR" altLang="en-US" dirty="0" smtClean="0"/>
              <a:t> </a:t>
            </a:r>
            <a:r>
              <a:rPr lang="ko-KR" altLang="en-US" dirty="0" err="1" smtClean="0"/>
              <a:t>흉패에는</a:t>
            </a:r>
            <a:r>
              <a:rPr lang="ko-KR" altLang="en-US" dirty="0" smtClean="0"/>
              <a:t> 이스라엘 </a:t>
            </a:r>
            <a:r>
              <a:rPr lang="en-US" altLang="ko-KR" dirty="0" smtClean="0"/>
              <a:t>12</a:t>
            </a:r>
            <a:r>
              <a:rPr lang="ko-KR" altLang="en-US" dirty="0" smtClean="0"/>
              <a:t>지파를 상징하는 </a:t>
            </a:r>
            <a:r>
              <a:rPr lang="en-US" altLang="ko-KR" dirty="0" smtClean="0"/>
              <a:t>12</a:t>
            </a:r>
            <a:r>
              <a:rPr lang="ko-KR" altLang="en-US" dirty="0" smtClean="0"/>
              <a:t>개의 보석이 달려 있다</a:t>
            </a:r>
            <a:r>
              <a:rPr lang="en-US" altLang="ko-KR" dirty="0" smtClean="0"/>
              <a:t>(</a:t>
            </a:r>
            <a:r>
              <a:rPr lang="ko-KR" altLang="en-US" dirty="0" smtClean="0"/>
              <a:t>출</a:t>
            </a:r>
            <a:r>
              <a:rPr lang="en-US" altLang="ko-KR" dirty="0" smtClean="0"/>
              <a:t>28:21, 39:1-21). </a:t>
            </a:r>
          </a:p>
          <a:p>
            <a:endParaRPr lang="en-US" altLang="ko-KR" dirty="0" smtClean="0"/>
          </a:p>
          <a:p>
            <a:r>
              <a:rPr lang="ko-KR" altLang="en-US" dirty="0" smtClean="0"/>
              <a:t>이뿐만 아니라 예수님도 복음 전파를 위해 </a:t>
            </a:r>
            <a:r>
              <a:rPr lang="en-US" altLang="ko-KR" dirty="0" smtClean="0"/>
              <a:t>12</a:t>
            </a:r>
            <a:r>
              <a:rPr lang="ko-KR" altLang="en-US" dirty="0" smtClean="0"/>
              <a:t>명의 제자를 선택하셨다</a:t>
            </a:r>
            <a:r>
              <a:rPr lang="en-US" altLang="ko-KR" dirty="0" smtClean="0"/>
              <a:t>(</a:t>
            </a:r>
            <a:r>
              <a:rPr lang="ko-KR" altLang="en-US" dirty="0" smtClean="0"/>
              <a:t>마</a:t>
            </a:r>
            <a:r>
              <a:rPr lang="en-US" altLang="ko-KR" dirty="0" smtClean="0"/>
              <a:t>10:5, </a:t>
            </a:r>
            <a:r>
              <a:rPr lang="ko-KR" altLang="en-US" dirty="0" smtClean="0"/>
              <a:t>막</a:t>
            </a:r>
            <a:r>
              <a:rPr lang="en-US" altLang="ko-KR" dirty="0" smtClean="0"/>
              <a:t>3:14, </a:t>
            </a:r>
            <a:r>
              <a:rPr lang="ko-KR" altLang="en-US" dirty="0" err="1" smtClean="0"/>
              <a:t>눅</a:t>
            </a:r>
            <a:r>
              <a:rPr lang="en-US" altLang="ko-KR" dirty="0" smtClean="0"/>
              <a:t>9:1, </a:t>
            </a:r>
            <a:r>
              <a:rPr lang="ko-KR" altLang="en-US" dirty="0" smtClean="0"/>
              <a:t>고전</a:t>
            </a:r>
            <a:r>
              <a:rPr lang="en-US" altLang="ko-KR" dirty="0" smtClean="0"/>
              <a:t>15:5). </a:t>
            </a:r>
            <a:r>
              <a:rPr lang="ko-KR" altLang="en-US" dirty="0" smtClean="0"/>
              <a:t>또한 하늘에서 내려오는 새 예루살렘성에는 </a:t>
            </a:r>
            <a:r>
              <a:rPr lang="en-US" altLang="ko-KR" dirty="0" smtClean="0"/>
              <a:t>12</a:t>
            </a:r>
            <a:r>
              <a:rPr lang="ko-KR" altLang="en-US" dirty="0" smtClean="0"/>
              <a:t>지파의 이름이 기록된 </a:t>
            </a:r>
            <a:r>
              <a:rPr lang="en-US" altLang="ko-KR" dirty="0" smtClean="0"/>
              <a:t>12</a:t>
            </a:r>
            <a:r>
              <a:rPr lang="ko-KR" altLang="en-US" dirty="0" smtClean="0"/>
              <a:t>문과 </a:t>
            </a:r>
            <a:r>
              <a:rPr lang="en-US" altLang="ko-KR" dirty="0" smtClean="0"/>
              <a:t>12</a:t>
            </a:r>
            <a:r>
              <a:rPr lang="ko-KR" altLang="en-US" dirty="0" smtClean="0"/>
              <a:t>사도의 이름이 적혀있는 </a:t>
            </a:r>
            <a:r>
              <a:rPr lang="en-US" altLang="ko-KR" dirty="0" smtClean="0"/>
              <a:t>12</a:t>
            </a:r>
            <a:r>
              <a:rPr lang="ko-KR" altLang="en-US" dirty="0" smtClean="0"/>
              <a:t>보석으로 만들어진 </a:t>
            </a:r>
            <a:r>
              <a:rPr lang="ko-KR" altLang="en-US" dirty="0" err="1" smtClean="0"/>
              <a:t>기초석</a:t>
            </a:r>
            <a:r>
              <a:rPr lang="ko-KR" altLang="en-US" dirty="0" smtClean="0"/>
              <a:t> 등이 있다</a:t>
            </a:r>
            <a:r>
              <a:rPr lang="en-US" altLang="ko-KR" dirty="0" smtClean="0"/>
              <a:t>(</a:t>
            </a:r>
            <a:r>
              <a:rPr lang="ko-KR" altLang="en-US" dirty="0" smtClean="0"/>
              <a:t>계</a:t>
            </a:r>
            <a:r>
              <a:rPr lang="en-US" altLang="ko-KR" dirty="0" smtClean="0"/>
              <a:t>21:9-20). </a:t>
            </a:r>
            <a:r>
              <a:rPr lang="ko-KR" altLang="en-US" dirty="0" smtClean="0"/>
              <a:t>또 생명수의 강 좌우에는 달마다 </a:t>
            </a:r>
            <a:r>
              <a:rPr lang="en-US" altLang="ko-KR" dirty="0" smtClean="0"/>
              <a:t>12</a:t>
            </a:r>
            <a:r>
              <a:rPr lang="ko-KR" altLang="en-US" dirty="0" smtClean="0"/>
              <a:t>개의 실과를 맺는 생명나무가 있다</a:t>
            </a:r>
            <a:r>
              <a:rPr lang="en-US" altLang="ko-KR" dirty="0" smtClean="0"/>
              <a:t>(</a:t>
            </a:r>
            <a:r>
              <a:rPr lang="ko-KR" altLang="en-US" dirty="0" smtClean="0"/>
              <a:t>계</a:t>
            </a:r>
            <a:r>
              <a:rPr lang="en-US" altLang="ko-KR" dirty="0" smtClean="0"/>
              <a:t>22:2).</a:t>
            </a:r>
          </a:p>
          <a:p>
            <a:endParaRPr lang="en-US" altLang="ko-KR" dirty="0" smtClean="0"/>
          </a:p>
          <a:p>
            <a:r>
              <a:rPr lang="ko-KR" altLang="en-US" dirty="0" smtClean="0"/>
              <a:t>이처럼 </a:t>
            </a:r>
            <a:r>
              <a:rPr lang="en-US" altLang="ko-KR" dirty="0" smtClean="0"/>
              <a:t>12</a:t>
            </a:r>
            <a:r>
              <a:rPr lang="ko-KR" altLang="en-US" dirty="0" smtClean="0"/>
              <a:t>라는 수는 이스라엘 민족뿐만 아니라</a:t>
            </a:r>
            <a:r>
              <a:rPr lang="en-US" altLang="ko-KR" dirty="0" smtClean="0"/>
              <a:t>, </a:t>
            </a:r>
            <a:r>
              <a:rPr lang="ko-KR" altLang="en-US" dirty="0" smtClean="0"/>
              <a:t>예수님을 믿고 따르는 제자와 사도 등을 </a:t>
            </a:r>
            <a:r>
              <a:rPr lang="ko-KR" altLang="en-US" dirty="0" err="1" smtClean="0"/>
              <a:t>예표하고</a:t>
            </a:r>
            <a:r>
              <a:rPr lang="ko-KR" altLang="en-US" dirty="0" smtClean="0"/>
              <a:t> 있다</a:t>
            </a:r>
            <a:r>
              <a:rPr lang="en-US" altLang="ko-KR" dirty="0" smtClean="0"/>
              <a:t>. </a:t>
            </a:r>
            <a:r>
              <a:rPr lang="ko-KR" altLang="en-US" dirty="0" smtClean="0"/>
              <a:t>곧 생명의 말씀을 먹음으로 생명의 열매를 맺는 성도를 가리킨다</a:t>
            </a:r>
            <a:r>
              <a:rPr lang="en-US" altLang="ko-KR" dirty="0" smtClean="0"/>
              <a:t>. </a:t>
            </a:r>
            <a:r>
              <a:rPr lang="ko-KR" altLang="en-US" dirty="0" smtClean="0"/>
              <a:t>한마디로 생명의 떡이신 예수 그리스도의 말씀을 통해 열매 맺는 성도만이 자신을 하나님 앞에 산 제물로 드릴 수 있다는 것을 암시한다</a:t>
            </a:r>
            <a:r>
              <a:rPr lang="en-US" altLang="ko-KR" dirty="0" smtClean="0"/>
              <a:t>.</a:t>
            </a:r>
          </a:p>
          <a:p>
            <a:endParaRPr lang="en-US" altLang="ko-KR" dirty="0" smtClean="0"/>
          </a:p>
          <a:p>
            <a:endParaRPr lang="en-US" altLang="ko-KR" dirty="0" smtClean="0"/>
          </a:p>
          <a:p>
            <a:r>
              <a:rPr lang="en-US" altLang="ko-KR" dirty="0" smtClean="0"/>
              <a:t> </a:t>
            </a:r>
          </a:p>
          <a:p>
            <a:endParaRPr lang="en-US" altLang="ko-KR" dirty="0" smtClean="0"/>
          </a:p>
          <a:p>
            <a:r>
              <a:rPr lang="ko-KR" altLang="en-US" dirty="0" err="1" smtClean="0"/>
              <a:t>성막</a:t>
            </a:r>
            <a:r>
              <a:rPr lang="ko-KR" altLang="en-US" dirty="0" smtClean="0"/>
              <a:t> 북편에 있는 </a:t>
            </a:r>
            <a:r>
              <a:rPr lang="ko-KR" altLang="en-US" dirty="0" err="1" smtClean="0"/>
              <a:t>진설병</a:t>
            </a:r>
            <a:r>
              <a:rPr lang="ko-KR" altLang="en-US" dirty="0" smtClean="0"/>
              <a:t> 상은 생명의 떡으로 오신 예수 그리스도와 생명의 떡을 먹어야만 성도가 구원을 얻을 수 있으며</a:t>
            </a:r>
            <a:r>
              <a:rPr lang="en-US" altLang="ko-KR" dirty="0" smtClean="0"/>
              <a:t>, </a:t>
            </a:r>
            <a:r>
              <a:rPr lang="ko-KR" altLang="en-US" dirty="0" smtClean="0"/>
              <a:t>산 제물로 하나님 앞에 드려질 수 있다는 것을 보여준다</a:t>
            </a:r>
            <a:r>
              <a:rPr lang="en-US" altLang="ko-KR" dirty="0" smtClean="0"/>
              <a:t>. </a:t>
            </a:r>
          </a:p>
          <a:p>
            <a:endParaRPr lang="en-US" altLang="ko-KR" dirty="0" smtClean="0"/>
          </a:p>
          <a:p>
            <a:r>
              <a:rPr lang="ko-KR" altLang="en-US" dirty="0" smtClean="0"/>
              <a:t>하나님의 영원한 언약인 </a:t>
            </a:r>
            <a:r>
              <a:rPr lang="ko-KR" altLang="en-US" dirty="0" err="1" smtClean="0"/>
              <a:t>진설병</a:t>
            </a:r>
            <a:r>
              <a:rPr lang="ko-KR" altLang="en-US" dirty="0" smtClean="0"/>
              <a:t> </a:t>
            </a:r>
          </a:p>
          <a:p>
            <a:endParaRPr lang="ko-KR" altLang="en-US" dirty="0" smtClean="0"/>
          </a:p>
          <a:p>
            <a:r>
              <a:rPr lang="ko-KR" altLang="en-US" dirty="0" err="1" smtClean="0"/>
              <a:t>성막</a:t>
            </a:r>
            <a:r>
              <a:rPr lang="ko-KR" altLang="en-US" dirty="0" smtClean="0"/>
              <a:t> 안에 있는 </a:t>
            </a:r>
            <a:r>
              <a:rPr lang="en-US" altLang="ko-KR" dirty="0" smtClean="0"/>
              <a:t>12</a:t>
            </a:r>
            <a:r>
              <a:rPr lang="ko-KR" altLang="en-US" dirty="0" smtClean="0"/>
              <a:t>개의 </a:t>
            </a:r>
            <a:r>
              <a:rPr lang="ko-KR" altLang="en-US" dirty="0" err="1" smtClean="0"/>
              <a:t>진설병과</a:t>
            </a:r>
            <a:r>
              <a:rPr lang="ko-KR" altLang="en-US" dirty="0" smtClean="0"/>
              <a:t> 떡 상은 항상 차려져 있어야 한다</a:t>
            </a:r>
            <a:r>
              <a:rPr lang="en-US" altLang="ko-KR" dirty="0" smtClean="0"/>
              <a:t>. </a:t>
            </a:r>
            <a:r>
              <a:rPr lang="ko-KR" altLang="en-US" dirty="0" smtClean="0"/>
              <a:t>하루 </a:t>
            </a:r>
            <a:r>
              <a:rPr lang="en-US" altLang="ko-KR" dirty="0" smtClean="0"/>
              <a:t>24</a:t>
            </a:r>
            <a:r>
              <a:rPr lang="ko-KR" altLang="en-US" dirty="0" smtClean="0"/>
              <a:t>시간</a:t>
            </a:r>
            <a:r>
              <a:rPr lang="en-US" altLang="ko-KR" dirty="0" smtClean="0"/>
              <a:t>, 1</a:t>
            </a:r>
            <a:r>
              <a:rPr lang="ko-KR" altLang="en-US" dirty="0" smtClean="0"/>
              <a:t>주 </a:t>
            </a:r>
            <a:r>
              <a:rPr lang="en-US" altLang="ko-KR" dirty="0" smtClean="0"/>
              <a:t>7</a:t>
            </a:r>
            <a:r>
              <a:rPr lang="ko-KR" altLang="en-US" dirty="0" smtClean="0"/>
              <a:t>일</a:t>
            </a:r>
            <a:r>
              <a:rPr lang="en-US" altLang="ko-KR" dirty="0" smtClean="0"/>
              <a:t>, 1</a:t>
            </a:r>
            <a:r>
              <a:rPr lang="ko-KR" altLang="en-US" dirty="0" smtClean="0"/>
              <a:t>년 </a:t>
            </a:r>
            <a:r>
              <a:rPr lang="en-US" altLang="ko-KR" dirty="0" smtClean="0"/>
              <a:t>365</a:t>
            </a:r>
            <a:r>
              <a:rPr lang="ko-KR" altLang="en-US" dirty="0" smtClean="0"/>
              <a:t>일 늘 떡 상 위에 </a:t>
            </a:r>
            <a:r>
              <a:rPr lang="en-US" altLang="ko-KR" dirty="0" smtClean="0"/>
              <a:t>12</a:t>
            </a:r>
            <a:r>
              <a:rPr lang="ko-KR" altLang="en-US" dirty="0" smtClean="0"/>
              <a:t>개의 </a:t>
            </a:r>
            <a:r>
              <a:rPr lang="ko-KR" altLang="en-US" dirty="0" err="1" smtClean="0"/>
              <a:t>진설병이</a:t>
            </a:r>
            <a:r>
              <a:rPr lang="ko-KR" altLang="en-US" dirty="0" smtClean="0"/>
              <a:t> 하나님 앞에 차려져 있어야 했다</a:t>
            </a:r>
            <a:r>
              <a:rPr lang="en-US" altLang="ko-KR" dirty="0" smtClean="0"/>
              <a:t>(</a:t>
            </a:r>
            <a:r>
              <a:rPr lang="ko-KR" altLang="en-US" dirty="0" smtClean="0"/>
              <a:t>출</a:t>
            </a:r>
            <a:r>
              <a:rPr lang="en-US" altLang="ko-KR" dirty="0" smtClean="0"/>
              <a:t>25:30). </a:t>
            </a:r>
            <a:r>
              <a:rPr lang="ko-KR" altLang="en-US" dirty="0" smtClean="0"/>
              <a:t>하나님께서는 이 </a:t>
            </a:r>
            <a:r>
              <a:rPr lang="ko-KR" altLang="en-US" dirty="0" err="1" smtClean="0"/>
              <a:t>진설병을</a:t>
            </a:r>
            <a:r>
              <a:rPr lang="ko-KR" altLang="en-US" dirty="0" smtClean="0"/>
              <a:t> 항상 안식일마다 새롭게 만들어 차려놓으라고 명령했다</a:t>
            </a:r>
            <a:r>
              <a:rPr lang="en-US" altLang="ko-KR" dirty="0" smtClean="0"/>
              <a:t>(</a:t>
            </a:r>
            <a:r>
              <a:rPr lang="ko-KR" altLang="en-US" dirty="0" err="1" smtClean="0"/>
              <a:t>레</a:t>
            </a:r>
            <a:r>
              <a:rPr lang="en-US" altLang="ko-KR" dirty="0" smtClean="0"/>
              <a:t>24:8). </a:t>
            </a:r>
            <a:r>
              <a:rPr lang="ko-KR" altLang="en-US" dirty="0" smtClean="0"/>
              <a:t>그래서 </a:t>
            </a:r>
            <a:r>
              <a:rPr lang="ko-KR" altLang="en-US" dirty="0" err="1" smtClean="0"/>
              <a:t>진설병은</a:t>
            </a:r>
            <a:r>
              <a:rPr lang="ko-KR" altLang="en-US" dirty="0" smtClean="0"/>
              <a:t> ‘항상 </a:t>
            </a:r>
            <a:r>
              <a:rPr lang="ko-KR" altLang="en-US" dirty="0" err="1" smtClean="0"/>
              <a:t>진설하는</a:t>
            </a:r>
            <a:r>
              <a:rPr lang="ko-KR" altLang="en-US" dirty="0" smtClean="0"/>
              <a:t> 떡’</a:t>
            </a:r>
            <a:r>
              <a:rPr lang="en-US" altLang="ko-KR" dirty="0" smtClean="0"/>
              <a:t>(the continual bread)</a:t>
            </a:r>
            <a:r>
              <a:rPr lang="ko-KR" altLang="en-US" dirty="0" smtClean="0"/>
              <a:t>으로 불리기도 했다</a:t>
            </a:r>
            <a:r>
              <a:rPr lang="en-US" altLang="ko-KR" dirty="0" smtClean="0"/>
              <a:t>(</a:t>
            </a:r>
            <a:r>
              <a:rPr lang="ko-KR" altLang="en-US" dirty="0" smtClean="0"/>
              <a:t>민</a:t>
            </a:r>
            <a:r>
              <a:rPr lang="en-US" altLang="ko-KR" dirty="0" smtClean="0"/>
              <a:t>4:7).</a:t>
            </a:r>
          </a:p>
          <a:p>
            <a:endParaRPr lang="en-US" altLang="ko-KR" dirty="0" smtClean="0"/>
          </a:p>
          <a:p>
            <a:r>
              <a:rPr lang="ko-KR" altLang="en-US" dirty="0" smtClean="0"/>
              <a:t>또한 하나님께서는 정결한 유향을 </a:t>
            </a:r>
            <a:r>
              <a:rPr lang="en-US" altLang="ko-KR" dirty="0" smtClean="0"/>
              <a:t>6</a:t>
            </a:r>
            <a:r>
              <a:rPr lang="ko-KR" altLang="en-US" dirty="0" smtClean="0"/>
              <a:t>개씩 </a:t>
            </a:r>
            <a:r>
              <a:rPr lang="ko-KR" altLang="en-US" dirty="0" err="1" smtClean="0"/>
              <a:t>진설해</a:t>
            </a:r>
            <a:r>
              <a:rPr lang="ko-KR" altLang="en-US" dirty="0" smtClean="0"/>
              <a:t> 놓은 두 줄에 각각 두어 기념물로 하나님께 화제로 삼으라고 했다</a:t>
            </a:r>
            <a:r>
              <a:rPr lang="en-US" altLang="ko-KR" dirty="0" smtClean="0"/>
              <a:t>(</a:t>
            </a:r>
            <a:r>
              <a:rPr lang="ko-KR" altLang="en-US" dirty="0" err="1" smtClean="0"/>
              <a:t>레</a:t>
            </a:r>
            <a:r>
              <a:rPr lang="en-US" altLang="ko-KR" dirty="0" smtClean="0"/>
              <a:t>24:7). </a:t>
            </a:r>
            <a:r>
              <a:rPr lang="ko-KR" altLang="en-US" dirty="0" smtClean="0"/>
              <a:t>이를 하나님은 이스라엘 자손을 위한 ‘영원한 언약’이라고 선포하셨는데</a:t>
            </a:r>
            <a:r>
              <a:rPr lang="en-US" altLang="ko-KR" dirty="0" smtClean="0"/>
              <a:t>, </a:t>
            </a:r>
            <a:r>
              <a:rPr lang="ko-KR" altLang="en-US" dirty="0" smtClean="0"/>
              <a:t>이 언약에는 ‘제사장 되는 </a:t>
            </a:r>
            <a:r>
              <a:rPr lang="ko-KR" altLang="en-US" dirty="0" err="1" smtClean="0"/>
              <a:t>아론과</a:t>
            </a:r>
            <a:r>
              <a:rPr lang="ko-KR" altLang="en-US" dirty="0" smtClean="0"/>
              <a:t> 그 자손들이 새로운 떡을 </a:t>
            </a:r>
            <a:r>
              <a:rPr lang="ko-KR" altLang="en-US" dirty="0" err="1" smtClean="0"/>
              <a:t>진설해</a:t>
            </a:r>
            <a:r>
              <a:rPr lang="ko-KR" altLang="en-US" dirty="0" smtClean="0"/>
              <a:t> 놓을 때</a:t>
            </a:r>
            <a:r>
              <a:rPr lang="en-US" altLang="ko-KR" dirty="0" smtClean="0"/>
              <a:t>, </a:t>
            </a:r>
            <a:r>
              <a:rPr lang="ko-KR" altLang="en-US" dirty="0" smtClean="0"/>
              <a:t>전에 놓여있던 </a:t>
            </a:r>
            <a:r>
              <a:rPr lang="ko-KR" altLang="en-US" dirty="0" err="1" smtClean="0"/>
              <a:t>진설병은</a:t>
            </a:r>
            <a:r>
              <a:rPr lang="ko-KR" altLang="en-US" dirty="0" smtClean="0"/>
              <a:t> 그들이 거룩한 곳에서 먹어야 한다’는 명령도 포함돼 있다</a:t>
            </a:r>
            <a:r>
              <a:rPr lang="en-US" altLang="ko-KR" dirty="0" smtClean="0"/>
              <a:t>(</a:t>
            </a:r>
            <a:r>
              <a:rPr lang="ko-KR" altLang="en-US" dirty="0" err="1" smtClean="0"/>
              <a:t>레</a:t>
            </a:r>
            <a:r>
              <a:rPr lang="en-US" altLang="ko-KR" dirty="0" smtClean="0"/>
              <a:t>24:8-9). </a:t>
            </a:r>
            <a:r>
              <a:rPr lang="ko-KR" altLang="en-US" dirty="0" err="1" smtClean="0"/>
              <a:t>진설병을</a:t>
            </a:r>
            <a:r>
              <a:rPr lang="ko-KR" altLang="en-US" dirty="0" smtClean="0"/>
              <a:t> 먹을 때는 그 위에 놓인 정결한 유향을 함께 먹어야 했을 것이다</a:t>
            </a:r>
            <a:r>
              <a:rPr lang="en-US" altLang="ko-KR" dirty="0" smtClean="0"/>
              <a:t>. </a:t>
            </a:r>
            <a:r>
              <a:rPr lang="ko-KR" altLang="en-US" dirty="0" smtClean="0"/>
              <a:t>곧 기름으로 비유된 성령의 조명아래 하나님의 말씀의 떡을 먹어야 한다는 얘기다</a:t>
            </a:r>
            <a:r>
              <a:rPr lang="en-US" altLang="ko-KR" dirty="0" smtClean="0"/>
              <a:t>(</a:t>
            </a:r>
            <a:r>
              <a:rPr lang="ko-KR" altLang="en-US" dirty="0" smtClean="0"/>
              <a:t>요일</a:t>
            </a:r>
            <a:r>
              <a:rPr lang="en-US" altLang="ko-KR" dirty="0" smtClean="0"/>
              <a:t>2:27). </a:t>
            </a:r>
            <a:r>
              <a:rPr lang="ko-KR" altLang="en-US" dirty="0" smtClean="0"/>
              <a:t>일곱 촛대가 떡 상 맞은편에 있는 것도 이를 암시한다</a:t>
            </a:r>
            <a:r>
              <a:rPr lang="en-US" altLang="ko-KR" dirty="0" smtClean="0"/>
              <a:t>.</a:t>
            </a:r>
          </a:p>
          <a:p>
            <a:endParaRPr lang="en-US" altLang="ko-KR" dirty="0" smtClean="0"/>
          </a:p>
          <a:p>
            <a:r>
              <a:rPr lang="ko-KR" altLang="en-US" dirty="0" smtClean="0"/>
              <a:t>한마디로 </a:t>
            </a:r>
            <a:r>
              <a:rPr lang="ko-KR" altLang="en-US" dirty="0" err="1" smtClean="0"/>
              <a:t>성막에는</a:t>
            </a:r>
            <a:r>
              <a:rPr lang="ko-KR" altLang="en-US" dirty="0" smtClean="0"/>
              <a:t> 항상 하나님의 생명의 말씀이 있다는 것과 하나님의 </a:t>
            </a:r>
            <a:r>
              <a:rPr lang="ko-KR" altLang="en-US" dirty="0" err="1" smtClean="0"/>
              <a:t>백성된</a:t>
            </a:r>
            <a:r>
              <a:rPr lang="ko-KR" altLang="en-US" dirty="0" smtClean="0"/>
              <a:t> 성도들이 항상 하나님의 말씀을 날마다 묵상해야 된다는 것을 보여준다</a:t>
            </a:r>
            <a:r>
              <a:rPr lang="en-US" altLang="ko-KR" dirty="0" smtClean="0"/>
              <a:t>(</a:t>
            </a:r>
            <a:r>
              <a:rPr lang="ko-KR" altLang="en-US" dirty="0" smtClean="0"/>
              <a:t>시</a:t>
            </a:r>
            <a:r>
              <a:rPr lang="en-US" altLang="ko-KR" dirty="0" smtClean="0"/>
              <a:t>1:1-2).</a:t>
            </a:r>
          </a:p>
          <a:p>
            <a:endParaRPr lang="en-US" altLang="ko-KR" dirty="0" smtClean="0"/>
          </a:p>
          <a:p>
            <a:r>
              <a:rPr lang="ko-KR" altLang="en-US" dirty="0" smtClean="0"/>
              <a:t>정리하면 </a:t>
            </a:r>
            <a:r>
              <a:rPr lang="ko-KR" altLang="en-US" dirty="0" err="1" smtClean="0"/>
              <a:t>진설병</a:t>
            </a:r>
            <a:r>
              <a:rPr lang="ko-KR" altLang="en-US" dirty="0" smtClean="0"/>
              <a:t> 상은 하늘에서 내려온 생명의 떡인 예수 그리스도의 </a:t>
            </a:r>
            <a:r>
              <a:rPr lang="ko-KR" altLang="en-US" dirty="0" err="1" smtClean="0"/>
              <a:t>성육신과</a:t>
            </a:r>
            <a:r>
              <a:rPr lang="ko-KR" altLang="en-US" dirty="0" smtClean="0"/>
              <a:t> 그가 인류 구원을 위해 받으실 십자가 고난을 상징한다</a:t>
            </a:r>
            <a:r>
              <a:rPr lang="en-US" altLang="ko-KR" dirty="0" smtClean="0"/>
              <a:t>. </a:t>
            </a:r>
            <a:r>
              <a:rPr lang="ko-KR" altLang="en-US" dirty="0" err="1" smtClean="0"/>
              <a:t>이와함께</a:t>
            </a:r>
            <a:r>
              <a:rPr lang="ko-KR" altLang="en-US" dirty="0" smtClean="0"/>
              <a:t> 하나님의 백성은 말씀인 생명의 떡을 먹어야만 구원이라는 영생을 얻을 수 있다는 것을 암시하고 있다</a:t>
            </a:r>
            <a:r>
              <a:rPr lang="en-US" altLang="ko-KR" dirty="0" smtClean="0"/>
              <a:t>.</a:t>
            </a:r>
          </a:p>
          <a:p>
            <a:endParaRPr lang="en-US" altLang="ko-KR" dirty="0" smtClean="0"/>
          </a:p>
          <a:p>
            <a:r>
              <a:rPr lang="ko-KR" altLang="en-US" dirty="0" smtClean="0"/>
              <a:t>하나님의 영원한 언약인 </a:t>
            </a:r>
            <a:r>
              <a:rPr lang="ko-KR" altLang="en-US" dirty="0" err="1" smtClean="0"/>
              <a:t>진설병</a:t>
            </a:r>
            <a:endParaRPr lang="ko-KR" altLang="en-US" dirty="0" smtClean="0"/>
          </a:p>
          <a:p>
            <a:endParaRPr lang="ko-KR" altLang="en-US" dirty="0" smtClean="0"/>
          </a:p>
          <a:p>
            <a:r>
              <a:rPr lang="ko-KR" altLang="en-US" dirty="0" err="1" smtClean="0"/>
              <a:t>성막</a:t>
            </a:r>
            <a:r>
              <a:rPr lang="ko-KR" altLang="en-US" dirty="0" smtClean="0"/>
              <a:t> 안에 있는 </a:t>
            </a:r>
            <a:r>
              <a:rPr lang="en-US" altLang="ko-KR" dirty="0" smtClean="0"/>
              <a:t>12</a:t>
            </a:r>
            <a:r>
              <a:rPr lang="ko-KR" altLang="en-US" dirty="0" smtClean="0"/>
              <a:t>개의 </a:t>
            </a:r>
            <a:r>
              <a:rPr lang="ko-KR" altLang="en-US" dirty="0" err="1" smtClean="0"/>
              <a:t>진설병과</a:t>
            </a:r>
            <a:r>
              <a:rPr lang="ko-KR" altLang="en-US" dirty="0" smtClean="0"/>
              <a:t> 떡 상은 항상 차려져 있어야 한다</a:t>
            </a:r>
            <a:r>
              <a:rPr lang="en-US" altLang="ko-KR" dirty="0" smtClean="0"/>
              <a:t>. </a:t>
            </a:r>
            <a:r>
              <a:rPr lang="ko-KR" altLang="en-US" dirty="0" smtClean="0"/>
              <a:t>하루 </a:t>
            </a:r>
            <a:r>
              <a:rPr lang="en-US" altLang="ko-KR" dirty="0" smtClean="0"/>
              <a:t>24</a:t>
            </a:r>
            <a:r>
              <a:rPr lang="ko-KR" altLang="en-US" dirty="0" smtClean="0"/>
              <a:t>시간</a:t>
            </a:r>
            <a:r>
              <a:rPr lang="en-US" altLang="ko-KR" dirty="0" smtClean="0"/>
              <a:t>, 1</a:t>
            </a:r>
            <a:r>
              <a:rPr lang="ko-KR" altLang="en-US" dirty="0" smtClean="0"/>
              <a:t>주 </a:t>
            </a:r>
            <a:r>
              <a:rPr lang="en-US" altLang="ko-KR" dirty="0" smtClean="0"/>
              <a:t>7</a:t>
            </a:r>
            <a:r>
              <a:rPr lang="ko-KR" altLang="en-US" dirty="0" smtClean="0"/>
              <a:t>일</a:t>
            </a:r>
            <a:r>
              <a:rPr lang="en-US" altLang="ko-KR" dirty="0" smtClean="0"/>
              <a:t>, 1</a:t>
            </a:r>
            <a:r>
              <a:rPr lang="ko-KR" altLang="en-US" dirty="0" smtClean="0"/>
              <a:t>년 </a:t>
            </a:r>
            <a:r>
              <a:rPr lang="en-US" altLang="ko-KR" dirty="0" smtClean="0"/>
              <a:t>365</a:t>
            </a:r>
            <a:r>
              <a:rPr lang="ko-KR" altLang="en-US" dirty="0" smtClean="0"/>
              <a:t>일 늘 떡 상 위에 </a:t>
            </a:r>
            <a:r>
              <a:rPr lang="en-US" altLang="ko-KR" dirty="0" smtClean="0"/>
              <a:t>12</a:t>
            </a:r>
            <a:r>
              <a:rPr lang="ko-KR" altLang="en-US" dirty="0" smtClean="0"/>
              <a:t>개의 </a:t>
            </a:r>
            <a:r>
              <a:rPr lang="ko-KR" altLang="en-US" dirty="0" err="1" smtClean="0"/>
              <a:t>진설병이</a:t>
            </a:r>
            <a:r>
              <a:rPr lang="ko-KR" altLang="en-US" dirty="0" smtClean="0"/>
              <a:t> 하나님 앞에 차려져 있어야 했다</a:t>
            </a:r>
            <a:r>
              <a:rPr lang="en-US" altLang="ko-KR" dirty="0" smtClean="0"/>
              <a:t>(</a:t>
            </a:r>
            <a:r>
              <a:rPr lang="ko-KR" altLang="en-US" dirty="0" smtClean="0"/>
              <a:t>출</a:t>
            </a:r>
            <a:r>
              <a:rPr lang="en-US" altLang="ko-KR" dirty="0" smtClean="0"/>
              <a:t>25:30). </a:t>
            </a:r>
            <a:r>
              <a:rPr lang="ko-KR" altLang="en-US" dirty="0" smtClean="0"/>
              <a:t>하나님께서는 이 </a:t>
            </a:r>
            <a:r>
              <a:rPr lang="ko-KR" altLang="en-US" dirty="0" err="1" smtClean="0"/>
              <a:t>진설병을</a:t>
            </a:r>
            <a:r>
              <a:rPr lang="ko-KR" altLang="en-US" dirty="0" smtClean="0"/>
              <a:t> 항상 안식일마다 새롭게 만들어 차려놓으라고 명령했다</a:t>
            </a:r>
            <a:r>
              <a:rPr lang="en-US" altLang="ko-KR" dirty="0" smtClean="0"/>
              <a:t>(</a:t>
            </a:r>
            <a:r>
              <a:rPr lang="ko-KR" altLang="en-US" dirty="0" err="1" smtClean="0"/>
              <a:t>레</a:t>
            </a:r>
            <a:r>
              <a:rPr lang="en-US" altLang="ko-KR" dirty="0" smtClean="0"/>
              <a:t>24:8). </a:t>
            </a:r>
            <a:r>
              <a:rPr lang="ko-KR" altLang="en-US" dirty="0" smtClean="0"/>
              <a:t>그래서 </a:t>
            </a:r>
            <a:r>
              <a:rPr lang="ko-KR" altLang="en-US" dirty="0" err="1" smtClean="0"/>
              <a:t>진설병은</a:t>
            </a:r>
            <a:r>
              <a:rPr lang="ko-KR" altLang="en-US" dirty="0" smtClean="0"/>
              <a:t>‘항상 </a:t>
            </a:r>
            <a:r>
              <a:rPr lang="ko-KR" altLang="en-US" dirty="0" err="1" smtClean="0"/>
              <a:t>진설하는</a:t>
            </a:r>
            <a:r>
              <a:rPr lang="ko-KR" altLang="en-US" dirty="0" smtClean="0"/>
              <a:t> 떡’</a:t>
            </a:r>
            <a:r>
              <a:rPr lang="en-US" altLang="ko-KR" dirty="0" smtClean="0"/>
              <a:t>(the continual bread)</a:t>
            </a:r>
            <a:r>
              <a:rPr lang="ko-KR" altLang="en-US" dirty="0" smtClean="0"/>
              <a:t>으로 불리기도 했다</a:t>
            </a:r>
            <a:r>
              <a:rPr lang="en-US" altLang="ko-KR" dirty="0" smtClean="0"/>
              <a:t>(</a:t>
            </a:r>
            <a:r>
              <a:rPr lang="ko-KR" altLang="en-US" dirty="0" smtClean="0"/>
              <a:t>민</a:t>
            </a:r>
            <a:r>
              <a:rPr lang="en-US" altLang="ko-KR" dirty="0" smtClean="0"/>
              <a:t>4:7).</a:t>
            </a:r>
          </a:p>
          <a:p>
            <a:endParaRPr lang="en-US" altLang="ko-KR" dirty="0" smtClean="0"/>
          </a:p>
          <a:p>
            <a:r>
              <a:rPr lang="ko-KR" altLang="en-US" dirty="0" smtClean="0"/>
              <a:t>또한 하나님께서는 정결한 유향을 </a:t>
            </a:r>
            <a:r>
              <a:rPr lang="en-US" altLang="ko-KR" dirty="0" smtClean="0"/>
              <a:t>6</a:t>
            </a:r>
            <a:r>
              <a:rPr lang="ko-KR" altLang="en-US" dirty="0" smtClean="0"/>
              <a:t>개씩 </a:t>
            </a:r>
            <a:r>
              <a:rPr lang="ko-KR" altLang="en-US" dirty="0" err="1" smtClean="0"/>
              <a:t>진설해</a:t>
            </a:r>
            <a:r>
              <a:rPr lang="ko-KR" altLang="en-US" dirty="0" smtClean="0"/>
              <a:t> 놓은 두 줄에 각각 두어 기념물로 하나님께 화제로 삼으라고 했다</a:t>
            </a:r>
            <a:r>
              <a:rPr lang="en-US" altLang="ko-KR" dirty="0" smtClean="0"/>
              <a:t>(</a:t>
            </a:r>
            <a:r>
              <a:rPr lang="ko-KR" altLang="en-US" dirty="0" err="1" smtClean="0"/>
              <a:t>레</a:t>
            </a:r>
            <a:r>
              <a:rPr lang="en-US" altLang="ko-KR" dirty="0" smtClean="0"/>
              <a:t>24:7). </a:t>
            </a:r>
            <a:r>
              <a:rPr lang="ko-KR" altLang="en-US" dirty="0" smtClean="0"/>
              <a:t>이를 하나님은 이스라엘 자손을 위한‘영원한 언약’이라고 선포하셨는데</a:t>
            </a:r>
            <a:r>
              <a:rPr lang="en-US" altLang="ko-KR" dirty="0" smtClean="0"/>
              <a:t>, </a:t>
            </a:r>
            <a:r>
              <a:rPr lang="ko-KR" altLang="en-US" dirty="0" smtClean="0"/>
              <a:t>이 언약에는‘제사장 되는 </a:t>
            </a:r>
            <a:r>
              <a:rPr lang="ko-KR" altLang="en-US" dirty="0" err="1" smtClean="0"/>
              <a:t>아론과</a:t>
            </a:r>
            <a:r>
              <a:rPr lang="ko-KR" altLang="en-US" dirty="0" smtClean="0"/>
              <a:t> 그 자손들이 새로운 떡을 </a:t>
            </a:r>
            <a:r>
              <a:rPr lang="ko-KR" altLang="en-US" dirty="0" err="1" smtClean="0"/>
              <a:t>진설해</a:t>
            </a:r>
            <a:r>
              <a:rPr lang="ko-KR" altLang="en-US" dirty="0" smtClean="0"/>
              <a:t> 놓을 때</a:t>
            </a:r>
            <a:r>
              <a:rPr lang="en-US" altLang="ko-KR" dirty="0" smtClean="0"/>
              <a:t>, </a:t>
            </a:r>
            <a:r>
              <a:rPr lang="ko-KR" altLang="en-US" dirty="0" smtClean="0"/>
              <a:t>전에 놓여있던 </a:t>
            </a:r>
            <a:r>
              <a:rPr lang="ko-KR" altLang="en-US" dirty="0" err="1" smtClean="0"/>
              <a:t>진설병은</a:t>
            </a:r>
            <a:r>
              <a:rPr lang="ko-KR" altLang="en-US" dirty="0" smtClean="0"/>
              <a:t> 그들이 거룩한 곳에서 먹어야 한다’는 명령도 포함돼 있다</a:t>
            </a:r>
            <a:r>
              <a:rPr lang="en-US" altLang="ko-KR" dirty="0" smtClean="0"/>
              <a:t>(</a:t>
            </a:r>
            <a:r>
              <a:rPr lang="ko-KR" altLang="en-US" dirty="0" err="1" smtClean="0"/>
              <a:t>레</a:t>
            </a:r>
            <a:r>
              <a:rPr lang="en-US" altLang="ko-KR" dirty="0" smtClean="0"/>
              <a:t>24:8-9). </a:t>
            </a:r>
            <a:r>
              <a:rPr lang="ko-KR" altLang="en-US" dirty="0" err="1" smtClean="0"/>
              <a:t>진설병을</a:t>
            </a:r>
            <a:r>
              <a:rPr lang="ko-KR" altLang="en-US" dirty="0" smtClean="0"/>
              <a:t> 먹을 때는 그 위에 놓인 정결한 유향을 함께 먹어야 했을 것이다</a:t>
            </a:r>
            <a:r>
              <a:rPr lang="en-US" altLang="ko-KR" dirty="0" smtClean="0"/>
              <a:t>. </a:t>
            </a:r>
            <a:r>
              <a:rPr lang="ko-KR" altLang="en-US" dirty="0" smtClean="0"/>
              <a:t>곧 기름으로 비유된 성령의 조명아래 하나님의 말씀의 떡을 먹어야 한다는 얘기다</a:t>
            </a:r>
            <a:r>
              <a:rPr lang="en-US" altLang="ko-KR" dirty="0" smtClean="0"/>
              <a:t>(</a:t>
            </a:r>
            <a:r>
              <a:rPr lang="ko-KR" altLang="en-US" dirty="0" smtClean="0"/>
              <a:t>요일</a:t>
            </a:r>
            <a:r>
              <a:rPr lang="en-US" altLang="ko-KR" dirty="0" smtClean="0"/>
              <a:t>2:27).</a:t>
            </a:r>
          </a:p>
          <a:p>
            <a:endParaRPr lang="en-US" altLang="ko-KR" dirty="0" smtClean="0"/>
          </a:p>
          <a:p>
            <a:r>
              <a:rPr lang="ko-KR" altLang="en-US" dirty="0" smtClean="0"/>
              <a:t>한마디로 </a:t>
            </a:r>
            <a:r>
              <a:rPr lang="ko-KR" altLang="en-US" dirty="0" err="1" smtClean="0"/>
              <a:t>성막에는</a:t>
            </a:r>
            <a:r>
              <a:rPr lang="ko-KR" altLang="en-US" dirty="0" smtClean="0"/>
              <a:t> 항상 하나님의 생명의 말씀이 있다는 것과 성도들이 항상 하나님의 말씀을 날마다 묵상해야 된다는 것을 보여준다</a:t>
            </a:r>
            <a:r>
              <a:rPr lang="en-US" altLang="ko-KR" dirty="0" smtClean="0"/>
              <a:t>(</a:t>
            </a:r>
            <a:r>
              <a:rPr lang="ko-KR" altLang="en-US" dirty="0" smtClean="0"/>
              <a:t>시</a:t>
            </a:r>
            <a:r>
              <a:rPr lang="en-US" altLang="ko-KR" dirty="0" smtClean="0"/>
              <a:t>1:1-2).</a:t>
            </a:r>
          </a:p>
          <a:p>
            <a:endParaRPr lang="en-US" altLang="ko-KR" dirty="0" smtClean="0"/>
          </a:p>
          <a:p>
            <a:r>
              <a:rPr lang="ko-KR" altLang="en-US" dirty="0" smtClean="0"/>
              <a:t>정리하면 </a:t>
            </a:r>
            <a:r>
              <a:rPr lang="ko-KR" altLang="en-US" dirty="0" err="1" smtClean="0"/>
              <a:t>진설병</a:t>
            </a:r>
            <a:r>
              <a:rPr lang="ko-KR" altLang="en-US" dirty="0" smtClean="0"/>
              <a:t> 상은 하늘에서 내려온 생명의 떡인 예수 그리스도의 </a:t>
            </a:r>
            <a:r>
              <a:rPr lang="ko-KR" altLang="en-US" dirty="0" err="1" smtClean="0"/>
              <a:t>성육신과</a:t>
            </a:r>
            <a:r>
              <a:rPr lang="ko-KR" altLang="en-US" dirty="0" smtClean="0"/>
              <a:t> 그가 인류구원을 위해 받으실 십자가 고난을 상징한다</a:t>
            </a:r>
            <a:r>
              <a:rPr lang="en-US" altLang="ko-KR" dirty="0" smtClean="0"/>
              <a:t>. </a:t>
            </a:r>
            <a:r>
              <a:rPr lang="ko-KR" altLang="en-US" dirty="0" err="1" smtClean="0"/>
              <a:t>이와함께</a:t>
            </a:r>
            <a:r>
              <a:rPr lang="ko-KR" altLang="en-US" dirty="0" smtClean="0"/>
              <a:t> 성도는 생명의 떡을 먹어야만 구원이라는 영생을 얻을 수 있다는 것을 암시한다</a:t>
            </a:r>
            <a:r>
              <a:rPr lang="en-US" altLang="ko-KR" dirty="0" smtClean="0"/>
              <a:t>. </a:t>
            </a:r>
          </a:p>
          <a:p>
            <a:endParaRPr lang="en-US" altLang="ko-KR" dirty="0" smtClean="0"/>
          </a:p>
          <a:p>
            <a:r>
              <a:rPr lang="en-US" altLang="ko-KR" dirty="0" smtClean="0"/>
              <a:t> </a:t>
            </a:r>
          </a:p>
          <a:p>
            <a:endParaRPr lang="en-US" altLang="ko-KR" dirty="0" smtClean="0"/>
          </a:p>
          <a:p>
            <a:endParaRPr lang="en-US" altLang="ko-KR" dirty="0" smtClean="0"/>
          </a:p>
          <a:p>
            <a:r>
              <a:rPr lang="ko-KR" altLang="en-US" dirty="0" smtClean="0"/>
              <a:t>본 글은 </a:t>
            </a:r>
            <a:r>
              <a:rPr lang="en-US" altLang="ko-KR" dirty="0" smtClean="0"/>
              <a:t>《</a:t>
            </a:r>
            <a:r>
              <a:rPr lang="ko-KR" altLang="en-US" dirty="0" smtClean="0"/>
              <a:t>연합공보</a:t>
            </a:r>
            <a:r>
              <a:rPr lang="en-US" altLang="ko-KR" dirty="0" smtClean="0"/>
              <a:t>》 202</a:t>
            </a:r>
            <a:r>
              <a:rPr lang="ko-KR" altLang="en-US" dirty="0" smtClean="0"/>
              <a:t>호</a:t>
            </a:r>
            <a:r>
              <a:rPr lang="en-US" altLang="ko-KR" dirty="0" smtClean="0"/>
              <a:t>(2007</a:t>
            </a:r>
            <a:r>
              <a:rPr lang="ko-KR" altLang="en-US" dirty="0" smtClean="0"/>
              <a:t>년 </a:t>
            </a:r>
            <a:r>
              <a:rPr lang="en-US" altLang="ko-KR" dirty="0" smtClean="0"/>
              <a:t>5</a:t>
            </a:r>
            <a:r>
              <a:rPr lang="ko-KR" altLang="en-US" dirty="0" smtClean="0"/>
              <a:t>월 </a:t>
            </a:r>
            <a:r>
              <a:rPr lang="en-US" altLang="ko-KR" dirty="0" smtClean="0"/>
              <a:t>25</a:t>
            </a:r>
            <a:r>
              <a:rPr lang="ko-KR" altLang="en-US" dirty="0" smtClean="0"/>
              <a:t>일</a:t>
            </a:r>
            <a:r>
              <a:rPr lang="en-US" altLang="ko-KR" dirty="0" smtClean="0"/>
              <a:t>) 2</a:t>
            </a:r>
            <a:r>
              <a:rPr lang="ko-KR" altLang="en-US" dirty="0" smtClean="0"/>
              <a:t>면에 게재된 기사입니다</a:t>
            </a:r>
            <a:r>
              <a:rPr lang="en-US" altLang="ko-KR" dirty="0" smtClean="0"/>
              <a:t>.</a:t>
            </a:r>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78</a:t>
            </a:fld>
            <a:endParaRPr lang="ko-KR" altLang="en-US"/>
          </a:p>
        </p:txBody>
      </p:sp>
    </p:spTree>
    <p:extLst>
      <p:ext uri="{BB962C8B-B14F-4D97-AF65-F5344CB8AC3E}">
        <p14:creationId xmlns:p14="http://schemas.microsoft.com/office/powerpoint/2010/main" val="181310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err="1"/>
              <a:t>살전</a:t>
            </a:r>
            <a:r>
              <a:rPr lang="en-US" altLang="ko-KR" b="1" dirty="0"/>
              <a:t>1:5]</a:t>
            </a:r>
            <a:r>
              <a:rPr lang="ko-KR" altLang="en-US" dirty="0"/>
              <a:t>이는 우리 복음이 </a:t>
            </a:r>
            <a:r>
              <a:rPr lang="ko-KR" altLang="en-US" b="1" dirty="0"/>
              <a:t>말로만</a:t>
            </a:r>
            <a:r>
              <a:rPr lang="ko-KR" altLang="en-US" dirty="0"/>
              <a:t> 너희에게 이른 것이 아니라 오직 능력과 성령과 큰 확신으로 된 것이니 우리가 너희 가운데서 너희를 위하여 어떠한 사람이 된 것은 너희 아는 바와 같으니라</a:t>
            </a:r>
            <a:endParaRPr lang="en-US" altLang="ko-KR" dirty="0"/>
          </a:p>
          <a:p>
            <a:r>
              <a:rPr lang="en-US" altLang="ko-KR" b="1" dirty="0"/>
              <a:t>[</a:t>
            </a:r>
            <a:r>
              <a:rPr lang="ko-KR" altLang="en-US" b="1" dirty="0"/>
              <a:t>고전</a:t>
            </a:r>
            <a:r>
              <a:rPr lang="en-US" altLang="ko-KR" b="1" dirty="0"/>
              <a:t>2:4]</a:t>
            </a:r>
            <a:r>
              <a:rPr lang="ko-KR" altLang="en-US" dirty="0"/>
              <a:t>내 말과 내 전도함이 지혜의 권하는 말로 하지 아니하고 다만 </a:t>
            </a:r>
            <a:r>
              <a:rPr lang="ko-KR" altLang="en-US" b="1" dirty="0"/>
              <a:t>성령의 나타남</a:t>
            </a:r>
            <a:r>
              <a:rPr lang="ko-KR" altLang="en-US" dirty="0"/>
              <a:t>과 능력으로 하여</a:t>
            </a:r>
            <a:endParaRPr lang="en-US" altLang="ko-KR" dirty="0"/>
          </a:p>
          <a:p>
            <a:pPr defTabSz="914383">
              <a:defRPr/>
            </a:pPr>
            <a:r>
              <a:rPr lang="en-US" altLang="ko-KR" b="1" dirty="0"/>
              <a:t>[</a:t>
            </a:r>
            <a:r>
              <a:rPr lang="ko-KR" altLang="en-US" b="1" dirty="0"/>
              <a:t>고전</a:t>
            </a:r>
            <a:r>
              <a:rPr lang="en-US" altLang="ko-KR" b="1" dirty="0"/>
              <a:t>4:20]</a:t>
            </a:r>
            <a:r>
              <a:rPr lang="ko-KR" altLang="en-US" b="1" dirty="0"/>
              <a:t>하나님의 나라는</a:t>
            </a:r>
            <a:r>
              <a:rPr lang="ko-KR" altLang="en-US" dirty="0"/>
              <a:t> 말에 있지 아니하고 오직 능력에 있음이라</a:t>
            </a:r>
          </a:p>
          <a:p>
            <a:endParaRPr lang="ko-KR" altLang="en-US" dirty="0"/>
          </a:p>
          <a:p>
            <a:r>
              <a:rPr lang="en-US" altLang="ko-KR" b="1" dirty="0"/>
              <a:t>[</a:t>
            </a:r>
            <a:r>
              <a:rPr lang="ko-KR" altLang="en-US" b="1" dirty="0" err="1"/>
              <a:t>눅</a:t>
            </a:r>
            <a:r>
              <a:rPr lang="en-US" altLang="ko-KR" b="1" dirty="0"/>
              <a:t>24:48]</a:t>
            </a:r>
            <a:r>
              <a:rPr lang="ko-KR" altLang="en-US" dirty="0"/>
              <a:t>너희는 이 모든 일의 </a:t>
            </a:r>
            <a:r>
              <a:rPr lang="ko-KR" altLang="en-US" b="1" dirty="0"/>
              <a:t>증인</a:t>
            </a:r>
            <a:r>
              <a:rPr lang="ko-KR" altLang="en-US" dirty="0"/>
              <a:t>이라</a:t>
            </a:r>
            <a:endParaRPr lang="en-US" altLang="ko-KR" dirty="0" smtClean="0"/>
          </a:p>
          <a:p>
            <a:r>
              <a:rPr lang="en-US" altLang="ko-KR" b="1" dirty="0"/>
              <a:t>[</a:t>
            </a:r>
            <a:r>
              <a:rPr lang="ko-KR" altLang="en-US" b="1" dirty="0"/>
              <a:t>행</a:t>
            </a:r>
            <a:r>
              <a:rPr lang="en-US" altLang="ko-KR" b="1" dirty="0"/>
              <a:t>1:8]</a:t>
            </a:r>
            <a:r>
              <a:rPr lang="ko-KR" altLang="en-US" dirty="0"/>
              <a:t>오직 성령이 너희에게 임하시면 너희가 권능을 받고 예루살렘과 온 유대와 사마리아와 땅 끝까지 이르러 내 </a:t>
            </a:r>
            <a:r>
              <a:rPr lang="ko-KR" altLang="en-US" b="1" dirty="0"/>
              <a:t>증인</a:t>
            </a:r>
            <a:r>
              <a:rPr lang="ko-KR" altLang="en-US" dirty="0"/>
              <a:t>이 되리라 하시니라</a:t>
            </a:r>
            <a:endParaRPr lang="en-US" altLang="ko-KR" dirty="0"/>
          </a:p>
          <a:p>
            <a:r>
              <a:rPr lang="en-US" altLang="ko-KR" b="1" dirty="0"/>
              <a:t>[</a:t>
            </a:r>
            <a:r>
              <a:rPr lang="ko-KR" altLang="en-US" b="1" dirty="0"/>
              <a:t>행</a:t>
            </a:r>
            <a:r>
              <a:rPr lang="en-US" altLang="ko-KR" b="1" dirty="0"/>
              <a:t>3:15]</a:t>
            </a:r>
            <a:r>
              <a:rPr lang="ko-KR" altLang="en-US" dirty="0"/>
              <a:t>생명의 주를 죽였도다 그러나 하나님이 죽은 자 가운데서 살리셨으니 우리가 이 일에 </a:t>
            </a:r>
            <a:r>
              <a:rPr lang="ko-KR" altLang="en-US" b="1" dirty="0"/>
              <a:t>증인</a:t>
            </a:r>
            <a:r>
              <a:rPr lang="ko-KR" altLang="en-US" dirty="0"/>
              <a:t>이로라</a:t>
            </a:r>
            <a:endParaRPr lang="en-US" altLang="ko-KR" dirty="0"/>
          </a:p>
          <a:p>
            <a:r>
              <a:rPr lang="en-US" altLang="ko-KR" b="1" dirty="0"/>
              <a:t>[</a:t>
            </a:r>
            <a:r>
              <a:rPr lang="ko-KR" altLang="en-US" b="1" dirty="0"/>
              <a:t>행</a:t>
            </a:r>
            <a:r>
              <a:rPr lang="en-US" altLang="ko-KR" b="1" dirty="0"/>
              <a:t>22:20]</a:t>
            </a:r>
            <a:r>
              <a:rPr lang="ko-KR" altLang="en-US" dirty="0"/>
              <a:t>또 주의 </a:t>
            </a:r>
            <a:r>
              <a:rPr lang="ko-KR" altLang="en-US" b="1" dirty="0"/>
              <a:t>증인</a:t>
            </a:r>
            <a:r>
              <a:rPr lang="ko-KR" altLang="en-US" dirty="0"/>
              <a:t> </a:t>
            </a:r>
            <a:r>
              <a:rPr lang="ko-KR" altLang="en-US" dirty="0" err="1"/>
              <a:t>스데반의</a:t>
            </a:r>
            <a:r>
              <a:rPr lang="ko-KR" altLang="en-US" dirty="0"/>
              <a:t> 피를 흘릴 적에 내가 곁에 서서 찬성하고 그 죽이는 사람들의 옷을 지킨 줄 저희도 아나이다</a:t>
            </a:r>
            <a:endParaRPr lang="en-US" altLang="ko-KR" dirty="0"/>
          </a:p>
          <a:p>
            <a:r>
              <a:rPr lang="en-US" altLang="ko-KR" b="1" dirty="0"/>
              <a:t>[</a:t>
            </a:r>
            <a:r>
              <a:rPr lang="ko-KR" altLang="en-US" b="1" dirty="0"/>
              <a:t>계</a:t>
            </a:r>
            <a:r>
              <a:rPr lang="en-US" altLang="ko-KR" b="1" dirty="0"/>
              <a:t>17:6]</a:t>
            </a:r>
            <a:r>
              <a:rPr lang="ko-KR" altLang="en-US" dirty="0"/>
              <a:t>또 내가 보매 이 여자가 성도들의 피와 예수의 </a:t>
            </a:r>
            <a:r>
              <a:rPr lang="ko-KR" altLang="en-US" b="1" dirty="0"/>
              <a:t>증인</a:t>
            </a:r>
            <a:r>
              <a:rPr lang="ko-KR" altLang="en-US" dirty="0"/>
              <a:t>들의 피에 취한지라 내가 그 여자를 보고 </a:t>
            </a:r>
            <a:r>
              <a:rPr lang="ko-KR" altLang="en-US" dirty="0" err="1"/>
              <a:t>기이히</a:t>
            </a:r>
            <a:r>
              <a:rPr lang="ko-KR" altLang="en-US" dirty="0"/>
              <a:t> 여기고 크게 </a:t>
            </a:r>
            <a:r>
              <a:rPr lang="ko-KR" altLang="en-US" dirty="0" err="1"/>
              <a:t>기이히</a:t>
            </a:r>
            <a:r>
              <a:rPr lang="ko-KR" altLang="en-US" dirty="0"/>
              <a:t> 여기니</a:t>
            </a:r>
            <a:endParaRPr lang="en-US" altLang="ko-KR" dirty="0"/>
          </a:p>
          <a:p>
            <a:pPr defTabSz="914383">
              <a:defRPr/>
            </a:pPr>
            <a:r>
              <a:rPr lang="en-US" altLang="ko-KR" b="1" dirty="0" smtClean="0"/>
              <a:t>[</a:t>
            </a:r>
            <a:r>
              <a:rPr lang="ko-KR" altLang="en-US" b="1" dirty="0" err="1" smtClean="0"/>
              <a:t>고후</a:t>
            </a:r>
            <a:r>
              <a:rPr lang="en-US" altLang="ko-KR" b="1" dirty="0" smtClean="0"/>
              <a:t>1:22]</a:t>
            </a:r>
            <a:r>
              <a:rPr lang="ko-KR" altLang="en-US" dirty="0" smtClean="0"/>
              <a:t>저가 또한 우리에게 인치시고 </a:t>
            </a:r>
            <a:r>
              <a:rPr lang="ko-KR" altLang="en-US" b="1" dirty="0" smtClean="0"/>
              <a:t>보증으로 성령을 우리 마음에 주셨느니라</a:t>
            </a:r>
          </a:p>
          <a:p>
            <a:r>
              <a:rPr lang="ko-KR" altLang="en-US" dirty="0" err="1" smtClean="0"/>
              <a:t>눅</a:t>
            </a:r>
            <a:r>
              <a:rPr lang="ko-KR" altLang="en-US" dirty="0" smtClean="0"/>
              <a:t> </a:t>
            </a:r>
            <a:r>
              <a:rPr lang="en-US" altLang="ko-KR" dirty="0" smtClean="0"/>
              <a:t>22:20 – </a:t>
            </a:r>
            <a:r>
              <a:rPr lang="ko-KR" altLang="en-US" dirty="0" smtClean="0"/>
              <a:t>새 언약</a:t>
            </a:r>
            <a:r>
              <a:rPr lang="en-US" altLang="ko-KR" dirty="0" smtClean="0"/>
              <a:t>, </a:t>
            </a:r>
            <a:r>
              <a:rPr lang="ko-KR" altLang="en-US" dirty="0" smtClean="0"/>
              <a:t>고전</a:t>
            </a:r>
            <a:r>
              <a:rPr lang="en-US" altLang="ko-KR" dirty="0" smtClean="0"/>
              <a:t>11:25 ( </a:t>
            </a:r>
            <a:r>
              <a:rPr lang="ko-KR" altLang="en-US" dirty="0" smtClean="0"/>
              <a:t>피로 세운 새 언약 </a:t>
            </a:r>
            <a:r>
              <a:rPr lang="en-US" altLang="ko-KR" dirty="0" smtClean="0"/>
              <a:t>)  </a:t>
            </a:r>
            <a:r>
              <a:rPr lang="ko-KR" altLang="en-US" dirty="0" smtClean="0"/>
              <a:t>램 </a:t>
            </a:r>
            <a:r>
              <a:rPr lang="en-US" altLang="ko-KR" dirty="0" smtClean="0"/>
              <a:t>31:31</a:t>
            </a:r>
          </a:p>
          <a:p>
            <a:endParaRPr lang="en-US" altLang="ko-KR" dirty="0" smtClean="0"/>
          </a:p>
          <a:p>
            <a:r>
              <a:rPr lang="ko-KR" altLang="en-US" dirty="0" smtClean="0"/>
              <a:t>만물을 복종케 하심  </a:t>
            </a:r>
            <a:r>
              <a:rPr lang="en-US" altLang="ko-KR" dirty="0" smtClean="0"/>
              <a:t>( </a:t>
            </a:r>
            <a:r>
              <a:rPr lang="ko-KR" altLang="en-US" dirty="0" smtClean="0"/>
              <a:t>롬 </a:t>
            </a:r>
            <a:r>
              <a:rPr lang="en-US" altLang="ko-KR" dirty="0" smtClean="0"/>
              <a:t>8:19-23</a:t>
            </a:r>
            <a:r>
              <a:rPr lang="en-US" altLang="ko-KR" baseline="0" dirty="0" smtClean="0"/>
              <a:t> )</a:t>
            </a:r>
            <a:endParaRPr lang="en-US" altLang="ko-KR" dirty="0" smtClean="0"/>
          </a:p>
          <a:p>
            <a:r>
              <a:rPr lang="en-US" altLang="ko-KR" dirty="0" smtClean="0"/>
              <a:t>8:19 </a:t>
            </a:r>
            <a:r>
              <a:rPr lang="ko-KR" altLang="en-US" dirty="0" smtClean="0"/>
              <a:t>피조물의 고대하는 바는 하나님의 아들들의 나타나는 것이니</a:t>
            </a:r>
          </a:p>
          <a:p>
            <a:r>
              <a:rPr lang="en-US" altLang="ko-KR" dirty="0" smtClean="0"/>
              <a:t>8:20 </a:t>
            </a:r>
            <a:r>
              <a:rPr lang="ko-KR" altLang="en-US" dirty="0" smtClean="0"/>
              <a:t>피조물이 허무한 데 굴복하는 것은 자기 뜻이 아니요 오직 </a:t>
            </a:r>
            <a:r>
              <a:rPr lang="ko-KR" altLang="en-US" dirty="0" err="1" smtClean="0"/>
              <a:t>굴복케</a:t>
            </a:r>
            <a:r>
              <a:rPr lang="ko-KR" altLang="en-US" dirty="0" smtClean="0"/>
              <a:t> 하시는 이로 말미암음이라</a:t>
            </a:r>
            <a:endParaRPr lang="en-US" altLang="ko-KR" dirty="0" smtClean="0"/>
          </a:p>
          <a:p>
            <a:r>
              <a:rPr lang="en-US" altLang="ko-KR" dirty="0" smtClean="0"/>
              <a:t>8:21 </a:t>
            </a:r>
            <a:r>
              <a:rPr lang="ko-KR" altLang="en-US" dirty="0" smtClean="0"/>
              <a:t>그 바라는 것은 피조물도 썩어짐의 종 노릇 한 데서 해방되어 하나님의 자녀들의 영광의 자유에 이르는 것이니라</a:t>
            </a:r>
          </a:p>
          <a:p>
            <a:r>
              <a:rPr lang="en-US" altLang="ko-KR" dirty="0" smtClean="0"/>
              <a:t>8:22 </a:t>
            </a:r>
            <a:r>
              <a:rPr lang="ko-KR" altLang="en-US" dirty="0" smtClean="0"/>
              <a:t>피조물이 다 이제까지 함께 탄식하며 함께 </a:t>
            </a:r>
            <a:r>
              <a:rPr lang="ko-KR" altLang="en-US" dirty="0" err="1" smtClean="0"/>
              <a:t>고통하는</a:t>
            </a:r>
            <a:r>
              <a:rPr lang="ko-KR" altLang="en-US" dirty="0" smtClean="0"/>
              <a:t> 것을 우리가 아나니</a:t>
            </a:r>
          </a:p>
          <a:p>
            <a:r>
              <a:rPr lang="en-US" altLang="ko-KR" dirty="0" smtClean="0"/>
              <a:t>8:23 </a:t>
            </a:r>
            <a:r>
              <a:rPr lang="ko-KR" altLang="en-US" dirty="0" smtClean="0"/>
              <a:t>이뿐 아니라 또한 우리 곧 성령의 처음 익은 열매를 받은 우리까지도 속으로 탄식하여 양자될 것 곧 우리 몸의 구속을 기다리느니라</a:t>
            </a:r>
            <a:endParaRPr lang="en-US" altLang="ko-KR" dirty="0" smtClean="0"/>
          </a:p>
          <a:p>
            <a:endParaRPr lang="en-US" altLang="ko-KR" dirty="0" smtClean="0"/>
          </a:p>
          <a:p>
            <a:r>
              <a:rPr lang="ko-KR" altLang="en-US" dirty="0" smtClean="0"/>
              <a:t>죽음의 고난</a:t>
            </a:r>
            <a:endParaRPr lang="en-US" altLang="ko-KR" dirty="0" smtClean="0"/>
          </a:p>
          <a:p>
            <a:r>
              <a:rPr lang="ko-KR" altLang="en-US" dirty="0" smtClean="0"/>
              <a:t>요 </a:t>
            </a:r>
            <a:r>
              <a:rPr lang="en-US" altLang="ko-KR" dirty="0" smtClean="0"/>
              <a:t>15:3</a:t>
            </a:r>
          </a:p>
          <a:p>
            <a:r>
              <a:rPr lang="en-US" altLang="ko-KR" dirty="0" smtClean="0"/>
              <a:t>15:13 </a:t>
            </a:r>
            <a:r>
              <a:rPr lang="ko-KR" altLang="en-US" dirty="0" smtClean="0"/>
              <a:t>사람이 친구를 위하여 자기 목숨을 버리면 이에서 더 큰 사랑이 없나니</a:t>
            </a:r>
            <a:endParaRPr lang="en-US" altLang="ko-KR" dirty="0" smtClean="0"/>
          </a:p>
          <a:p>
            <a:r>
              <a:rPr lang="en-US" altLang="ko-KR" b="1" dirty="0"/>
              <a:t>[</a:t>
            </a:r>
            <a:r>
              <a:rPr lang="ko-KR" altLang="en-US" b="1" dirty="0" err="1"/>
              <a:t>레</a:t>
            </a:r>
            <a:r>
              <a:rPr lang="en-US" altLang="ko-KR" b="1" dirty="0"/>
              <a:t>17:11]</a:t>
            </a:r>
            <a:r>
              <a:rPr lang="ko-KR" altLang="en-US" dirty="0"/>
              <a:t>육체의 생명은 피에 있음이라 내가 이 피를 너희에게 주어 단에 뿌려 너희의 생명을 위하여 속하게 하였나니 생명이 피에 있으므로 피가 죄를 속하느니라</a:t>
            </a:r>
            <a:endParaRPr lang="en-US" altLang="ko-KR" dirty="0"/>
          </a:p>
          <a:p>
            <a:r>
              <a:rPr lang="ko-KR" altLang="en-US" dirty="0"/>
              <a:t>구원의 창시자이신 예수님이 죽음의 고난을 받으심</a:t>
            </a:r>
            <a:endParaRPr lang="en-US" altLang="ko-KR" dirty="0"/>
          </a:p>
          <a:p>
            <a:r>
              <a:rPr lang="ko-KR" altLang="en-US" dirty="0"/>
              <a:t>우리의 구원은 죽음의 고난을 당하신 예수님께 근본이 있다</a:t>
            </a:r>
            <a:r>
              <a:rPr lang="en-US" altLang="ko-KR" dirty="0"/>
              <a:t>.</a:t>
            </a:r>
          </a:p>
          <a:p>
            <a:r>
              <a:rPr lang="en-US" altLang="ko-KR" b="1" dirty="0"/>
              <a:t>[</a:t>
            </a:r>
            <a:r>
              <a:rPr lang="ko-KR" altLang="en-US" b="1" dirty="0" err="1"/>
              <a:t>딤후</a:t>
            </a:r>
            <a:r>
              <a:rPr lang="en-US" altLang="ko-KR" b="1" dirty="0"/>
              <a:t>3:12]</a:t>
            </a:r>
            <a:r>
              <a:rPr lang="ko-KR" altLang="en-US" dirty="0"/>
              <a:t>무릇 그리스도 예수 안에서 경건하게 </a:t>
            </a:r>
            <a:r>
              <a:rPr lang="ko-KR" altLang="en-US" b="1" dirty="0"/>
              <a:t>살고자 하는</a:t>
            </a:r>
            <a:r>
              <a:rPr lang="ko-KR" altLang="en-US" dirty="0"/>
              <a:t> 자는 핍박을 받으리라</a:t>
            </a:r>
            <a:endParaRPr lang="en-US" altLang="ko-KR" dirty="0"/>
          </a:p>
          <a:p>
            <a:r>
              <a:rPr lang="en-US" altLang="ko-KR" b="1" dirty="0"/>
              <a:t>[</a:t>
            </a:r>
            <a:r>
              <a:rPr lang="ko-KR" altLang="en-US" b="1" dirty="0"/>
              <a:t>히</a:t>
            </a:r>
            <a:r>
              <a:rPr lang="en-US" altLang="ko-KR" b="1" dirty="0"/>
              <a:t>2:18]</a:t>
            </a:r>
            <a:r>
              <a:rPr lang="ko-KR" altLang="en-US" dirty="0"/>
              <a:t>자기가 시험을 받아 </a:t>
            </a:r>
            <a:r>
              <a:rPr lang="ko-KR" altLang="en-US" b="1" dirty="0"/>
              <a:t>고난을 </a:t>
            </a:r>
            <a:r>
              <a:rPr lang="ko-KR" altLang="en-US" b="1" dirty="0" err="1"/>
              <a:t>당하</a:t>
            </a:r>
            <a:r>
              <a:rPr lang="ko-KR" altLang="en-US" dirty="0" err="1"/>
              <a:t>셨은즉</a:t>
            </a:r>
            <a:r>
              <a:rPr lang="ko-KR" altLang="en-US" dirty="0"/>
              <a:t> </a:t>
            </a:r>
            <a:r>
              <a:rPr lang="ko-KR" altLang="en-US" dirty="0" err="1"/>
              <a:t>시험받는</a:t>
            </a:r>
            <a:r>
              <a:rPr lang="ko-KR" altLang="en-US" dirty="0"/>
              <a:t> 자들을 능히 </a:t>
            </a:r>
            <a:r>
              <a:rPr lang="ko-KR" altLang="en-US" dirty="0" err="1"/>
              <a:t>도우시느니라</a:t>
            </a:r>
            <a:endParaRPr lang="en-US" altLang="ko-KR" dirty="0"/>
          </a:p>
          <a:p>
            <a:r>
              <a:rPr lang="en-US" altLang="ko-KR" b="1" dirty="0"/>
              <a:t>[</a:t>
            </a:r>
            <a:r>
              <a:rPr lang="ko-KR" altLang="en-US" b="1" dirty="0"/>
              <a:t>히</a:t>
            </a:r>
            <a:r>
              <a:rPr lang="en-US" altLang="ko-KR" b="1" dirty="0"/>
              <a:t>13:12]</a:t>
            </a:r>
            <a:r>
              <a:rPr lang="ko-KR" altLang="en-US" dirty="0"/>
              <a:t>그러므로 </a:t>
            </a:r>
            <a:r>
              <a:rPr lang="ko-KR" altLang="en-US" b="1" dirty="0"/>
              <a:t>예수</a:t>
            </a:r>
            <a:r>
              <a:rPr lang="ko-KR" altLang="en-US" dirty="0"/>
              <a:t>도 자기 피로써 </a:t>
            </a:r>
            <a:r>
              <a:rPr lang="ko-KR" altLang="en-US" b="1" dirty="0">
                <a:solidFill>
                  <a:srgbClr val="FF0000"/>
                </a:solidFill>
              </a:rPr>
              <a:t>백성을 </a:t>
            </a:r>
            <a:r>
              <a:rPr lang="ko-KR" altLang="en-US" b="1" dirty="0" err="1">
                <a:solidFill>
                  <a:srgbClr val="FF0000"/>
                </a:solidFill>
              </a:rPr>
              <a:t>거룩케</a:t>
            </a:r>
            <a:r>
              <a:rPr lang="ko-KR" altLang="en-US" b="1" dirty="0">
                <a:solidFill>
                  <a:srgbClr val="FF0000"/>
                </a:solidFill>
              </a:rPr>
              <a:t> 하려고 </a:t>
            </a:r>
            <a:r>
              <a:rPr lang="ko-KR" altLang="en-US" dirty="0"/>
              <a:t>성문 밖에서 </a:t>
            </a:r>
            <a:r>
              <a:rPr lang="ko-KR" altLang="en-US" b="1" dirty="0"/>
              <a:t>고난</a:t>
            </a:r>
            <a:r>
              <a:rPr lang="ko-KR" altLang="en-US" dirty="0"/>
              <a:t>을 받으셨느니라</a:t>
            </a:r>
          </a:p>
          <a:p>
            <a:pPr defTabSz="914383">
              <a:defRPr/>
            </a:pPr>
            <a:endParaRPr lang="en-US" altLang="ko-KR" dirty="0">
              <a:solidFill>
                <a:srgbClr val="800000"/>
              </a:solidFill>
              <a:latin typeface="Tahoma"/>
            </a:endParaRPr>
          </a:p>
          <a:p>
            <a:pPr defTabSz="914383">
              <a:defRPr/>
            </a:pPr>
            <a:r>
              <a:rPr lang="ko-KR" altLang="en-US" dirty="0">
                <a:solidFill>
                  <a:srgbClr val="800000"/>
                </a:solidFill>
                <a:latin typeface="Tahoma"/>
              </a:rPr>
              <a:t>온전케 하심</a:t>
            </a:r>
            <a:endParaRPr lang="en-US" altLang="ko-KR" dirty="0">
              <a:solidFill>
                <a:srgbClr val="800000"/>
              </a:solidFill>
              <a:latin typeface="Tahoma"/>
            </a:endParaRPr>
          </a:p>
          <a:p>
            <a:pPr defTabSz="914383">
              <a:defRPr/>
            </a:pPr>
            <a:r>
              <a:rPr lang="en-US" altLang="ko-KR" dirty="0">
                <a:solidFill>
                  <a:srgbClr val="800000"/>
                </a:solidFill>
                <a:latin typeface="Tahoma"/>
              </a:rPr>
              <a:t>(</a:t>
            </a:r>
            <a:r>
              <a:rPr lang="ko-KR" altLang="en-US" dirty="0">
                <a:solidFill>
                  <a:srgbClr val="800000"/>
                </a:solidFill>
                <a:latin typeface="Tahoma"/>
              </a:rPr>
              <a:t>시</a:t>
            </a:r>
            <a:r>
              <a:rPr lang="en-US" altLang="ko-KR" dirty="0">
                <a:solidFill>
                  <a:srgbClr val="800000"/>
                </a:solidFill>
                <a:latin typeface="Tahoma"/>
              </a:rPr>
              <a:t>12:6) </a:t>
            </a:r>
            <a:r>
              <a:rPr lang="ko-KR" altLang="en-US" dirty="0">
                <a:solidFill>
                  <a:srgbClr val="000000"/>
                </a:solidFill>
                <a:latin typeface="굴림"/>
                <a:ea typeface="굴림"/>
              </a:rPr>
              <a:t>여호와의 말씀은 순결함이여 흙 도가니에 </a:t>
            </a:r>
            <a:r>
              <a:rPr lang="ko-KR" altLang="en-US" dirty="0" err="1">
                <a:solidFill>
                  <a:srgbClr val="000000"/>
                </a:solidFill>
                <a:latin typeface="굴림"/>
                <a:ea typeface="굴림"/>
              </a:rPr>
              <a:t>일곱번</a:t>
            </a:r>
            <a:r>
              <a:rPr lang="ko-KR" altLang="en-US" dirty="0">
                <a:solidFill>
                  <a:srgbClr val="000000"/>
                </a:solidFill>
                <a:latin typeface="굴림"/>
                <a:ea typeface="굴림"/>
              </a:rPr>
              <a:t> </a:t>
            </a:r>
            <a:r>
              <a:rPr lang="ko-KR" altLang="en-US" b="1" dirty="0">
                <a:solidFill>
                  <a:srgbClr val="000000"/>
                </a:solidFill>
                <a:latin typeface="굴림"/>
                <a:ea typeface="굴림"/>
              </a:rPr>
              <a:t>단련한 은</a:t>
            </a:r>
            <a:r>
              <a:rPr lang="ko-KR" altLang="en-US" dirty="0">
                <a:solidFill>
                  <a:srgbClr val="000000"/>
                </a:solidFill>
                <a:latin typeface="굴림"/>
                <a:ea typeface="굴림"/>
              </a:rPr>
              <a:t> 같도다</a:t>
            </a:r>
            <a:endParaRPr lang="en-US" altLang="ko-KR" dirty="0">
              <a:solidFill>
                <a:srgbClr val="000000"/>
              </a:solidFill>
              <a:latin typeface="굴림"/>
              <a:ea typeface="굴림"/>
            </a:endParaRPr>
          </a:p>
          <a:p>
            <a:pPr defTabSz="914383">
              <a:defRPr/>
            </a:pPr>
            <a:r>
              <a:rPr lang="en-US" altLang="ko-KR" b="1" dirty="0"/>
              <a:t>[</a:t>
            </a:r>
            <a:r>
              <a:rPr lang="ko-KR" altLang="en-US" b="1" dirty="0"/>
              <a:t>시</a:t>
            </a:r>
            <a:r>
              <a:rPr lang="en-US" altLang="ko-KR" b="1" dirty="0"/>
              <a:t>119:67]</a:t>
            </a:r>
            <a:r>
              <a:rPr lang="ko-KR" altLang="en-US" dirty="0" err="1"/>
              <a:t>고난당하기</a:t>
            </a:r>
            <a:r>
              <a:rPr lang="ko-KR" altLang="en-US" dirty="0"/>
              <a:t> 전에는 내가 그릇 행하였더니 이제는 주의 말씀을 지키나이다</a:t>
            </a:r>
            <a:endParaRPr lang="ko-KR" altLang="en-US" dirty="0">
              <a:solidFill>
                <a:srgbClr val="000000"/>
              </a:solidFill>
              <a:latin typeface="굴림"/>
              <a:ea typeface="굴림"/>
            </a:endParaRPr>
          </a:p>
          <a:p>
            <a:r>
              <a:rPr lang="ko-KR" altLang="en-US" dirty="0"/>
              <a:t>언제 온전케 되는가 </a:t>
            </a:r>
            <a:r>
              <a:rPr lang="en-US" altLang="ko-KR" dirty="0"/>
              <a:t>? </a:t>
            </a:r>
            <a:r>
              <a:rPr lang="ko-KR" altLang="en-US" dirty="0"/>
              <a:t>고난을 통해 온전케 된다</a:t>
            </a:r>
            <a:r>
              <a:rPr lang="en-US" altLang="ko-KR" dirty="0"/>
              <a:t>. </a:t>
            </a:r>
          </a:p>
          <a:p>
            <a:r>
              <a:rPr lang="ko-KR" altLang="en-US" dirty="0"/>
              <a:t>언제 영광과 존귀의 관을 쓰는가</a:t>
            </a:r>
            <a:r>
              <a:rPr lang="en-US" altLang="ko-KR" dirty="0"/>
              <a:t> ? </a:t>
            </a:r>
            <a:r>
              <a:rPr lang="ko-KR" altLang="en-US" dirty="0"/>
              <a:t>고난을 통해 영광과 존귀의 관을 쓴다</a:t>
            </a:r>
            <a:r>
              <a:rPr lang="en-US" altLang="ko-KR" dirty="0"/>
              <a:t>.</a:t>
            </a:r>
          </a:p>
          <a:p>
            <a:endParaRPr lang="en-US" altLang="ko-KR" dirty="0"/>
          </a:p>
          <a:p>
            <a:r>
              <a:rPr lang="ko-KR" altLang="en-US" dirty="0"/>
              <a:t>몸의 구속 </a:t>
            </a:r>
          </a:p>
          <a:p>
            <a:r>
              <a:rPr lang="en-US" altLang="ko-KR" b="1" dirty="0"/>
              <a:t>[</a:t>
            </a:r>
            <a:r>
              <a:rPr lang="ko-KR" altLang="en-US" b="1" dirty="0"/>
              <a:t>고전</a:t>
            </a:r>
            <a:r>
              <a:rPr lang="en-US" altLang="ko-KR" b="1" dirty="0"/>
              <a:t>15:20]</a:t>
            </a:r>
            <a:r>
              <a:rPr lang="ko-KR" altLang="en-US" dirty="0"/>
              <a:t>그러나 이제 그리스도께서 죽은 자 가운데서 다시 살아 잠자는 자들의 </a:t>
            </a:r>
            <a:r>
              <a:rPr lang="ko-KR" altLang="en-US" b="1" dirty="0"/>
              <a:t>첫 열매</a:t>
            </a:r>
            <a:r>
              <a:rPr lang="ko-KR" altLang="en-US" dirty="0"/>
              <a:t>가 </a:t>
            </a:r>
            <a:r>
              <a:rPr lang="ko-KR" altLang="en-US" dirty="0" err="1"/>
              <a:t>되셨도다</a:t>
            </a:r>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6</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9:1 </a:t>
            </a:r>
            <a:r>
              <a:rPr lang="ko-KR" altLang="en-US" dirty="0" smtClean="0"/>
              <a:t>첫 언약에도 섬기는 예법과 세상에 속한 성소가 있더라</a:t>
            </a:r>
          </a:p>
          <a:p>
            <a:endParaRPr lang="ko-KR" altLang="en-US" dirty="0" smtClean="0"/>
          </a:p>
          <a:p>
            <a:r>
              <a:rPr lang="en-US" altLang="ko-KR" dirty="0" smtClean="0"/>
              <a:t>9:2 </a:t>
            </a:r>
            <a:r>
              <a:rPr lang="ko-KR" altLang="en-US" dirty="0" smtClean="0"/>
              <a:t>예비한 첫 장막이 있고 그 안에 등대와 상과 </a:t>
            </a:r>
            <a:r>
              <a:rPr lang="ko-KR" altLang="en-US" dirty="0" err="1" smtClean="0"/>
              <a:t>진설병이</a:t>
            </a:r>
            <a:r>
              <a:rPr lang="ko-KR" altLang="en-US" dirty="0" smtClean="0"/>
              <a:t> 있으니 이는 성소라 일컫고</a:t>
            </a:r>
          </a:p>
          <a:p>
            <a:endParaRPr lang="ko-KR" altLang="en-US" dirty="0" smtClean="0"/>
          </a:p>
          <a:p>
            <a:r>
              <a:rPr lang="en-US" altLang="ko-KR" dirty="0" smtClean="0"/>
              <a:t>9:3 </a:t>
            </a:r>
            <a:r>
              <a:rPr lang="ko-KR" altLang="en-US" dirty="0" smtClean="0"/>
              <a:t>또 둘째 휘장 뒤에 있는 장막을 지성소라 일컫나니</a:t>
            </a:r>
          </a:p>
          <a:p>
            <a:endParaRPr lang="ko-KR" altLang="en-US" dirty="0" smtClean="0"/>
          </a:p>
          <a:p>
            <a:r>
              <a:rPr lang="en-US" altLang="ko-KR" dirty="0" smtClean="0"/>
              <a:t>9:4 </a:t>
            </a:r>
            <a:r>
              <a:rPr lang="ko-KR" altLang="en-US" dirty="0" err="1" smtClean="0"/>
              <a:t>금향로와</a:t>
            </a:r>
            <a:r>
              <a:rPr lang="ko-KR" altLang="en-US" dirty="0" smtClean="0"/>
              <a:t> 사면을 금으로 싼 </a:t>
            </a:r>
            <a:r>
              <a:rPr lang="ko-KR" altLang="en-US" dirty="0" err="1" smtClean="0"/>
              <a:t>언약궤가</a:t>
            </a:r>
            <a:r>
              <a:rPr lang="ko-KR" altLang="en-US" dirty="0" smtClean="0"/>
              <a:t> 있고 그 안에 </a:t>
            </a:r>
            <a:r>
              <a:rPr lang="ko-KR" altLang="en-US" dirty="0" err="1" smtClean="0"/>
              <a:t>만나를</a:t>
            </a:r>
            <a:r>
              <a:rPr lang="ko-KR" altLang="en-US" dirty="0" smtClean="0"/>
              <a:t> 담은 </a:t>
            </a:r>
            <a:r>
              <a:rPr lang="ko-KR" altLang="en-US" dirty="0" err="1" smtClean="0"/>
              <a:t>금항아리와</a:t>
            </a:r>
            <a:r>
              <a:rPr lang="ko-KR" altLang="en-US" dirty="0" smtClean="0"/>
              <a:t> </a:t>
            </a:r>
            <a:r>
              <a:rPr lang="ko-KR" altLang="en-US" dirty="0" err="1" smtClean="0"/>
              <a:t>아론의</a:t>
            </a:r>
            <a:r>
              <a:rPr lang="ko-KR" altLang="en-US" dirty="0" smtClean="0"/>
              <a:t> </a:t>
            </a:r>
            <a:r>
              <a:rPr lang="ko-KR" altLang="en-US" dirty="0" err="1" smtClean="0"/>
              <a:t>싹난</a:t>
            </a:r>
            <a:r>
              <a:rPr lang="ko-KR" altLang="en-US" dirty="0" smtClean="0"/>
              <a:t> 지팡이와 언약의 비석들이 있고</a:t>
            </a:r>
          </a:p>
          <a:p>
            <a:endParaRPr lang="en-US" altLang="ko-KR" dirty="0" smtClean="0"/>
          </a:p>
          <a:p>
            <a:r>
              <a:rPr lang="en-US" altLang="ko-KR" dirty="0" smtClean="0"/>
              <a:t> golden censer—The Greek, must not be translated "altar of incense," for it was not in "the holiest" place "after the second veil," but in "the holy place"; but as in </a:t>
            </a:r>
            <a:r>
              <a:rPr lang="ko-KR" altLang="en-US" dirty="0" smtClean="0"/>
              <a:t>대하 </a:t>
            </a:r>
            <a:r>
              <a:rPr lang="en-US" altLang="ko-KR" dirty="0" smtClean="0"/>
              <a:t>26:19; </a:t>
            </a:r>
            <a:r>
              <a:rPr lang="ko-KR" altLang="en-US" dirty="0" smtClean="0"/>
              <a:t>겔 </a:t>
            </a:r>
            <a:r>
              <a:rPr lang="en-US" altLang="ko-KR" dirty="0" smtClean="0"/>
              <a:t>8:11, "censer": so Vulgate and </a:t>
            </a:r>
            <a:r>
              <a:rPr lang="en-US" altLang="ko-KR" dirty="0" err="1" smtClean="0"/>
              <a:t>Syriac</a:t>
            </a:r>
            <a:r>
              <a:rPr lang="en-US" altLang="ko-KR" dirty="0" smtClean="0"/>
              <a:t>. This GOLDEN censer was only used on the day of atonement (other kinds of censers on other days), and is therefore associated with the holiest place, as being taken into it on that anniversary by the high priest. The expression "which had," does not mean that the golden censer was deposited there, for in that case the high priest would have had to go in and bring it out before burning incense in it; but that the golden censer was one of the articles belonging to, and used for, the yearly service in the holiest place. He virtually supposes (without specifying) the existence of the "altar of incense" in the anterior holy place, by mentioning the golden censer filled with incense from it: the incense answers to the prayers of the saints; and the altar though outside the holiest place, is connected with it (standing close by the second veil, directly before the ark of the covenant), even as we find an antitypical altar in heaven. The rending of the veil by Christ has brought the antitypes to the altar, candlestick, and showbread of the anterior holy place into the holiest place, heaven. In 1Ki 6:22, Hebrew, "the altar" is said to belong to the oracle, or holiest place (compare Ex 30:6). </a:t>
            </a:r>
          </a:p>
          <a:p>
            <a:r>
              <a:rPr lang="en-US" altLang="ko-KR" dirty="0" smtClean="0"/>
              <a:t>       ark—of </a:t>
            </a:r>
            <a:r>
              <a:rPr lang="en-US" altLang="ko-KR" dirty="0" err="1" smtClean="0"/>
              <a:t>shittim</a:t>
            </a:r>
            <a:r>
              <a:rPr lang="en-US" altLang="ko-KR" dirty="0" smtClean="0"/>
              <a:t> wood, that is, acacia. Not in the second temple, but in its stead was a stone basement (called "the stone of foundation"), three fingers high. </a:t>
            </a:r>
          </a:p>
          <a:p>
            <a:r>
              <a:rPr lang="en-US" altLang="ko-KR" dirty="0" smtClean="0"/>
              <a:t>       pot—"golden," added in the Septuagint, and sanctioned by Paul. </a:t>
            </a:r>
          </a:p>
          <a:p>
            <a:r>
              <a:rPr lang="en-US" altLang="ko-KR" dirty="0" smtClean="0"/>
              <a:t>       manna—an </a:t>
            </a:r>
            <a:r>
              <a:rPr lang="en-US" altLang="ko-KR" dirty="0" err="1" smtClean="0"/>
              <a:t>omer</a:t>
            </a:r>
            <a:r>
              <a:rPr lang="en-US" altLang="ko-KR" dirty="0" smtClean="0"/>
              <a:t>, each man's daily portion. In </a:t>
            </a:r>
            <a:r>
              <a:rPr lang="ko-KR" altLang="en-US" dirty="0" err="1" smtClean="0"/>
              <a:t>왕상</a:t>
            </a:r>
            <a:r>
              <a:rPr lang="ko-KR" altLang="en-US" dirty="0" smtClean="0"/>
              <a:t> </a:t>
            </a:r>
            <a:r>
              <a:rPr lang="en-US" altLang="ko-KR" dirty="0" smtClean="0"/>
              <a:t>8:9; </a:t>
            </a:r>
            <a:r>
              <a:rPr lang="ko-KR" altLang="en-US" dirty="0" smtClean="0"/>
              <a:t>대하 </a:t>
            </a:r>
            <a:r>
              <a:rPr lang="en-US" altLang="ko-KR" dirty="0" smtClean="0"/>
              <a:t>5:10, it is said there was nothing in the ark of Solomon's temple save the two stone tables of the law put in by Moses. But the expression that there was nothing THEN therein save the two tables, leaves the inference to be drawn that formerly there were the other things mentioned by the Rabbis and by Paul here, the pot of manna (the memorial of God's providential care of Israel) and the rod of Aaron, the memorial of the lawful priesthood (</a:t>
            </a:r>
            <a:r>
              <a:rPr lang="ko-KR" altLang="en-US" dirty="0" smtClean="0"/>
              <a:t>민 </a:t>
            </a:r>
            <a:r>
              <a:rPr lang="en-US" altLang="ko-KR" dirty="0" smtClean="0"/>
              <a:t>17:3; </a:t>
            </a:r>
            <a:r>
              <a:rPr lang="ko-KR" altLang="en-US" dirty="0" smtClean="0"/>
              <a:t>민 </a:t>
            </a:r>
            <a:r>
              <a:rPr lang="en-US" altLang="ko-KR" dirty="0" smtClean="0"/>
              <a:t>17:5; </a:t>
            </a:r>
            <a:r>
              <a:rPr lang="ko-KR" altLang="en-US" dirty="0" smtClean="0"/>
              <a:t>민 </a:t>
            </a:r>
            <a:r>
              <a:rPr lang="en-US" altLang="ko-KR" dirty="0" smtClean="0"/>
              <a:t>17:7; </a:t>
            </a:r>
            <a:r>
              <a:rPr lang="ko-KR" altLang="en-US" dirty="0" smtClean="0"/>
              <a:t>민 </a:t>
            </a:r>
            <a:r>
              <a:rPr lang="en-US" altLang="ko-KR" dirty="0" smtClean="0"/>
              <a:t>17:10). The expressions "before the Lord" (Ex 16:32), and "before the testimony" (Nu 17:10) thus mean, "IN the ark." "In," however, may be used here (as the corresponding Hebrew word) as to things attached to the ark as appendages, as the book of the law was put "in the side of the ark," and so the golden jewels offered by the Philistines (1Sa 6:8). </a:t>
            </a:r>
          </a:p>
          <a:p>
            <a:r>
              <a:rPr lang="en-US" altLang="ko-KR" dirty="0" smtClean="0"/>
              <a:t>       tables of the covenant— (</a:t>
            </a:r>
            <a:r>
              <a:rPr lang="ko-KR" altLang="en-US" dirty="0" smtClean="0"/>
              <a:t>신 </a:t>
            </a:r>
            <a:r>
              <a:rPr lang="en-US" altLang="ko-KR" dirty="0" smtClean="0"/>
              <a:t>9:9; </a:t>
            </a:r>
            <a:r>
              <a:rPr lang="ko-KR" altLang="en-US" dirty="0" smtClean="0"/>
              <a:t>신 </a:t>
            </a:r>
            <a:r>
              <a:rPr lang="en-US" altLang="ko-KR" dirty="0" smtClean="0"/>
              <a:t>10:2). </a:t>
            </a:r>
          </a:p>
          <a:p>
            <a:endParaRPr lang="ko-KR" altLang="en-US" dirty="0" smtClean="0"/>
          </a:p>
          <a:p>
            <a:r>
              <a:rPr lang="en-US" altLang="ko-KR" dirty="0" smtClean="0"/>
              <a:t>9:5 </a:t>
            </a:r>
            <a:r>
              <a:rPr lang="ko-KR" altLang="en-US" dirty="0" smtClean="0"/>
              <a:t>그 위에 </a:t>
            </a:r>
            <a:r>
              <a:rPr lang="ko-KR" altLang="en-US" dirty="0" err="1" smtClean="0"/>
              <a:t>속죄소를</a:t>
            </a:r>
            <a:r>
              <a:rPr lang="ko-KR" altLang="en-US" dirty="0" smtClean="0"/>
              <a:t> 덮는 영광의 그룹들이 있으니 이것들에 관하여는 이제 낱낱이 말할 수 없노라</a:t>
            </a:r>
          </a:p>
          <a:p>
            <a:endParaRPr lang="en-US" altLang="ko-KR" dirty="0" smtClean="0"/>
          </a:p>
          <a:p>
            <a:r>
              <a:rPr lang="en-US" altLang="ko-KR" dirty="0" smtClean="0"/>
              <a:t> cherubim—representing the ruling powers by which God acts in the moral and natural world. (See on </a:t>
            </a:r>
            <a:r>
              <a:rPr lang="en-US" altLang="ko-KR" dirty="0" err="1" smtClean="0"/>
              <a:t>Eze</a:t>
            </a:r>
            <a:r>
              <a:rPr lang="en-US" altLang="ko-KR" dirty="0" smtClean="0"/>
              <a:t> 1:6; </a:t>
            </a:r>
            <a:r>
              <a:rPr lang="en-US" altLang="ko-KR" dirty="0" err="1" smtClean="0"/>
              <a:t>Eze</a:t>
            </a:r>
            <a:r>
              <a:rPr lang="en-US" altLang="ko-KR" dirty="0" smtClean="0"/>
              <a:t> 10:1). Hence sometimes they answer to the ministering angels; but mostly to the elect redeemed, by whom God shall hereafter rule the world and set forth His manifold wisdom: redeemed humanity, combining in, and with itself, the highest forms of subordinate creaturely life; not angels. They stand on the mercy seat, and on that ground become the habitation of God, from which His glory is to shine upon the world. They expressly say, Re 5:8-10, "Thou hast redeemed us." They are there distinguished from the angels, and associated with the elders. They were of one piece with the mercy seat, even as the Church is one with Christ: their sole standing is on the blood-sprinkled mercy seat; they gaze down at it as the redeemed shall for ever; they are "the habitation of God through the Spirit." </a:t>
            </a:r>
          </a:p>
          <a:p>
            <a:endParaRPr lang="en-US" altLang="ko-KR" dirty="0" smtClean="0"/>
          </a:p>
          <a:p>
            <a:r>
              <a:rPr lang="ko-KR" altLang="en-US" dirty="0" smtClean="0"/>
              <a:t>민수기</a:t>
            </a:r>
          </a:p>
          <a:p>
            <a:r>
              <a:rPr lang="en-US" altLang="ko-KR" dirty="0" smtClean="0"/>
              <a:t>17:4 </a:t>
            </a:r>
            <a:r>
              <a:rPr lang="ko-KR" altLang="en-US" dirty="0" smtClean="0"/>
              <a:t>그 지팡이를 </a:t>
            </a:r>
            <a:r>
              <a:rPr lang="ko-KR" altLang="en-US" dirty="0" err="1" smtClean="0"/>
              <a:t>회막</a:t>
            </a:r>
            <a:r>
              <a:rPr lang="ko-KR" altLang="en-US" dirty="0" smtClean="0"/>
              <a:t> 안에서 내가 너희와 만나는 곳인 </a:t>
            </a:r>
            <a:r>
              <a:rPr lang="ko-KR" altLang="en-US" dirty="0" err="1" smtClean="0"/>
              <a:t>증거궤</a:t>
            </a:r>
            <a:r>
              <a:rPr lang="ko-KR" altLang="en-US" dirty="0" smtClean="0"/>
              <a:t> 앞에 두라</a:t>
            </a:r>
          </a:p>
          <a:p>
            <a:r>
              <a:rPr lang="en-US" altLang="ko-KR" dirty="0" smtClean="0"/>
              <a:t>17:5 </a:t>
            </a:r>
            <a:r>
              <a:rPr lang="ko-KR" altLang="en-US" dirty="0" smtClean="0"/>
              <a:t>내가 택한 자의 지팡이에는 싹이 나리니 이것으로 이스라엘 자손이 너희를 대하여 원망하는 말을 내 앞에서 그치게 하리라</a:t>
            </a:r>
          </a:p>
          <a:p>
            <a:r>
              <a:rPr lang="en-US" altLang="ko-KR" dirty="0" smtClean="0"/>
              <a:t>17:6 </a:t>
            </a:r>
            <a:r>
              <a:rPr lang="ko-KR" altLang="en-US" dirty="0" smtClean="0"/>
              <a:t>모세가 이스라엘 자손에게 고하매 그 족장들이 각기 종족대로 지팡이 하나씩 그에게 주었으니 그 지팡이 합이 열둘이라 그 중에 </a:t>
            </a:r>
            <a:r>
              <a:rPr lang="ko-KR" altLang="en-US" dirty="0" err="1" smtClean="0"/>
              <a:t>아론의</a:t>
            </a:r>
            <a:r>
              <a:rPr lang="ko-KR" altLang="en-US" dirty="0" smtClean="0"/>
              <a:t> 지팡이가 있었더라</a:t>
            </a:r>
          </a:p>
          <a:p>
            <a:r>
              <a:rPr lang="en-US" altLang="ko-KR" dirty="0" smtClean="0"/>
              <a:t>17:7 </a:t>
            </a:r>
            <a:r>
              <a:rPr lang="ko-KR" altLang="en-US" dirty="0" smtClean="0"/>
              <a:t>모세가 그 지팡이들을 증거의 장막 안 여호와 앞에 두었더라</a:t>
            </a:r>
          </a:p>
          <a:p>
            <a:r>
              <a:rPr lang="en-US" altLang="ko-KR" dirty="0" smtClean="0"/>
              <a:t>17:8 </a:t>
            </a:r>
            <a:r>
              <a:rPr lang="ko-KR" altLang="en-US" dirty="0" smtClean="0"/>
              <a:t>이튿날 모세가 증거의 장막에 들어가 본즉 </a:t>
            </a:r>
            <a:r>
              <a:rPr lang="ko-KR" altLang="en-US" dirty="0" err="1" smtClean="0"/>
              <a:t>레위</a:t>
            </a:r>
            <a:r>
              <a:rPr lang="ko-KR" altLang="en-US" dirty="0" smtClean="0"/>
              <a:t> 집을 위하여 낸 </a:t>
            </a:r>
            <a:r>
              <a:rPr lang="ko-KR" altLang="en-US" dirty="0" err="1" smtClean="0"/>
              <a:t>아론의</a:t>
            </a:r>
            <a:r>
              <a:rPr lang="ko-KR" altLang="en-US" dirty="0" smtClean="0"/>
              <a:t> 지팡이에 움이 돋고 순이 나고 꽃이 피어서 살구 열매가 열렸더라</a:t>
            </a:r>
          </a:p>
          <a:p>
            <a:r>
              <a:rPr lang="en-US" altLang="ko-KR" dirty="0" smtClean="0"/>
              <a:t>17:9 </a:t>
            </a:r>
            <a:r>
              <a:rPr lang="ko-KR" altLang="en-US" dirty="0" smtClean="0"/>
              <a:t>모세가 그 지팡이 전부를 여호와 앞에서 이스라엘 모든 자손에게로 취하여 내매 그들이 보고 각각 자기 지팡이를 취하였더라</a:t>
            </a:r>
          </a:p>
          <a:p>
            <a:r>
              <a:rPr lang="en-US" altLang="ko-KR" dirty="0" smtClean="0"/>
              <a:t>17:10 </a:t>
            </a:r>
            <a:r>
              <a:rPr lang="ko-KR" altLang="en-US" dirty="0" smtClean="0"/>
              <a:t>여호와께서 또 모세에게 이르시되 </a:t>
            </a:r>
            <a:r>
              <a:rPr lang="ko-KR" altLang="en-US" dirty="0" err="1" smtClean="0"/>
              <a:t>아론의</a:t>
            </a:r>
            <a:r>
              <a:rPr lang="ko-KR" altLang="en-US" dirty="0" smtClean="0"/>
              <a:t> 지팡이는 </a:t>
            </a:r>
            <a:r>
              <a:rPr lang="ko-KR" altLang="en-US" dirty="0" err="1" smtClean="0"/>
              <a:t>증거궤</a:t>
            </a:r>
            <a:r>
              <a:rPr lang="ko-KR" altLang="en-US" dirty="0" smtClean="0"/>
              <a:t> 앞으로 도로 가져다가 거기 간직하여 패역한 자에 대한 표징이 되게 하여 그들로 내게 대한 원망을 그치고 죽지 않게 할지니라</a:t>
            </a:r>
          </a:p>
          <a:p>
            <a:r>
              <a:rPr lang="en-US" altLang="ko-KR" dirty="0" smtClean="0"/>
              <a:t>17:11 </a:t>
            </a:r>
            <a:r>
              <a:rPr lang="ko-KR" altLang="en-US" dirty="0" smtClean="0"/>
              <a:t>모세가 곧 그같이 하되 여호와께서 자기에게 명하신 대로 하였더라</a:t>
            </a:r>
          </a:p>
          <a:p>
            <a:endParaRPr lang="ko-KR" altLang="en-US" dirty="0" smtClean="0"/>
          </a:p>
          <a:p>
            <a:endParaRPr lang="en-US" altLang="ko-KR" dirty="0" smtClean="0"/>
          </a:p>
          <a:p>
            <a:r>
              <a:rPr lang="ko-KR" altLang="en-US" dirty="0" smtClean="0"/>
              <a:t>대하 </a:t>
            </a:r>
            <a:r>
              <a:rPr lang="en-US" altLang="ko-KR" dirty="0" smtClean="0"/>
              <a:t>5:10 </a:t>
            </a:r>
            <a:r>
              <a:rPr lang="ko-KR" altLang="en-US" dirty="0" smtClean="0"/>
              <a:t>궤 안에는 두 돌판 외에 아무것도 없으니 이것은 이스라엘 자손이 </a:t>
            </a:r>
            <a:r>
              <a:rPr lang="ko-KR" altLang="en-US" dirty="0" err="1" smtClean="0"/>
              <a:t>애굽에서</a:t>
            </a:r>
            <a:r>
              <a:rPr lang="ko-KR" altLang="en-US" dirty="0" smtClean="0"/>
              <a:t> 나온 후 여호와께서 저희와 언약을 세우실 때에 모세가 </a:t>
            </a:r>
            <a:r>
              <a:rPr lang="ko-KR" altLang="en-US" dirty="0" err="1" smtClean="0"/>
              <a:t>호렙에서</a:t>
            </a:r>
            <a:r>
              <a:rPr lang="ko-KR" altLang="en-US" dirty="0" smtClean="0"/>
              <a:t> 그 안에 넣은 것이더라</a:t>
            </a:r>
          </a:p>
          <a:p>
            <a:r>
              <a:rPr lang="en-US" altLang="ko-KR" dirty="0" smtClean="0"/>
              <a:t>               ( </a:t>
            </a:r>
            <a:r>
              <a:rPr lang="ko-KR" altLang="en-US" dirty="0" smtClean="0"/>
              <a:t>솔로몬 성전 당시 </a:t>
            </a:r>
            <a:r>
              <a:rPr lang="en-US" altLang="ko-KR" dirty="0" smtClean="0"/>
              <a:t>)</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83</a:t>
            </a:fld>
            <a:endParaRPr lang="ko-KR" altLang="en-US"/>
          </a:p>
        </p:txBody>
      </p:sp>
    </p:spTree>
    <p:extLst>
      <p:ext uri="{BB962C8B-B14F-4D97-AF65-F5344CB8AC3E}">
        <p14:creationId xmlns:p14="http://schemas.microsoft.com/office/powerpoint/2010/main" val="120935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err="1" smtClean="0"/>
              <a:t>레</a:t>
            </a:r>
            <a:r>
              <a:rPr lang="ko-KR" altLang="en-US" dirty="0" smtClean="0"/>
              <a:t> </a:t>
            </a:r>
            <a:r>
              <a:rPr lang="en-US" altLang="ko-KR" dirty="0" smtClean="0"/>
              <a:t>24:5) </a:t>
            </a:r>
            <a:r>
              <a:rPr lang="ko-KR" altLang="en-US" dirty="0" smtClean="0"/>
              <a:t>너는 고운 가루를 가져다가 떡 열두 개를 굽되 각 덩이를 </a:t>
            </a:r>
            <a:r>
              <a:rPr lang="ko-KR" altLang="en-US" dirty="0" err="1" smtClean="0"/>
              <a:t>십분의</a:t>
            </a:r>
            <a:r>
              <a:rPr lang="ko-KR" altLang="en-US" dirty="0" smtClean="0"/>
              <a:t> 이 </a:t>
            </a:r>
            <a:r>
              <a:rPr lang="ko-KR" altLang="en-US" dirty="0" err="1" smtClean="0"/>
              <a:t>에바로</a:t>
            </a:r>
            <a:r>
              <a:rPr lang="ko-KR" altLang="en-US" dirty="0" smtClean="0"/>
              <a:t> 하여</a:t>
            </a:r>
          </a:p>
          <a:p>
            <a:r>
              <a:rPr lang="en-US" altLang="ko-KR" dirty="0" smtClean="0"/>
              <a:t>(</a:t>
            </a:r>
            <a:r>
              <a:rPr lang="ko-KR" altLang="en-US" dirty="0" err="1" smtClean="0"/>
              <a:t>레</a:t>
            </a:r>
            <a:r>
              <a:rPr lang="ko-KR" altLang="en-US" dirty="0" smtClean="0"/>
              <a:t> </a:t>
            </a:r>
            <a:r>
              <a:rPr lang="en-US" altLang="ko-KR" dirty="0" smtClean="0"/>
              <a:t>24:6) </a:t>
            </a:r>
            <a:r>
              <a:rPr lang="ko-KR" altLang="en-US" dirty="0" smtClean="0"/>
              <a:t>여호와 앞 순결한 상 위에 두 줄로 한 줄에 여섯씩 </a:t>
            </a:r>
            <a:r>
              <a:rPr lang="ko-KR" altLang="en-US" dirty="0" err="1" smtClean="0"/>
              <a:t>진설하고</a:t>
            </a:r>
            <a:r>
              <a:rPr lang="ko-KR" altLang="en-US" dirty="0" smtClean="0"/>
              <a:t> 또는 순금</a:t>
            </a:r>
          </a:p>
          <a:p>
            <a:r>
              <a:rPr lang="en-US" altLang="ko-KR" dirty="0" smtClean="0"/>
              <a:t>(</a:t>
            </a:r>
            <a:r>
              <a:rPr lang="ko-KR" altLang="en-US" dirty="0" err="1" smtClean="0"/>
              <a:t>레</a:t>
            </a:r>
            <a:r>
              <a:rPr lang="ko-KR" altLang="en-US" dirty="0" smtClean="0"/>
              <a:t> </a:t>
            </a:r>
            <a:r>
              <a:rPr lang="en-US" altLang="ko-KR" dirty="0" smtClean="0"/>
              <a:t>24:7) </a:t>
            </a:r>
            <a:r>
              <a:rPr lang="ko-KR" altLang="en-US" dirty="0" smtClean="0"/>
              <a:t>너는 또 정결한 유향을 그 각 줄 위에 두어 기념물로 여호와께 화제를 삼을 것이며</a:t>
            </a:r>
          </a:p>
          <a:p>
            <a:r>
              <a:rPr lang="en-US" altLang="ko-KR" dirty="0" smtClean="0"/>
              <a:t>(</a:t>
            </a:r>
            <a:r>
              <a:rPr lang="ko-KR" altLang="en-US" dirty="0" err="1" smtClean="0"/>
              <a:t>레</a:t>
            </a:r>
            <a:r>
              <a:rPr lang="ko-KR" altLang="en-US" dirty="0" smtClean="0"/>
              <a:t> </a:t>
            </a:r>
            <a:r>
              <a:rPr lang="en-US" altLang="ko-KR" dirty="0" smtClean="0"/>
              <a:t>24:8) </a:t>
            </a:r>
            <a:r>
              <a:rPr lang="ko-KR" altLang="en-US" dirty="0" smtClean="0"/>
              <a:t>안식일마다 이 떡을 여호와 앞에 항상 </a:t>
            </a:r>
            <a:r>
              <a:rPr lang="ko-KR" altLang="en-US" dirty="0" err="1" smtClean="0"/>
              <a:t>진설할지니</a:t>
            </a:r>
            <a:r>
              <a:rPr lang="ko-KR" altLang="en-US" dirty="0" smtClean="0"/>
              <a:t> 이는 이스라엘 자손을 위한 것이요 </a:t>
            </a:r>
          </a:p>
          <a:p>
            <a:r>
              <a:rPr lang="ko-KR" altLang="en-US" dirty="0" smtClean="0"/>
              <a:t>             영원한 언약이니라</a:t>
            </a:r>
          </a:p>
          <a:p>
            <a:r>
              <a:rPr lang="en-US" altLang="ko-KR" dirty="0" smtClean="0"/>
              <a:t>(</a:t>
            </a:r>
            <a:r>
              <a:rPr lang="ko-KR" altLang="en-US" dirty="0" err="1" smtClean="0"/>
              <a:t>레</a:t>
            </a:r>
            <a:r>
              <a:rPr lang="ko-KR" altLang="en-US" dirty="0" smtClean="0"/>
              <a:t> </a:t>
            </a:r>
            <a:r>
              <a:rPr lang="en-US" altLang="ko-KR" dirty="0" smtClean="0"/>
              <a:t>24:9) </a:t>
            </a:r>
            <a:r>
              <a:rPr lang="ko-KR" altLang="en-US" dirty="0" smtClean="0"/>
              <a:t>이 떡은 </a:t>
            </a:r>
            <a:r>
              <a:rPr lang="ko-KR" altLang="en-US" dirty="0" err="1" smtClean="0"/>
              <a:t>아론과</a:t>
            </a:r>
            <a:r>
              <a:rPr lang="ko-KR" altLang="en-US" dirty="0" smtClean="0"/>
              <a:t> 그의 자손에게 돌리고 그들은 그것을 거룩한 곳에서 먹을지니 </a:t>
            </a:r>
          </a:p>
          <a:p>
            <a:r>
              <a:rPr lang="ko-KR" altLang="en-US" dirty="0" smtClean="0"/>
              <a:t>             이는 여호와의 화제 중 그에게 돌리는 것으로서 지극히 거룩함이니라 이는 영원한 규례니라</a:t>
            </a:r>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91</a:t>
            </a:fld>
            <a:endParaRPr lang="ko-KR" altLang="en-US"/>
          </a:p>
        </p:txBody>
      </p:sp>
    </p:spTree>
    <p:extLst>
      <p:ext uri="{BB962C8B-B14F-4D97-AF65-F5344CB8AC3E}">
        <p14:creationId xmlns:p14="http://schemas.microsoft.com/office/powerpoint/2010/main" val="1439886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smtClean="0"/>
          </a:p>
          <a:p>
            <a:r>
              <a:rPr lang="en-US" altLang="ko-KR" dirty="0" smtClean="0"/>
              <a:t>9:5 </a:t>
            </a:r>
            <a:r>
              <a:rPr lang="ko-KR" altLang="en-US" dirty="0" smtClean="0"/>
              <a:t>그 위에 </a:t>
            </a:r>
            <a:r>
              <a:rPr lang="ko-KR" altLang="en-US" dirty="0" err="1" smtClean="0"/>
              <a:t>속죄소를</a:t>
            </a:r>
            <a:r>
              <a:rPr lang="ko-KR" altLang="en-US" dirty="0" smtClean="0"/>
              <a:t> 덮는 영광의 그룹들이 있으니 이것들에 관하여는 이제 낱낱이 말할 수 없노라</a:t>
            </a:r>
          </a:p>
          <a:p>
            <a:endParaRPr lang="en-US" altLang="ko-KR" dirty="0" smtClean="0"/>
          </a:p>
          <a:p>
            <a:r>
              <a:rPr lang="en-US" altLang="ko-KR" dirty="0" smtClean="0"/>
              <a:t> cherubim—representing the ruling powers by which God acts in the moral and natural world. (See on </a:t>
            </a:r>
            <a:r>
              <a:rPr lang="en-US" altLang="ko-KR" dirty="0" err="1" smtClean="0"/>
              <a:t>Eze</a:t>
            </a:r>
            <a:r>
              <a:rPr lang="en-US" altLang="ko-KR" dirty="0" smtClean="0"/>
              <a:t> 1:6; </a:t>
            </a:r>
            <a:r>
              <a:rPr lang="en-US" altLang="ko-KR" dirty="0" err="1" smtClean="0"/>
              <a:t>Eze</a:t>
            </a:r>
            <a:r>
              <a:rPr lang="en-US" altLang="ko-KR" dirty="0" smtClean="0"/>
              <a:t> 10:1). Hence sometimes they answer to the ministering angels; but mostly to the elect redeemed, by whom God shall hereafter rule the world and set forth His manifold wisdom: redeemed humanity, combining in, and with itself, the highest forms of subordinate creaturely life; not angels. They stand on the mercy seat, and on that ground become the habitation of God, from which His glory is to shine upon the world. They expressly say, Re 5:8-10, "Thou hast redeemed us." They are there distinguished from the angels, and associated with the elders. They were of one piece with the mercy seat, even as the Church is one with Christ: their sole standing is on the blood-sprinkled mercy seat; they gaze down at it as the redeemed shall for ever; they are "the habitation of God through the Spirit." </a:t>
            </a:r>
          </a:p>
          <a:p>
            <a:endParaRPr lang="en-US" altLang="ko-KR" dirty="0" smtClean="0"/>
          </a:p>
          <a:p>
            <a:endParaRPr lang="ko-KR" altLang="en-US" dirty="0" smtClean="0"/>
          </a:p>
          <a:p>
            <a:r>
              <a:rPr lang="en-US" altLang="ko-KR" dirty="0" smtClean="0"/>
              <a:t>9:6 </a:t>
            </a:r>
            <a:r>
              <a:rPr lang="ko-KR" altLang="en-US" dirty="0" smtClean="0"/>
              <a:t>이 모든 것을 이같이 예비하였으니 제사장들이 항상 첫 장막에 들어가 섬기는 예를 행하고</a:t>
            </a:r>
          </a:p>
          <a:p>
            <a:endParaRPr lang="ko-KR" altLang="en-US" dirty="0" smtClean="0"/>
          </a:p>
          <a:p>
            <a:r>
              <a:rPr lang="en-US" altLang="ko-KR" dirty="0" smtClean="0"/>
              <a:t>9:7 </a:t>
            </a:r>
            <a:r>
              <a:rPr lang="ko-KR" altLang="en-US" dirty="0" smtClean="0"/>
              <a:t>오직 둘째 장막은 대제사장이 홀로 일 년 일 차씩 들어가되 피 없이는 아니하나니 이 피는 자기와 백성의 허물을 위하여 드리는 것이라</a:t>
            </a:r>
          </a:p>
          <a:p>
            <a:endParaRPr lang="ko-KR" altLang="en-US" dirty="0" smtClean="0"/>
          </a:p>
          <a:p>
            <a:r>
              <a:rPr lang="ko-KR" altLang="en-US" dirty="0" smtClean="0"/>
              <a:t>히</a:t>
            </a:r>
            <a:r>
              <a:rPr lang="en-US" altLang="ko-KR" dirty="0" smtClean="0"/>
              <a:t>9:8 </a:t>
            </a:r>
            <a:r>
              <a:rPr lang="ko-KR" altLang="en-US" dirty="0" smtClean="0"/>
              <a:t>성령이 이로써 보이신 것은 첫 장막이 서 있을 동안에 성소에 들어가는 길이 아직 나타나지 아니한 것이라</a:t>
            </a: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 By this the Holy Spirit indicates that the way into the holy places is not yet opened as long as the first section is still standing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(6:17-20) </a:t>
            </a:r>
            <a:r>
              <a:rPr lang="ko-KR" altLang="en-US" sz="1200" b="1" i="0" u="none"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17</a:t>
            </a:r>
            <a:r>
              <a:rPr lang="ko-KR" altLang="en-US" sz="1200" b="1" i="0" u="sng" strike="noStrike" kern="1200" baseline="0" dirty="0" smtClean="0">
                <a:solidFill>
                  <a:schemeClr val="tx1"/>
                </a:solidFill>
                <a:latin typeface="+mn-lt"/>
                <a:ea typeface="+mn-ea"/>
                <a:cs typeface="+mn-cs"/>
              </a:rPr>
              <a:t>하나님은 약속을 기업으로 받는 자들에게 </a:t>
            </a:r>
            <a:r>
              <a:rPr lang="ko-KR" altLang="en-US" sz="1200" b="0" i="0" u="none" strike="noStrike" kern="1200" baseline="0" dirty="0" smtClean="0">
                <a:solidFill>
                  <a:schemeClr val="tx1"/>
                </a:solidFill>
                <a:latin typeface="+mn-lt"/>
                <a:ea typeface="+mn-ea"/>
                <a:cs typeface="+mn-cs"/>
              </a:rPr>
              <a:t>그 뜻이 변치 아니함을 충분히 나타내시려고 그 일에 맹세로 </a:t>
            </a:r>
            <a:r>
              <a:rPr lang="ko-KR" altLang="en-US" sz="1200" b="0" i="0" u="none" strike="noStrike" kern="1200" baseline="0" dirty="0" err="1" smtClean="0">
                <a:solidFill>
                  <a:schemeClr val="tx1"/>
                </a:solidFill>
                <a:latin typeface="+mn-lt"/>
                <a:ea typeface="+mn-ea"/>
                <a:cs typeface="+mn-cs"/>
              </a:rPr>
              <a:t>보증하셨나니</a:t>
            </a:r>
            <a:r>
              <a:rPr lang="ko-KR" altLang="en-US" sz="1200" b="1" i="0" u="none"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18</a:t>
            </a:r>
            <a:r>
              <a:rPr lang="ko-KR" altLang="en-US" sz="1200" b="0" i="0" u="none" strike="noStrike" kern="1200" baseline="0" dirty="0" smtClean="0">
                <a:solidFill>
                  <a:schemeClr val="tx1"/>
                </a:solidFill>
                <a:latin typeface="+mn-lt"/>
                <a:ea typeface="+mn-ea"/>
                <a:cs typeface="+mn-cs"/>
              </a:rPr>
              <a:t>이는 하나님이 거짓말을 하실 수 없는 이 두 가지 변치 못할 사실을 인하여 앞에 있는 소망을 얻으려고 피하여 가는 우리로 큰 안위를 받게 하려 하심이라</a:t>
            </a:r>
            <a:r>
              <a:rPr lang="ko-KR" altLang="en-US" sz="1200" b="1" i="0" u="none"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19</a:t>
            </a:r>
            <a:r>
              <a:rPr lang="ko-KR" altLang="en-US" sz="1200" b="0" i="0" u="none" strike="noStrike" kern="1200" baseline="0" dirty="0" smtClean="0">
                <a:solidFill>
                  <a:schemeClr val="tx1"/>
                </a:solidFill>
                <a:latin typeface="+mn-lt"/>
                <a:ea typeface="+mn-ea"/>
                <a:cs typeface="+mn-cs"/>
              </a:rPr>
              <a:t>우리가 이 소망이 있는 것은 영혼의 닻 같아서 튼튼하고 견고하여 </a:t>
            </a:r>
            <a:r>
              <a:rPr lang="ko-KR" altLang="en-US" sz="1200" b="1" i="0" u="sng" strike="noStrike" kern="1200" baseline="0" dirty="0" smtClean="0">
                <a:solidFill>
                  <a:schemeClr val="tx1"/>
                </a:solidFill>
                <a:latin typeface="+mn-lt"/>
                <a:ea typeface="+mn-ea"/>
                <a:cs typeface="+mn-cs"/>
              </a:rPr>
              <a:t>휘장 안에 들어 가나니</a:t>
            </a:r>
            <a:r>
              <a:rPr lang="ko-KR" altLang="en-US" sz="1200" b="1" i="0" u="sng" strike="noStrike" kern="1200" baseline="30000" dirty="0" smtClean="0">
                <a:solidFill>
                  <a:schemeClr val="tx1"/>
                </a:solidFill>
                <a:latin typeface="+mn-lt"/>
                <a:ea typeface="+mn-ea"/>
                <a:cs typeface="+mn-cs"/>
              </a:rPr>
              <a:t> </a:t>
            </a:r>
            <a:r>
              <a:rPr lang="en-US" altLang="ko-KR" sz="1200" b="1" i="0" u="none" strike="noStrike" kern="1200" baseline="30000" dirty="0" smtClean="0">
                <a:solidFill>
                  <a:schemeClr val="tx1"/>
                </a:solidFill>
                <a:latin typeface="+mn-lt"/>
                <a:ea typeface="+mn-ea"/>
                <a:cs typeface="+mn-cs"/>
              </a:rPr>
              <a:t>20</a:t>
            </a:r>
            <a:r>
              <a:rPr lang="ko-KR" altLang="en-US" sz="1200" b="0" i="0" u="none" strike="noStrike" kern="1200" baseline="0" dirty="0" smtClean="0">
                <a:solidFill>
                  <a:schemeClr val="tx1"/>
                </a:solidFill>
                <a:latin typeface="+mn-lt"/>
                <a:ea typeface="+mn-ea"/>
                <a:cs typeface="+mn-cs"/>
              </a:rPr>
              <a:t>그리로 앞서 가신 예수께서 </a:t>
            </a:r>
            <a:r>
              <a:rPr lang="ko-KR" altLang="en-US" sz="1200" b="0" i="0" u="none" strike="noStrike" kern="1200" baseline="0" dirty="0" err="1" smtClean="0">
                <a:solidFill>
                  <a:schemeClr val="tx1"/>
                </a:solidFill>
                <a:latin typeface="+mn-lt"/>
                <a:ea typeface="+mn-ea"/>
                <a:cs typeface="+mn-cs"/>
              </a:rPr>
              <a:t>멜기세덱의</a:t>
            </a:r>
            <a:r>
              <a:rPr lang="ko-KR" altLang="en-US" sz="1200" b="0" i="0" u="none" strike="noStrike" kern="1200" baseline="0" dirty="0" smtClean="0">
                <a:solidFill>
                  <a:schemeClr val="tx1"/>
                </a:solidFill>
                <a:latin typeface="+mn-lt"/>
                <a:ea typeface="+mn-ea"/>
                <a:cs typeface="+mn-cs"/>
              </a:rPr>
              <a:t> </a:t>
            </a:r>
            <a:r>
              <a:rPr lang="ko-KR" altLang="en-US" sz="1200" b="0" i="0" u="none" strike="noStrike" kern="1200" baseline="0" dirty="0" err="1" smtClean="0">
                <a:solidFill>
                  <a:schemeClr val="tx1"/>
                </a:solidFill>
                <a:latin typeface="+mn-lt"/>
                <a:ea typeface="+mn-ea"/>
                <a:cs typeface="+mn-cs"/>
              </a:rPr>
              <a:t>반차를</a:t>
            </a:r>
            <a:r>
              <a:rPr lang="ko-KR" altLang="en-US" sz="1200" b="0" i="0" u="none" strike="noStrike" kern="1200" baseline="0" dirty="0" smtClean="0">
                <a:solidFill>
                  <a:schemeClr val="tx1"/>
                </a:solidFill>
                <a:latin typeface="+mn-lt"/>
                <a:ea typeface="+mn-ea"/>
                <a:cs typeface="+mn-cs"/>
              </a:rPr>
              <a:t> 좇아 </a:t>
            </a:r>
            <a:r>
              <a:rPr lang="ko-KR" altLang="en-US" sz="1200" b="1" i="0" u="sng" strike="noStrike" kern="1200" baseline="0" dirty="0" smtClean="0">
                <a:solidFill>
                  <a:schemeClr val="tx1"/>
                </a:solidFill>
                <a:latin typeface="+mn-lt"/>
                <a:ea typeface="+mn-ea"/>
                <a:cs typeface="+mn-cs"/>
              </a:rPr>
              <a:t>영원히 대제사장이 되어 </a:t>
            </a:r>
            <a:r>
              <a:rPr lang="ko-KR" altLang="en-US" sz="1200" b="0" i="0" u="none" strike="noStrike" kern="1200" baseline="0" dirty="0" smtClean="0">
                <a:solidFill>
                  <a:schemeClr val="tx1"/>
                </a:solidFill>
                <a:latin typeface="+mn-lt"/>
                <a:ea typeface="+mn-ea"/>
                <a:cs typeface="+mn-cs"/>
              </a:rPr>
              <a:t>우리를 위하여 들어 가셨느니라</a:t>
            </a:r>
          </a:p>
          <a:p>
            <a:endParaRPr lang="ko-KR" altLang="en-US" dirty="0" smtClean="0"/>
          </a:p>
          <a:p>
            <a:endParaRPr lang="ko-KR" altLang="en-US" dirty="0" smtClean="0"/>
          </a:p>
          <a:p>
            <a:r>
              <a:rPr lang="en-US" altLang="ko-KR" dirty="0" smtClean="0"/>
              <a:t>9:9 </a:t>
            </a:r>
            <a:r>
              <a:rPr lang="ko-KR" altLang="en-US" dirty="0" smtClean="0"/>
              <a:t>이 장막은 현재까지의 비유니 이에 의지하여 드리는 예물과 제사가 섬기는 자로 그 양심상으로 온전케 할 수 없나니</a:t>
            </a:r>
          </a:p>
          <a:p>
            <a:endParaRPr lang="ko-KR" altLang="en-US" dirty="0" smtClean="0"/>
          </a:p>
          <a:p>
            <a:r>
              <a:rPr lang="en-US" altLang="ko-KR" dirty="0" smtClean="0"/>
              <a:t>9:10 </a:t>
            </a:r>
            <a:r>
              <a:rPr lang="ko-KR" altLang="en-US" dirty="0" smtClean="0"/>
              <a:t>이런 것은 먹고 마시는 것과 여러 가지 씻는 것과 함께 육체의 예법만 되어 개혁할 때까지 맡겨 둔 것이니라</a:t>
            </a:r>
          </a:p>
          <a:p>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92</a:t>
            </a:fld>
            <a:endParaRPr lang="ko-KR" altLang="en-US"/>
          </a:p>
        </p:txBody>
      </p:sp>
    </p:spTree>
    <p:extLst>
      <p:ext uri="{BB962C8B-B14F-4D97-AF65-F5344CB8AC3E}">
        <p14:creationId xmlns:p14="http://schemas.microsoft.com/office/powerpoint/2010/main" val="1209356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sz="1200" b="0" i="0" kern="1200" dirty="0" smtClean="0">
                <a:solidFill>
                  <a:schemeClr val="tx1"/>
                </a:solidFill>
                <a:effectLst/>
                <a:latin typeface="+mn-lt"/>
                <a:ea typeface="+mn-ea"/>
                <a:cs typeface="+mn-cs"/>
              </a:rPr>
              <a:t> 심한 통곡과 눈물로 간구와 소원을 드리심으로 모든 믿는 자에게 영원한 구원의 근원이 되셨던 것이다</a:t>
            </a:r>
            <a:r>
              <a:rPr lang="en-US" altLang="ko-KR" sz="1200" b="0" i="0" kern="1200" dirty="0" smtClean="0">
                <a:solidFill>
                  <a:schemeClr val="tx1"/>
                </a:solidFill>
                <a:effectLst/>
                <a:latin typeface="+mn-lt"/>
                <a:ea typeface="+mn-ea"/>
                <a:cs typeface="+mn-cs"/>
              </a:rPr>
              <a:t>(</a:t>
            </a:r>
            <a:r>
              <a:rPr lang="ko-KR" altLang="en-US" sz="1200" b="0" i="0" kern="1200" dirty="0" smtClean="0">
                <a:solidFill>
                  <a:schemeClr val="tx1"/>
                </a:solidFill>
                <a:effectLst/>
                <a:latin typeface="+mn-lt"/>
                <a:ea typeface="+mn-ea"/>
                <a:cs typeface="+mn-cs"/>
              </a:rPr>
              <a:t>히</a:t>
            </a:r>
            <a:r>
              <a:rPr lang="en-US" altLang="ko-KR" sz="1200" b="0" i="0" kern="1200" dirty="0" smtClean="0">
                <a:solidFill>
                  <a:schemeClr val="tx1"/>
                </a:solidFill>
                <a:effectLst/>
                <a:latin typeface="+mn-lt"/>
                <a:ea typeface="+mn-ea"/>
                <a:cs typeface="+mn-cs"/>
              </a:rPr>
              <a:t>5:7-9). </a:t>
            </a:r>
          </a:p>
          <a:p>
            <a:r>
              <a:rPr lang="en-US" altLang="ko-KR" dirty="0" smtClean="0"/>
              <a:t>[</a:t>
            </a:r>
            <a:r>
              <a:rPr lang="ko-KR" altLang="en-US" dirty="0" err="1" smtClean="0"/>
              <a:t>눅</a:t>
            </a:r>
            <a:r>
              <a:rPr lang="en-US" altLang="ko-KR" dirty="0" smtClean="0"/>
              <a:t>] 22:44 </a:t>
            </a:r>
            <a:r>
              <a:rPr lang="ko-KR" altLang="en-US" dirty="0" smtClean="0"/>
              <a:t>예수께서 힘쓰고 애써 더욱 간절히 기도하시니 땀이 땅에 떨어지는 피 방울같이 되더라</a:t>
            </a:r>
          </a:p>
          <a:p>
            <a:r>
              <a:rPr lang="en-US" altLang="ko-KR" dirty="0" smtClean="0"/>
              <a:t>[</a:t>
            </a:r>
            <a:r>
              <a:rPr lang="ko-KR" altLang="en-US" dirty="0" err="1" smtClean="0"/>
              <a:t>렘</a:t>
            </a:r>
            <a:r>
              <a:rPr lang="en-US" altLang="ko-KR" dirty="0" smtClean="0"/>
              <a:t>] 29:12 </a:t>
            </a:r>
            <a:r>
              <a:rPr lang="ko-KR" altLang="en-US" dirty="0" smtClean="0"/>
              <a:t>너희는 내게 부르짖으며 와서 내게 기도하면 내가 너희를 들을 것이요</a:t>
            </a:r>
          </a:p>
          <a:p>
            <a:r>
              <a:rPr lang="en-US" altLang="ko-KR" dirty="0" smtClean="0"/>
              <a:t>[</a:t>
            </a:r>
            <a:r>
              <a:rPr lang="ko-KR" altLang="en-US" dirty="0" err="1" smtClean="0"/>
              <a:t>렘</a:t>
            </a:r>
            <a:r>
              <a:rPr lang="en-US" altLang="ko-KR" dirty="0" smtClean="0"/>
              <a:t>] 29:13 </a:t>
            </a:r>
            <a:r>
              <a:rPr lang="ko-KR" altLang="en-US" dirty="0" smtClean="0"/>
              <a:t>너희가 전심으로 나를 찾고 찾으면 나를 만나리라</a:t>
            </a:r>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95</a:t>
            </a:fld>
            <a:endParaRPr lang="ko-KR" altLang="en-US"/>
          </a:p>
        </p:txBody>
      </p:sp>
    </p:spTree>
    <p:extLst>
      <p:ext uri="{BB962C8B-B14F-4D97-AF65-F5344CB8AC3E}">
        <p14:creationId xmlns:p14="http://schemas.microsoft.com/office/powerpoint/2010/main" val="3670643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smtClean="0"/>
              <a:t>시</a:t>
            </a:r>
            <a:r>
              <a:rPr lang="en-US" altLang="ko-KR" dirty="0" smtClean="0"/>
              <a:t>] 51:17 </a:t>
            </a:r>
            <a:r>
              <a:rPr lang="ko-KR" altLang="en-US" dirty="0" smtClean="0"/>
              <a:t>하나님의 구하시는 제사는 상한 심령이라 하나님이여 상하고 통회하는 마음을 주께서 멸시치 </a:t>
            </a:r>
            <a:r>
              <a:rPr lang="ko-KR" altLang="en-US" dirty="0" err="1" smtClean="0"/>
              <a:t>아니하시리이다</a:t>
            </a:r>
            <a:endParaRPr lang="ko-KR" altLang="en-US" dirty="0" smtClean="0"/>
          </a:p>
          <a:p>
            <a:r>
              <a:rPr lang="en-US" altLang="ko-KR" dirty="0" smtClean="0"/>
              <a:t>[</a:t>
            </a:r>
            <a:r>
              <a:rPr lang="ko-KR" altLang="en-US" dirty="0" err="1" smtClean="0"/>
              <a:t>눅</a:t>
            </a:r>
            <a:r>
              <a:rPr lang="en-US" altLang="ko-KR" dirty="0" smtClean="0"/>
              <a:t>22:42]</a:t>
            </a:r>
            <a:r>
              <a:rPr lang="ko-KR" altLang="en-US" dirty="0" smtClean="0"/>
              <a:t>가라사대 아버지여 만일 아버지의 </a:t>
            </a:r>
            <a:r>
              <a:rPr lang="ko-KR" altLang="en-US" dirty="0" err="1" smtClean="0"/>
              <a:t>뜻이어든</a:t>
            </a:r>
            <a:r>
              <a:rPr lang="ko-KR" altLang="en-US" dirty="0" smtClean="0"/>
              <a:t> 이 잔을 내게서 옮기시옵소서 그러나 내 원대로 </a:t>
            </a:r>
            <a:r>
              <a:rPr lang="ko-KR" altLang="en-US" dirty="0" err="1" smtClean="0"/>
              <a:t>마옵시고</a:t>
            </a:r>
            <a:r>
              <a:rPr lang="ko-KR" altLang="en-US" dirty="0" smtClean="0"/>
              <a:t> 아버지의 원대로 되기를 원하나이다 하시니</a:t>
            </a:r>
            <a:endParaRPr lang="en-US" altLang="ko-KR" dirty="0" smtClean="0"/>
          </a:p>
          <a:p>
            <a:r>
              <a:rPr lang="en-US" altLang="ko-KR" dirty="0" smtClean="0"/>
              <a:t>[</a:t>
            </a:r>
            <a:r>
              <a:rPr lang="ko-KR" altLang="en-US" dirty="0" err="1" smtClean="0"/>
              <a:t>눅</a:t>
            </a:r>
            <a:r>
              <a:rPr lang="en-US" altLang="ko-KR" dirty="0" smtClean="0"/>
              <a:t>] 18:10 </a:t>
            </a:r>
            <a:r>
              <a:rPr lang="ko-KR" altLang="en-US" dirty="0" smtClean="0"/>
              <a:t>두 사람이 기도하러 성전에 올라가니 하나는 바리새인이요 하나는 세리라</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96</a:t>
            </a:fld>
            <a:endParaRPr lang="ko-KR" altLang="en-US"/>
          </a:p>
        </p:txBody>
      </p:sp>
    </p:spTree>
    <p:extLst>
      <p:ext uri="{BB962C8B-B14F-4D97-AF65-F5344CB8AC3E}">
        <p14:creationId xmlns:p14="http://schemas.microsoft.com/office/powerpoint/2010/main" val="377725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smtClean="0"/>
              <a:t>성도의 기도는 마지막 영적 전투이다</a:t>
            </a:r>
            <a:r>
              <a:rPr lang="en-US" altLang="ko-KR" dirty="0" smtClean="0"/>
              <a:t>(</a:t>
            </a:r>
            <a:r>
              <a:rPr lang="ko-KR" altLang="en-US" dirty="0" smtClean="0"/>
              <a:t>계</a:t>
            </a:r>
            <a:r>
              <a:rPr lang="en-US" altLang="ko-KR" dirty="0" smtClean="0"/>
              <a:t>8:3-4). </a:t>
            </a:r>
            <a:r>
              <a:rPr lang="ko-KR" altLang="en-US" dirty="0" smtClean="0"/>
              <a:t>온갖 부조리가 판을 치며</a:t>
            </a:r>
            <a:r>
              <a:rPr lang="en-US" altLang="ko-KR" dirty="0" smtClean="0"/>
              <a:t>, </a:t>
            </a:r>
            <a:r>
              <a:rPr lang="ko-KR" altLang="en-US" dirty="0" smtClean="0"/>
              <a:t>어둠의 소리가 높아가고 강포가 난무하는 세상에서 성도가 거룩한 신앙의 승리를 이루기 위해서는 오직 진액을 짜내는 </a:t>
            </a:r>
            <a:r>
              <a:rPr lang="ko-KR" altLang="en-US" dirty="0" err="1" smtClean="0"/>
              <a:t>풍자향의</a:t>
            </a:r>
            <a:r>
              <a:rPr lang="ko-KR" altLang="en-US" dirty="0" smtClean="0"/>
              <a:t> 기도가 필요하다</a:t>
            </a:r>
            <a:r>
              <a:rPr lang="en-US" altLang="ko-KR" dirty="0" smtClean="0"/>
              <a:t>(</a:t>
            </a:r>
            <a:r>
              <a:rPr lang="ko-KR" altLang="en-US" dirty="0" smtClean="0"/>
              <a:t>출</a:t>
            </a:r>
            <a:r>
              <a:rPr lang="en-US" altLang="ko-KR" dirty="0" smtClean="0"/>
              <a:t>30:34).</a:t>
            </a:r>
          </a:p>
          <a:p>
            <a:endParaRPr lang="en-US" altLang="ko-KR" dirty="0" smtClean="0"/>
          </a:p>
          <a:p>
            <a:r>
              <a:rPr lang="ko-KR" altLang="en-US" dirty="0" err="1" smtClean="0"/>
              <a:t>풍자향</a:t>
            </a:r>
            <a:r>
              <a:rPr lang="en-US" altLang="ko-KR" dirty="0" smtClean="0"/>
              <a:t>(</a:t>
            </a:r>
            <a:r>
              <a:rPr lang="ko-KR" altLang="en-US" dirty="0" err="1" smtClean="0"/>
              <a:t>楓子香</a:t>
            </a:r>
            <a:r>
              <a:rPr lang="en-US" altLang="ko-KR" dirty="0" smtClean="0"/>
              <a:t>)</a:t>
            </a:r>
            <a:r>
              <a:rPr lang="ko-KR" altLang="en-US" dirty="0" smtClean="0"/>
              <a:t>은 히브리어 ‘</a:t>
            </a:r>
            <a:r>
              <a:rPr lang="ko-KR" altLang="en-US" dirty="0" err="1" smtClean="0"/>
              <a:t>헬베나</a:t>
            </a:r>
            <a:r>
              <a:rPr lang="ko-KR" altLang="en-US" dirty="0" smtClean="0"/>
              <a:t>’로 ‘기름짐’ ‘비옥함’을 의미한다</a:t>
            </a:r>
            <a:r>
              <a:rPr lang="en-US" altLang="ko-KR" dirty="0" smtClean="0"/>
              <a:t>. </a:t>
            </a:r>
            <a:r>
              <a:rPr lang="ko-KR" altLang="en-US" dirty="0" smtClean="0"/>
              <a:t>어원은 ‘살찐’ ‘기름진’ ‘지방’이란 뜻의 ‘</a:t>
            </a:r>
            <a:r>
              <a:rPr lang="ko-KR" altLang="en-US" dirty="0" err="1" smtClean="0"/>
              <a:t>헤레브</a:t>
            </a:r>
            <a:r>
              <a:rPr lang="ko-KR" altLang="en-US" dirty="0" smtClean="0"/>
              <a:t>’이다</a:t>
            </a:r>
            <a:r>
              <a:rPr lang="en-US" altLang="ko-KR" dirty="0" smtClean="0"/>
              <a:t>. </a:t>
            </a:r>
            <a:r>
              <a:rPr lang="ko-KR" altLang="en-US" dirty="0" err="1" smtClean="0"/>
              <a:t>미나리과의</a:t>
            </a:r>
            <a:r>
              <a:rPr lang="ko-KR" altLang="en-US" dirty="0" smtClean="0"/>
              <a:t> </a:t>
            </a:r>
            <a:r>
              <a:rPr lang="ko-KR" altLang="en-US" dirty="0" err="1" smtClean="0"/>
              <a:t>페롤라</a:t>
            </a:r>
            <a:r>
              <a:rPr lang="en-US" altLang="ko-KR" dirty="0" smtClean="0"/>
              <a:t>(Ferula) </a:t>
            </a:r>
            <a:r>
              <a:rPr lang="ko-KR" altLang="en-US" dirty="0" smtClean="0"/>
              <a:t>식물 줄기 밑에서 자연히 </a:t>
            </a:r>
            <a:r>
              <a:rPr lang="ko-KR" altLang="en-US" dirty="0" err="1" smtClean="0"/>
              <a:t>침출되는</a:t>
            </a:r>
            <a:r>
              <a:rPr lang="ko-KR" altLang="en-US" dirty="0" smtClean="0"/>
              <a:t> </a:t>
            </a:r>
            <a:r>
              <a:rPr lang="ko-KR" altLang="en-US" dirty="0" err="1" smtClean="0"/>
              <a:t>강한향의</a:t>
            </a:r>
            <a:r>
              <a:rPr lang="ko-KR" altLang="en-US" dirty="0" smtClean="0"/>
              <a:t> 진액이다</a:t>
            </a:r>
            <a:r>
              <a:rPr lang="en-US" altLang="ko-KR" dirty="0" smtClean="0"/>
              <a:t>. </a:t>
            </a:r>
            <a:r>
              <a:rPr lang="ko-KR" altLang="en-US" dirty="0" smtClean="0"/>
              <a:t>고대 이집트에서는 부패를 방지하는 성질을 이용하여 </a:t>
            </a:r>
            <a:r>
              <a:rPr lang="ko-KR" altLang="en-US" b="1" u="sng" dirty="0" smtClean="0">
                <a:solidFill>
                  <a:srgbClr val="FF0000"/>
                </a:solidFill>
              </a:rPr>
              <a:t>방부제</a:t>
            </a:r>
            <a:r>
              <a:rPr lang="ko-KR" altLang="en-US" dirty="0" smtClean="0"/>
              <a:t>로 사용하였다</a:t>
            </a:r>
            <a:r>
              <a:rPr lang="en-US" altLang="ko-KR" dirty="0" smtClean="0"/>
              <a:t>.</a:t>
            </a:r>
          </a:p>
          <a:p>
            <a:endParaRPr lang="en-US" altLang="ko-KR" dirty="0" smtClean="0"/>
          </a:p>
          <a:p>
            <a:r>
              <a:rPr lang="ko-KR" altLang="en-US" dirty="0" smtClean="0"/>
              <a:t>만성적인 거담</a:t>
            </a:r>
            <a:r>
              <a:rPr lang="en-US" altLang="ko-KR" dirty="0" smtClean="0"/>
              <a:t>, </a:t>
            </a:r>
            <a:r>
              <a:rPr lang="ko-KR" altLang="en-US" dirty="0" smtClean="0"/>
              <a:t>진통</a:t>
            </a:r>
            <a:r>
              <a:rPr lang="en-US" altLang="ko-KR" dirty="0" smtClean="0"/>
              <a:t>, </a:t>
            </a:r>
            <a:r>
              <a:rPr lang="ko-KR" altLang="en-US" dirty="0" err="1" smtClean="0"/>
              <a:t>통경</a:t>
            </a:r>
            <a:r>
              <a:rPr lang="ko-KR" altLang="en-US" dirty="0" smtClean="0"/>
              <a:t> 등의 치료제로 효과적이며</a:t>
            </a:r>
            <a:r>
              <a:rPr lang="en-US" altLang="ko-KR" dirty="0" smtClean="0"/>
              <a:t>, </a:t>
            </a:r>
            <a:r>
              <a:rPr lang="ko-KR" altLang="en-US" dirty="0" err="1" smtClean="0"/>
              <a:t>풍자향의</a:t>
            </a:r>
            <a:r>
              <a:rPr lang="ko-KR" altLang="en-US" dirty="0" smtClean="0"/>
              <a:t> 가장 큰 특징은 </a:t>
            </a:r>
            <a:r>
              <a:rPr lang="ko-KR" altLang="en-US" b="1" u="sng" dirty="0" smtClean="0">
                <a:solidFill>
                  <a:srgbClr val="FF0000"/>
                </a:solidFill>
              </a:rPr>
              <a:t>독을 해독하는 해독제로 쓰인다는 점</a:t>
            </a:r>
            <a:r>
              <a:rPr lang="ko-KR" altLang="en-US" dirty="0" smtClean="0"/>
              <a:t>이다</a:t>
            </a:r>
            <a:r>
              <a:rPr lang="en-US" altLang="ko-KR" dirty="0" smtClean="0"/>
              <a:t>. </a:t>
            </a:r>
            <a:r>
              <a:rPr lang="ko-KR" altLang="en-US" dirty="0" err="1" smtClean="0"/>
              <a:t>뱀독에</a:t>
            </a:r>
            <a:r>
              <a:rPr lang="ko-KR" altLang="en-US" dirty="0" smtClean="0"/>
              <a:t> 물려도 풍자의 진액을 마시면 독을 용해시켜 독성을 잃게 한다</a:t>
            </a:r>
            <a:r>
              <a:rPr lang="en-US" altLang="ko-KR" dirty="0" smtClean="0"/>
              <a:t>.</a:t>
            </a:r>
          </a:p>
          <a:p>
            <a:endParaRPr lang="en-US" altLang="ko-KR" dirty="0" smtClean="0"/>
          </a:p>
          <a:p>
            <a:r>
              <a:rPr lang="ko-KR" altLang="en-US" dirty="0" smtClean="0"/>
              <a:t>다른 사람의 비밀을 폭로하고</a:t>
            </a:r>
            <a:r>
              <a:rPr lang="en-US" altLang="ko-KR" dirty="0" smtClean="0"/>
              <a:t>, </a:t>
            </a:r>
            <a:r>
              <a:rPr lang="ko-KR" altLang="en-US" dirty="0" smtClean="0"/>
              <a:t>과거의 잘못을 들춰내어 수군수군하고</a:t>
            </a:r>
            <a:r>
              <a:rPr lang="en-US" altLang="ko-KR" dirty="0" smtClean="0"/>
              <a:t>, </a:t>
            </a:r>
            <a:r>
              <a:rPr lang="ko-KR" altLang="en-US" dirty="0" smtClean="0"/>
              <a:t>없는 사실을 만들어 내는 일들은 세상을 무법으로 혼란케 한다</a:t>
            </a:r>
            <a:r>
              <a:rPr lang="en-US" altLang="ko-KR" dirty="0" smtClean="0"/>
              <a:t>(</a:t>
            </a:r>
            <a:r>
              <a:rPr lang="ko-KR" altLang="en-US" dirty="0" smtClean="0"/>
              <a:t>약</a:t>
            </a:r>
            <a:r>
              <a:rPr lang="en-US" altLang="ko-KR" dirty="0" smtClean="0"/>
              <a:t>3:16). </a:t>
            </a:r>
            <a:r>
              <a:rPr lang="ko-KR" altLang="en-US" dirty="0" smtClean="0"/>
              <a:t>이 모든 악한 일은 살인이나 간음죄와 같다고 성경은 말씀한다</a:t>
            </a:r>
            <a:r>
              <a:rPr lang="en-US" altLang="ko-KR" dirty="0" smtClean="0"/>
              <a:t>(</a:t>
            </a:r>
            <a:r>
              <a:rPr lang="ko-KR" altLang="en-US" dirty="0" smtClean="0"/>
              <a:t>요일</a:t>
            </a:r>
            <a:r>
              <a:rPr lang="en-US" altLang="ko-KR" dirty="0" smtClean="0"/>
              <a:t>3:15, </a:t>
            </a:r>
            <a:r>
              <a:rPr lang="ko-KR" altLang="en-US" dirty="0" smtClean="0"/>
              <a:t>약</a:t>
            </a:r>
            <a:r>
              <a:rPr lang="en-US" altLang="ko-KR" dirty="0" smtClean="0"/>
              <a:t>2:13, </a:t>
            </a:r>
            <a:r>
              <a:rPr lang="ko-KR" altLang="en-US" dirty="0" smtClean="0"/>
              <a:t>약</a:t>
            </a:r>
            <a:r>
              <a:rPr lang="en-US" altLang="ko-KR" dirty="0" smtClean="0"/>
              <a:t>4:4). </a:t>
            </a:r>
            <a:r>
              <a:rPr lang="ko-KR" altLang="en-US" dirty="0" smtClean="0"/>
              <a:t>인생을 감찰하시는 하나님께서는 마음이 악하고 강포한 자에게 불과 유황과 태우는 바람이 그들의 소득이 된다고 경고하신다</a:t>
            </a:r>
            <a:r>
              <a:rPr lang="en-US" altLang="ko-KR" dirty="0" smtClean="0"/>
              <a:t>(</a:t>
            </a:r>
            <a:r>
              <a:rPr lang="ko-KR" altLang="en-US" dirty="0" smtClean="0"/>
              <a:t>시</a:t>
            </a:r>
            <a:r>
              <a:rPr lang="en-US" altLang="ko-KR" dirty="0" smtClean="0"/>
              <a:t>11:5-6). </a:t>
            </a:r>
            <a:r>
              <a:rPr lang="ko-KR" altLang="en-US" dirty="0" err="1" smtClean="0"/>
              <a:t>풍자향의</a:t>
            </a:r>
            <a:r>
              <a:rPr lang="ko-KR" altLang="en-US" dirty="0" smtClean="0"/>
              <a:t> 기도는 깨끗한 기도이다</a:t>
            </a:r>
            <a:r>
              <a:rPr lang="en-US" altLang="ko-KR" dirty="0" smtClean="0"/>
              <a:t>.</a:t>
            </a:r>
          </a:p>
          <a:p>
            <a:endParaRPr lang="en-US" altLang="ko-KR" dirty="0" smtClean="0"/>
          </a:p>
          <a:p>
            <a:r>
              <a:rPr lang="en-US" altLang="ko-KR" dirty="0" smtClean="0"/>
              <a:t>[</a:t>
            </a:r>
            <a:r>
              <a:rPr lang="ko-KR" altLang="en-US" dirty="0" smtClean="0"/>
              <a:t>시</a:t>
            </a:r>
            <a:r>
              <a:rPr lang="en-US" altLang="ko-KR" dirty="0" smtClean="0"/>
              <a:t>] 66:17 </a:t>
            </a:r>
            <a:r>
              <a:rPr lang="ko-KR" altLang="en-US" dirty="0" smtClean="0"/>
              <a:t>내가 내 입으로 그에게 부르짖으며 내 혀로 높이 찬송하였도다</a:t>
            </a:r>
          </a:p>
          <a:p>
            <a:r>
              <a:rPr lang="en-US" altLang="ko-KR" dirty="0" smtClean="0"/>
              <a:t>[</a:t>
            </a:r>
            <a:r>
              <a:rPr lang="ko-KR" altLang="en-US" dirty="0" smtClean="0"/>
              <a:t>시</a:t>
            </a:r>
            <a:r>
              <a:rPr lang="en-US" altLang="ko-KR" dirty="0" smtClean="0"/>
              <a:t>] 66:18 </a:t>
            </a:r>
            <a:r>
              <a:rPr lang="ko-KR" altLang="en-US" dirty="0" smtClean="0"/>
              <a:t>내가 내 마음에 죄악을 품으면 주께서 듣지 아니하시리라</a:t>
            </a:r>
          </a:p>
          <a:p>
            <a:r>
              <a:rPr lang="ko-KR" altLang="en-US" dirty="0" smtClean="0"/>
              <a:t> </a:t>
            </a:r>
          </a:p>
          <a:p>
            <a:r>
              <a:rPr lang="en-US" altLang="ko-KR" dirty="0" smtClean="0"/>
              <a:t>[</a:t>
            </a:r>
            <a:r>
              <a:rPr lang="ko-KR" altLang="en-US" dirty="0" smtClean="0"/>
              <a:t>삼상</a:t>
            </a:r>
            <a:r>
              <a:rPr lang="en-US" altLang="ko-KR" dirty="0" smtClean="0"/>
              <a:t>] 1:15 </a:t>
            </a:r>
            <a:r>
              <a:rPr lang="ko-KR" altLang="en-US" dirty="0" smtClean="0"/>
              <a:t>한나가 대답하여 가로되 나의 주여 그렇지 </a:t>
            </a:r>
            <a:r>
              <a:rPr lang="ko-KR" altLang="en-US" dirty="0" err="1" smtClean="0"/>
              <a:t>아니하니이다</a:t>
            </a:r>
            <a:r>
              <a:rPr lang="ko-KR" altLang="en-US" dirty="0" smtClean="0"/>
              <a:t> 나는 마음이 슬픈 여자라 포도주나 독주를 마신 것이 아니요 여호와 앞에 나의 심정을 통한 것뿐이오니</a:t>
            </a:r>
          </a:p>
          <a:p>
            <a:r>
              <a:rPr lang="ko-KR" altLang="en-US" dirty="0" smtClean="0"/>
              <a:t> </a:t>
            </a:r>
            <a:endParaRPr lang="en-US" altLang="ko-KR" dirty="0" smtClean="0"/>
          </a:p>
          <a:p>
            <a:endParaRPr lang="en-US" altLang="ko-KR" dirty="0" smtClean="0"/>
          </a:p>
          <a:p>
            <a:endParaRPr lang="ko-KR" altLang="en-US" dirty="0"/>
          </a:p>
        </p:txBody>
      </p:sp>
      <p:sp>
        <p:nvSpPr>
          <p:cNvPr id="4" name="Slide Number Placeholder 3"/>
          <p:cNvSpPr>
            <a:spLocks noGrp="1"/>
          </p:cNvSpPr>
          <p:nvPr>
            <p:ph type="sldNum" sz="quarter" idx="10"/>
          </p:nvPr>
        </p:nvSpPr>
        <p:spPr/>
        <p:txBody>
          <a:bodyPr/>
          <a:lstStyle/>
          <a:p>
            <a:fld id="{D299BDE9-D12B-4389-BB5F-8222EA29ACAF}" type="slidenum">
              <a:rPr lang="ko-KR" altLang="en-US" smtClean="0"/>
              <a:t>97</a:t>
            </a:fld>
            <a:endParaRPr lang="ko-KR" altLang="en-US"/>
          </a:p>
        </p:txBody>
      </p:sp>
    </p:spTree>
    <p:extLst>
      <p:ext uri="{BB962C8B-B14F-4D97-AF65-F5344CB8AC3E}">
        <p14:creationId xmlns:p14="http://schemas.microsoft.com/office/powerpoint/2010/main" val="2298516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&lt;</a:t>
            </a:r>
            <a:r>
              <a:rPr lang="ko-KR" altLang="en-US" dirty="0" smtClean="0"/>
              <a:t>여호와께서 모세에게 이르시되 너는 </a:t>
            </a:r>
            <a:r>
              <a:rPr lang="ko-KR" altLang="en-US" dirty="0" err="1" smtClean="0"/>
              <a:t>소합향과</a:t>
            </a:r>
            <a:r>
              <a:rPr lang="ko-KR" altLang="en-US" dirty="0" smtClean="0"/>
              <a:t> </a:t>
            </a:r>
            <a:r>
              <a:rPr lang="ko-KR" altLang="en-US" dirty="0" err="1" smtClean="0"/>
              <a:t>나감향과</a:t>
            </a:r>
            <a:r>
              <a:rPr lang="ko-KR" altLang="en-US" dirty="0" smtClean="0"/>
              <a:t> </a:t>
            </a:r>
            <a:r>
              <a:rPr lang="ko-KR" altLang="en-US" dirty="0" err="1" smtClean="0"/>
              <a:t>풍자향의</a:t>
            </a:r>
            <a:r>
              <a:rPr lang="ko-KR" altLang="en-US" dirty="0" smtClean="0"/>
              <a:t> </a:t>
            </a:r>
            <a:r>
              <a:rPr lang="ko-KR" altLang="en-US" dirty="0" err="1" smtClean="0"/>
              <a:t>향품을</a:t>
            </a:r>
            <a:r>
              <a:rPr lang="ko-KR" altLang="en-US" dirty="0" smtClean="0"/>
              <a:t> 취하고 그 </a:t>
            </a:r>
            <a:r>
              <a:rPr lang="ko-KR" altLang="en-US" dirty="0" err="1" smtClean="0"/>
              <a:t>향품을</a:t>
            </a:r>
            <a:r>
              <a:rPr lang="ko-KR" altLang="en-US" dirty="0" smtClean="0"/>
              <a:t> 유향에 섞되 각기 동일한 중수로 하고 </a:t>
            </a:r>
          </a:p>
          <a:p>
            <a:r>
              <a:rPr lang="ko-KR" altLang="en-US" dirty="0" smtClean="0"/>
              <a:t>그것으로 향을 만들되 향 만드는 법대로 만들고 그것에 소금을 쳐서 성결하게 하고 </a:t>
            </a:r>
          </a:p>
          <a:p>
            <a:r>
              <a:rPr lang="ko-KR" altLang="en-US" dirty="0" smtClean="0"/>
              <a:t>그 향 얼마를 곱게 찧어 내가 너와 만날 </a:t>
            </a:r>
            <a:r>
              <a:rPr lang="ko-KR" altLang="en-US" dirty="0" err="1" smtClean="0"/>
              <a:t>회막</a:t>
            </a:r>
            <a:r>
              <a:rPr lang="ko-KR" altLang="en-US" dirty="0" smtClean="0"/>
              <a:t> 안 </a:t>
            </a:r>
            <a:r>
              <a:rPr lang="ko-KR" altLang="en-US" dirty="0" err="1" smtClean="0"/>
              <a:t>증거궤</a:t>
            </a:r>
            <a:r>
              <a:rPr lang="ko-KR" altLang="en-US" dirty="0" smtClean="0"/>
              <a:t> 앞에 두라 이 향은 너희에게 지극히 거룩하니라</a:t>
            </a:r>
            <a:r>
              <a:rPr lang="en-US" altLang="ko-KR" dirty="0" smtClean="0"/>
              <a:t>&gt;(</a:t>
            </a:r>
            <a:r>
              <a:rPr lang="ko-KR" altLang="en-US" dirty="0" smtClean="0"/>
              <a:t>출</a:t>
            </a:r>
            <a:r>
              <a:rPr lang="en-US" altLang="ko-KR" dirty="0" smtClean="0"/>
              <a:t>30;34-36)</a:t>
            </a:r>
          </a:p>
          <a:p>
            <a:endParaRPr lang="en-US" altLang="ko-KR" dirty="0" smtClean="0"/>
          </a:p>
          <a:p>
            <a:r>
              <a:rPr lang="en-US" altLang="ko-KR" dirty="0" smtClean="0"/>
              <a:t>2. </a:t>
            </a:r>
            <a:r>
              <a:rPr lang="ko-KR" altLang="en-US" dirty="0" smtClean="0"/>
              <a:t>유향의 의미 </a:t>
            </a:r>
            <a:r>
              <a:rPr lang="en-US" altLang="ko-KR" dirty="0" smtClean="0"/>
              <a:t>- </a:t>
            </a:r>
            <a:r>
              <a:rPr lang="ko-KR" altLang="en-US" dirty="0" smtClean="0"/>
              <a:t>제사장</a:t>
            </a:r>
          </a:p>
          <a:p>
            <a:r>
              <a:rPr lang="ko-KR" altLang="en-US" dirty="0" smtClean="0"/>
              <a:t>유향은 향기를 발하는 일종의 향수입니다</a:t>
            </a:r>
            <a:r>
              <a:rPr lang="en-US" altLang="ko-KR" dirty="0" smtClean="0"/>
              <a:t>. </a:t>
            </a:r>
            <a:r>
              <a:rPr lang="ko-KR" altLang="en-US" dirty="0" smtClean="0"/>
              <a:t>유향이라는 말만 들어도 향기가 납니다</a:t>
            </a:r>
            <a:r>
              <a:rPr lang="en-US" altLang="ko-KR" dirty="0" smtClean="0"/>
              <a:t>. </a:t>
            </a:r>
            <a:r>
              <a:rPr lang="ko-KR" altLang="en-US" dirty="0" err="1" smtClean="0"/>
              <a:t>냄새나는</a:t>
            </a:r>
            <a:r>
              <a:rPr lang="ko-KR" altLang="en-US" dirty="0" smtClean="0"/>
              <a:t> </a:t>
            </a:r>
            <a:r>
              <a:rPr lang="ko-KR" altLang="en-US" dirty="0" err="1" smtClean="0"/>
              <a:t>마굿간에서</a:t>
            </a:r>
            <a:r>
              <a:rPr lang="ko-KR" altLang="en-US" dirty="0" smtClean="0"/>
              <a:t> 예수가 나셨기에 향수인 유향을 선물한 것은 아닙니다</a:t>
            </a:r>
            <a:r>
              <a:rPr lang="en-US" altLang="ko-KR" dirty="0" smtClean="0"/>
              <a:t>. </a:t>
            </a:r>
            <a:r>
              <a:rPr lang="ko-KR" altLang="en-US" dirty="0" smtClean="0"/>
              <a:t>동방박사들은 별을 따라 오기는 하였지만 </a:t>
            </a:r>
            <a:r>
              <a:rPr lang="ko-KR" altLang="en-US" dirty="0" err="1" smtClean="0"/>
              <a:t>마굿간에서</a:t>
            </a:r>
            <a:r>
              <a:rPr lang="ko-KR" altLang="en-US" dirty="0" smtClean="0"/>
              <a:t> 예수님이 탄생하신 것까지는 몰랐을 것입니다</a:t>
            </a:r>
            <a:r>
              <a:rPr lang="en-US" altLang="ko-KR" dirty="0" smtClean="0"/>
              <a:t>.</a:t>
            </a:r>
          </a:p>
          <a:p>
            <a:r>
              <a:rPr lang="ko-KR" altLang="en-US" b="1" dirty="0" smtClean="0"/>
              <a:t>유향은 가정에서는 온 가정을 향기롭게 하는 데 사용하였고 성전에서는 </a:t>
            </a:r>
            <a:r>
              <a:rPr lang="ko-KR" altLang="en-US" b="1" dirty="0" err="1" smtClean="0"/>
              <a:t>제사드리는</a:t>
            </a:r>
            <a:r>
              <a:rPr lang="ko-KR" altLang="en-US" b="1" dirty="0" smtClean="0"/>
              <a:t> 데 절대적으로 필요한 것이었습니다</a:t>
            </a:r>
            <a:r>
              <a:rPr lang="en-US" altLang="ko-KR" b="1" dirty="0" smtClean="0"/>
              <a:t>.</a:t>
            </a:r>
          </a:p>
          <a:p>
            <a:r>
              <a:rPr lang="ko-KR" altLang="en-US" b="1" dirty="0" err="1" smtClean="0">
                <a:solidFill>
                  <a:srgbClr val="FF0000"/>
                </a:solidFill>
              </a:rPr>
              <a:t>제사중에</a:t>
            </a:r>
            <a:r>
              <a:rPr lang="ko-KR" altLang="en-US" b="1" dirty="0" smtClean="0">
                <a:solidFill>
                  <a:srgbClr val="FF0000"/>
                </a:solidFill>
              </a:rPr>
              <a:t> 가장 많은 제사가 소제입니다</a:t>
            </a:r>
            <a:r>
              <a:rPr lang="en-US" altLang="ko-KR" b="1" dirty="0" smtClean="0">
                <a:solidFill>
                  <a:srgbClr val="FF0000"/>
                </a:solidFill>
              </a:rPr>
              <a:t>. </a:t>
            </a:r>
            <a:r>
              <a:rPr lang="ko-KR" altLang="en-US" b="1" dirty="0" smtClean="0">
                <a:solidFill>
                  <a:srgbClr val="FF0000"/>
                </a:solidFill>
              </a:rPr>
              <a:t>소제는 다른 제사를 드리고 하나님이 그 제사를 받으셨음을 </a:t>
            </a:r>
            <a:r>
              <a:rPr lang="ko-KR" altLang="en-US" b="1" dirty="0" err="1" smtClean="0">
                <a:solidFill>
                  <a:srgbClr val="FF0000"/>
                </a:solidFill>
              </a:rPr>
              <a:t>감사드리며</a:t>
            </a:r>
            <a:r>
              <a:rPr lang="ko-KR" altLang="en-US" b="1" dirty="0" smtClean="0">
                <a:solidFill>
                  <a:srgbClr val="FF0000"/>
                </a:solidFill>
              </a:rPr>
              <a:t> 드시는 일종의 감사 제사였기에 모든 제사 후에 거의 소제가 드려졌습니다</a:t>
            </a:r>
            <a:r>
              <a:rPr lang="en-US" altLang="ko-KR" b="1" dirty="0" smtClean="0">
                <a:solidFill>
                  <a:srgbClr val="FF0000"/>
                </a:solidFill>
              </a:rPr>
              <a:t>. </a:t>
            </a:r>
            <a:r>
              <a:rPr lang="ko-KR" altLang="en-US" b="1" dirty="0" smtClean="0">
                <a:solidFill>
                  <a:srgbClr val="FF0000"/>
                </a:solidFill>
              </a:rPr>
              <a:t>그런데 소제를 드릴 때에는 반드시 유향이 필요하였습니다</a:t>
            </a:r>
            <a:r>
              <a:rPr lang="en-US" altLang="ko-KR" b="1" dirty="0" smtClean="0">
                <a:solidFill>
                  <a:srgbClr val="FF0000"/>
                </a:solidFill>
              </a:rPr>
              <a:t>.</a:t>
            </a:r>
          </a:p>
          <a:p>
            <a:endParaRPr lang="en-US" altLang="ko-KR" dirty="0" smtClean="0"/>
          </a:p>
          <a:p>
            <a:r>
              <a:rPr lang="en-US" altLang="ko-KR" dirty="0" smtClean="0"/>
              <a:t>&lt;</a:t>
            </a:r>
            <a:r>
              <a:rPr lang="ko-KR" altLang="en-US" dirty="0" smtClean="0"/>
              <a:t>누구든지 소제의 예물을 여호와께 드리려거든 고운 가루로 예물 을 삼아 그 위에 기름을 붓고 또 그 위에 유향을 놓아 </a:t>
            </a:r>
            <a:r>
              <a:rPr lang="ko-KR" altLang="en-US" dirty="0" err="1" smtClean="0"/>
              <a:t>아론의</a:t>
            </a:r>
            <a:r>
              <a:rPr lang="ko-KR" altLang="en-US" dirty="0" smtClean="0"/>
              <a:t> 자손 제사장들에게로 가져 올 것이요 제사장은 그 고운 기름 가루 한 줌과 그 모든 유향을 취하여 기념물로 단 위에 불사를지니 이는 화제라 여호와께 향기로운 냄새니라</a:t>
            </a:r>
            <a:r>
              <a:rPr lang="en-US" altLang="ko-KR" dirty="0" smtClean="0"/>
              <a:t>&gt;(</a:t>
            </a:r>
            <a:r>
              <a:rPr lang="ko-KR" altLang="en-US" dirty="0" err="1" smtClean="0"/>
              <a:t>레</a:t>
            </a:r>
            <a:r>
              <a:rPr lang="en-US" altLang="ko-KR" dirty="0" smtClean="0"/>
              <a:t>2;1-2)</a:t>
            </a:r>
          </a:p>
          <a:p>
            <a:endParaRPr lang="en-US" altLang="ko-KR" dirty="0" smtClean="0"/>
          </a:p>
          <a:p>
            <a:r>
              <a:rPr lang="ko-KR" altLang="en-US" dirty="0" smtClean="0"/>
              <a:t>그리고 분향단위에는 늘 향이 꺼지지 않고 타고 있었습니다</a:t>
            </a:r>
            <a:r>
              <a:rPr lang="en-US" altLang="ko-KR" dirty="0" smtClean="0"/>
              <a:t>. </a:t>
            </a:r>
            <a:r>
              <a:rPr lang="ko-KR" altLang="en-US" dirty="0" smtClean="0"/>
              <a:t>향을 내는 </a:t>
            </a:r>
            <a:r>
              <a:rPr lang="ko-KR" altLang="en-US" dirty="0" err="1" smtClean="0"/>
              <a:t>향품은</a:t>
            </a:r>
            <a:r>
              <a:rPr lang="ko-KR" altLang="en-US" dirty="0" smtClean="0"/>
              <a:t> </a:t>
            </a:r>
            <a:r>
              <a:rPr lang="ko-KR" altLang="en-US" dirty="0" err="1" smtClean="0"/>
              <a:t>소합향</a:t>
            </a:r>
            <a:r>
              <a:rPr lang="en-US" altLang="ko-KR" dirty="0" smtClean="0"/>
              <a:t>, </a:t>
            </a:r>
            <a:r>
              <a:rPr lang="ko-KR" altLang="en-US" dirty="0" err="1" smtClean="0"/>
              <a:t>나감향</a:t>
            </a:r>
            <a:r>
              <a:rPr lang="ko-KR" altLang="en-US" dirty="0" smtClean="0"/>
              <a:t> 그리고 </a:t>
            </a:r>
            <a:r>
              <a:rPr lang="ko-KR" altLang="en-US" dirty="0" err="1" smtClean="0"/>
              <a:t>풍자향을</a:t>
            </a:r>
            <a:r>
              <a:rPr lang="ko-KR" altLang="en-US" dirty="0" smtClean="0"/>
              <a:t> 유향으로 섞어 </a:t>
            </a:r>
            <a:r>
              <a:rPr lang="ko-KR" altLang="en-US" dirty="0" err="1" smtClean="0"/>
              <a:t>버므려</a:t>
            </a:r>
            <a:r>
              <a:rPr lang="ko-KR" altLang="en-US" dirty="0" smtClean="0"/>
              <a:t> 태우게 되어 있었습니다</a:t>
            </a:r>
            <a:r>
              <a:rPr lang="en-US" altLang="ko-KR" dirty="0" smtClean="0"/>
              <a:t>.</a:t>
            </a:r>
          </a:p>
          <a:p>
            <a:endParaRPr lang="en-US" altLang="ko-KR" dirty="0" smtClean="0"/>
          </a:p>
          <a:p>
            <a:r>
              <a:rPr lang="en-US" altLang="ko-KR" dirty="0" smtClean="0"/>
              <a:t>&lt;</a:t>
            </a:r>
            <a:r>
              <a:rPr lang="ko-KR" altLang="en-US" dirty="0" smtClean="0"/>
              <a:t>여호와께서 모세에게 이르시되 너는 </a:t>
            </a:r>
            <a:r>
              <a:rPr lang="ko-KR" altLang="en-US" dirty="0" err="1" smtClean="0"/>
              <a:t>소합향과</a:t>
            </a:r>
            <a:r>
              <a:rPr lang="ko-KR" altLang="en-US" dirty="0" smtClean="0"/>
              <a:t> </a:t>
            </a:r>
            <a:r>
              <a:rPr lang="ko-KR" altLang="en-US" dirty="0" err="1" smtClean="0"/>
              <a:t>나감향과</a:t>
            </a:r>
            <a:r>
              <a:rPr lang="ko-KR" altLang="en-US" dirty="0" smtClean="0"/>
              <a:t> </a:t>
            </a:r>
            <a:r>
              <a:rPr lang="ko-KR" altLang="en-US" dirty="0" err="1" smtClean="0"/>
              <a:t>풍자향의</a:t>
            </a:r>
            <a:r>
              <a:rPr lang="ko-KR" altLang="en-US" dirty="0" smtClean="0"/>
              <a:t> </a:t>
            </a:r>
            <a:r>
              <a:rPr lang="ko-KR" altLang="en-US" dirty="0" err="1" smtClean="0"/>
              <a:t>향품을</a:t>
            </a:r>
            <a:r>
              <a:rPr lang="ko-KR" altLang="en-US" dirty="0" smtClean="0"/>
              <a:t> 취하고 그 </a:t>
            </a:r>
            <a:r>
              <a:rPr lang="ko-KR" altLang="en-US" dirty="0" err="1" smtClean="0"/>
              <a:t>향품을</a:t>
            </a:r>
            <a:r>
              <a:rPr lang="ko-KR" altLang="en-US" dirty="0" smtClean="0"/>
              <a:t> 유향에 섞되 각기 동일한 중수로 하고 </a:t>
            </a:r>
          </a:p>
          <a:p>
            <a:r>
              <a:rPr lang="ko-KR" altLang="en-US" dirty="0" smtClean="0"/>
              <a:t>그것으로 향을 만들되 향 만드는 법대로 만들고 그것에 소금을 쳐서 성결하게 하고 </a:t>
            </a:r>
          </a:p>
          <a:p>
            <a:r>
              <a:rPr lang="ko-KR" altLang="en-US" dirty="0" smtClean="0"/>
              <a:t>그 향 얼마를 곱게 찧어 내가 너와 만날 </a:t>
            </a:r>
            <a:r>
              <a:rPr lang="ko-KR" altLang="en-US" dirty="0" err="1" smtClean="0"/>
              <a:t>회막</a:t>
            </a:r>
            <a:r>
              <a:rPr lang="ko-KR" altLang="en-US" dirty="0" smtClean="0"/>
              <a:t> 안 </a:t>
            </a:r>
            <a:r>
              <a:rPr lang="ko-KR" altLang="en-US" dirty="0" err="1" smtClean="0"/>
              <a:t>증거궤</a:t>
            </a:r>
            <a:r>
              <a:rPr lang="ko-KR" altLang="en-US" dirty="0" smtClean="0"/>
              <a:t> 앞에 두라 이 향은 너희에게 지극히 거룩하니라</a:t>
            </a:r>
            <a:r>
              <a:rPr lang="en-US" altLang="ko-KR" dirty="0" smtClean="0"/>
              <a:t>&gt;(</a:t>
            </a:r>
            <a:r>
              <a:rPr lang="ko-KR" altLang="en-US" dirty="0" smtClean="0"/>
              <a:t>출</a:t>
            </a:r>
            <a:r>
              <a:rPr lang="en-US" altLang="ko-KR" dirty="0" smtClean="0"/>
              <a:t>30;34-36)</a:t>
            </a:r>
          </a:p>
          <a:p>
            <a:endParaRPr lang="en-US" altLang="ko-KR" dirty="0" smtClean="0"/>
          </a:p>
          <a:p>
            <a:r>
              <a:rPr lang="ko-KR" altLang="en-US" dirty="0" smtClean="0"/>
              <a:t>청진기라고 하면 제일 먼저 생각나는 사람은 의사입니다</a:t>
            </a:r>
            <a:r>
              <a:rPr lang="en-US" altLang="ko-KR" dirty="0" smtClean="0"/>
              <a:t>. </a:t>
            </a:r>
            <a:r>
              <a:rPr lang="ko-KR" altLang="en-US" dirty="0" smtClean="0"/>
              <a:t>망치하면 제일 먼저 떠오르는 사람은 목수입니다</a:t>
            </a:r>
            <a:r>
              <a:rPr lang="en-US" altLang="ko-KR" dirty="0" smtClean="0"/>
              <a:t>. </a:t>
            </a:r>
            <a:r>
              <a:rPr lang="ko-KR" altLang="en-US" dirty="0" err="1" smtClean="0"/>
              <a:t>시멘트하면</a:t>
            </a:r>
            <a:r>
              <a:rPr lang="ko-KR" altLang="en-US" dirty="0" smtClean="0"/>
              <a:t> 얼른 떠오르는 이는 건축가입니다</a:t>
            </a:r>
            <a:r>
              <a:rPr lang="en-US" altLang="ko-KR" dirty="0" smtClean="0"/>
              <a:t>. </a:t>
            </a:r>
            <a:r>
              <a:rPr lang="ko-KR" altLang="en-US" dirty="0" err="1" smtClean="0"/>
              <a:t>유향하면</a:t>
            </a:r>
            <a:r>
              <a:rPr lang="ko-KR" altLang="en-US" dirty="0" smtClean="0"/>
              <a:t> 제일 먼저 떠오르는 이는 제사장입니다</a:t>
            </a:r>
            <a:r>
              <a:rPr lang="en-US" altLang="ko-KR" dirty="0" smtClean="0"/>
              <a:t>. </a:t>
            </a:r>
            <a:r>
              <a:rPr lang="ko-KR" altLang="en-US" dirty="0" smtClean="0"/>
              <a:t>유향은 제사장이 사용하는 </a:t>
            </a:r>
            <a:r>
              <a:rPr lang="ko-KR" altLang="en-US" dirty="0" err="1" smtClean="0"/>
              <a:t>물건중에서</a:t>
            </a:r>
            <a:r>
              <a:rPr lang="ko-KR" altLang="en-US" dirty="0" smtClean="0"/>
              <a:t> 가장 필요한 것이었습니다</a:t>
            </a:r>
            <a:r>
              <a:rPr lang="en-US" altLang="ko-KR" dirty="0" smtClean="0"/>
              <a:t>.</a:t>
            </a:r>
            <a:r>
              <a:rPr lang="ko-KR" altLang="en-US" dirty="0" smtClean="0"/>
              <a:t>제사장은 라틴어로 </a:t>
            </a:r>
            <a:r>
              <a:rPr lang="ko-KR" altLang="en-US" dirty="0" err="1" smtClean="0"/>
              <a:t>폰티펙스</a:t>
            </a:r>
            <a:r>
              <a:rPr lang="en-US" altLang="ko-KR" dirty="0" smtClean="0"/>
              <a:t>(</a:t>
            </a:r>
            <a:r>
              <a:rPr lang="en-US" altLang="ko-KR" dirty="0" err="1" smtClean="0"/>
              <a:t>Pontifex</a:t>
            </a:r>
            <a:r>
              <a:rPr lang="en-US" altLang="ko-KR" dirty="0" smtClean="0"/>
              <a:t>)</a:t>
            </a:r>
            <a:r>
              <a:rPr lang="ko-KR" altLang="en-US" dirty="0" smtClean="0"/>
              <a:t>라고 하는 데 이는 다리를 놓는 사람이라는 의미입니다</a:t>
            </a:r>
            <a:r>
              <a:rPr lang="en-US" altLang="ko-KR" dirty="0" smtClean="0"/>
              <a:t>.</a:t>
            </a:r>
          </a:p>
          <a:p>
            <a:r>
              <a:rPr lang="ko-KR" altLang="en-US" dirty="0" smtClean="0"/>
              <a:t>아기 예수에게 유향을 선물한 것은 아이를 기르는 방에 향기가 늘 진동하기를 바란다는 바램으로 유향을 선물하였겠지만 그 속에 들어 있는 영적 의미는 </a:t>
            </a:r>
            <a:r>
              <a:rPr lang="en-US" altLang="ko-KR" dirty="0" smtClean="0"/>
              <a:t>&lt;</a:t>
            </a:r>
            <a:r>
              <a:rPr lang="ko-KR" altLang="en-US" dirty="0" smtClean="0"/>
              <a:t>예수님은 제사장</a:t>
            </a:r>
            <a:r>
              <a:rPr lang="en-US" altLang="ko-KR" dirty="0" smtClean="0"/>
              <a:t>&gt;</a:t>
            </a:r>
            <a:r>
              <a:rPr lang="ko-KR" altLang="en-US" dirty="0" smtClean="0"/>
              <a:t>이라는 의미입니다</a:t>
            </a:r>
            <a:r>
              <a:rPr lang="en-US" altLang="ko-KR" dirty="0" smtClean="0"/>
              <a:t>. </a:t>
            </a:r>
            <a:r>
              <a:rPr lang="ko-KR" altLang="en-US" dirty="0" smtClean="0"/>
              <a:t>하나님을 향하여 길을 여신 분이 예수님이십니다</a:t>
            </a:r>
            <a:r>
              <a:rPr lang="en-US" altLang="ko-KR" dirty="0" smtClean="0"/>
              <a:t>.</a:t>
            </a:r>
          </a:p>
          <a:p>
            <a:r>
              <a:rPr lang="ko-KR" altLang="en-US" dirty="0" smtClean="0"/>
              <a:t>그래서 예수님이 돌아 가실 때 하나님이 계신 지성소를 향하여 난 휘장이 위로부터 아래로 찢어져 버리고 말았습니다</a:t>
            </a:r>
            <a:r>
              <a:rPr lang="en-US" altLang="ko-KR" dirty="0" smtClean="0"/>
              <a:t>. </a:t>
            </a:r>
            <a:r>
              <a:rPr lang="ko-KR" altLang="en-US" dirty="0" smtClean="0"/>
              <a:t>그리고 누구나 담대히 하나님의 나라에 들어갈 수 있게 되었습니다</a:t>
            </a:r>
            <a:r>
              <a:rPr lang="en-US" altLang="ko-KR" dirty="0" smtClean="0"/>
              <a:t>. </a:t>
            </a:r>
            <a:r>
              <a:rPr lang="ko-KR" altLang="en-US" dirty="0" smtClean="0"/>
              <a:t>이 때 예수님은 크게 외치셨습니다</a:t>
            </a:r>
            <a:r>
              <a:rPr lang="en-US" altLang="ko-KR" dirty="0" smtClean="0"/>
              <a:t>.</a:t>
            </a:r>
          </a:p>
          <a:p>
            <a:r>
              <a:rPr lang="en-US" altLang="ko-KR" dirty="0" smtClean="0"/>
              <a:t>&lt;</a:t>
            </a:r>
            <a:r>
              <a:rPr lang="ko-KR" altLang="en-US" dirty="0" smtClean="0"/>
              <a:t>다 이루었다</a:t>
            </a:r>
            <a:r>
              <a:rPr lang="en-US" altLang="ko-KR" dirty="0" smtClean="0"/>
              <a:t>.&gt;</a:t>
            </a:r>
          </a:p>
          <a:p>
            <a:r>
              <a:rPr lang="ko-KR" altLang="en-US" dirty="0" smtClean="0"/>
              <a:t>유향을 선물한 것은 예수님은 제사장이라는 고백입니다</a:t>
            </a:r>
            <a:r>
              <a:rPr lang="en-US" altLang="ko-KR" dirty="0" smtClean="0"/>
              <a:t>. </a:t>
            </a:r>
            <a:r>
              <a:rPr lang="ko-KR" altLang="en-US" dirty="0" smtClean="0"/>
              <a:t>진실로 예수님은 제사장입니다</a:t>
            </a:r>
            <a:r>
              <a:rPr lang="en-US" altLang="ko-KR" dirty="0" smtClean="0"/>
              <a:t>.</a:t>
            </a:r>
          </a:p>
          <a:p>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98</a:t>
            </a:fld>
            <a:endParaRPr lang="ko-KR" altLang="en-US"/>
          </a:p>
        </p:txBody>
      </p:sp>
    </p:spTree>
    <p:extLst>
      <p:ext uri="{BB962C8B-B14F-4D97-AF65-F5344CB8AC3E}">
        <p14:creationId xmlns:p14="http://schemas.microsoft.com/office/powerpoint/2010/main" val="295710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r>
              <a:rPr lang="ko-KR" altLang="en-US" sz="1300" dirty="0" err="1"/>
              <a:t>여러부분</a:t>
            </a:r>
            <a:r>
              <a:rPr lang="ko-KR" altLang="en-US" sz="1300" dirty="0"/>
              <a:t> </a:t>
            </a:r>
            <a:r>
              <a:rPr lang="ko-KR" altLang="en-US" sz="1300" dirty="0" err="1"/>
              <a:t>여러보양</a:t>
            </a:r>
            <a:endParaRPr lang="en-US" altLang="ko-KR" sz="1300" dirty="0"/>
          </a:p>
          <a:p>
            <a:pPr rtl="0"/>
            <a:r>
              <a:rPr lang="ko-KR" altLang="en-US" sz="1300" b="1" dirty="0"/>
              <a:t>민수기 </a:t>
            </a:r>
            <a:r>
              <a:rPr lang="en-US" altLang="ko-KR" sz="1300" b="1" dirty="0"/>
              <a:t>12:6-8 </a:t>
            </a:r>
            <a:r>
              <a:rPr lang="ko-KR" altLang="en-US" sz="1300" dirty="0"/>
              <a:t> </a:t>
            </a:r>
            <a:r>
              <a:rPr lang="en-US" altLang="ko-KR" sz="1300" dirty="0"/>
              <a:t>(</a:t>
            </a:r>
            <a:r>
              <a:rPr lang="ko-KR" altLang="en-US" sz="1300" dirty="0"/>
              <a:t>민</a:t>
            </a:r>
            <a:r>
              <a:rPr lang="en-US" altLang="ko-KR" sz="1300" dirty="0"/>
              <a:t>12:6-8) </a:t>
            </a:r>
          </a:p>
          <a:p>
            <a:pPr rtl="0"/>
            <a:r>
              <a:rPr lang="en-US" altLang="ko-KR" sz="1300" dirty="0"/>
              <a:t>(12:6-8) </a:t>
            </a:r>
            <a:r>
              <a:rPr lang="ko-KR" altLang="en-US" sz="1300" b="1" baseline="30000" dirty="0"/>
              <a:t> </a:t>
            </a:r>
            <a:r>
              <a:rPr lang="en-US" altLang="ko-KR" sz="1300" b="1" baseline="30000" dirty="0"/>
              <a:t>6</a:t>
            </a:r>
            <a:r>
              <a:rPr lang="ko-KR" altLang="en-US" sz="1300" dirty="0"/>
              <a:t>이르시되 내 말을 들으라 너희 중에 선지자가 있으면 나 여호와가 이상으로 나를 그에게 알리기도 하고 꿈으로 그와 말하기도 하거니와</a:t>
            </a:r>
            <a:r>
              <a:rPr lang="ko-KR" altLang="en-US" sz="1300" b="1" baseline="30000" dirty="0"/>
              <a:t> </a:t>
            </a:r>
            <a:r>
              <a:rPr lang="en-US" altLang="ko-KR" sz="1300" b="1" baseline="30000" dirty="0"/>
              <a:t>7</a:t>
            </a:r>
            <a:r>
              <a:rPr lang="ko-KR" altLang="en-US" sz="1300" dirty="0"/>
              <a:t>내 종 모세와는 그렇지 아니하니 그는 나의 온 집에 </a:t>
            </a:r>
            <a:r>
              <a:rPr lang="ko-KR" altLang="en-US" sz="1300" dirty="0" err="1"/>
              <a:t>충성됨이라</a:t>
            </a:r>
            <a:r>
              <a:rPr lang="ko-KR" altLang="en-US" sz="1300" b="1" baseline="30000" dirty="0"/>
              <a:t> </a:t>
            </a:r>
            <a:r>
              <a:rPr lang="en-US" altLang="ko-KR" sz="1300" b="1" baseline="30000" dirty="0"/>
              <a:t>8</a:t>
            </a:r>
            <a:r>
              <a:rPr lang="ko-KR" altLang="en-US" sz="1300" dirty="0"/>
              <a:t>그와는 내가 대면하여 명백히 말하고 은밀한 말로 아니하며 그는 또 여호와의 형상을 보겠거늘 너희가 어찌하여 내 종 모세 비방하기를 두려워 아니하느냐</a:t>
            </a:r>
          </a:p>
          <a:p>
            <a:pPr rtl="0"/>
            <a:r>
              <a:rPr lang="ko-KR" altLang="en-US" sz="1300" b="1" dirty="0"/>
              <a:t>창세기 </a:t>
            </a:r>
            <a:r>
              <a:rPr lang="en-US" altLang="ko-KR" sz="1300" b="1" dirty="0"/>
              <a:t>41:32 </a:t>
            </a:r>
            <a:r>
              <a:rPr lang="ko-KR" altLang="en-US" sz="1300" dirty="0"/>
              <a:t> </a:t>
            </a:r>
            <a:r>
              <a:rPr lang="en-US" altLang="ko-KR" sz="1300" dirty="0"/>
              <a:t>(</a:t>
            </a:r>
            <a:r>
              <a:rPr lang="ko-KR" altLang="en-US" sz="1300" dirty="0"/>
              <a:t>창</a:t>
            </a:r>
            <a:r>
              <a:rPr lang="en-US" altLang="ko-KR" sz="1300" dirty="0"/>
              <a:t>41:32)</a:t>
            </a:r>
          </a:p>
          <a:p>
            <a:pPr rtl="0"/>
            <a:r>
              <a:rPr lang="en-US" altLang="ko-KR" sz="1300" dirty="0"/>
              <a:t>(41:32) </a:t>
            </a:r>
            <a:r>
              <a:rPr lang="ko-KR" altLang="en-US" sz="1300" dirty="0" err="1"/>
              <a:t>바로께서</a:t>
            </a:r>
            <a:r>
              <a:rPr lang="ko-KR" altLang="en-US" sz="1300" dirty="0"/>
              <a:t> 꿈을 </a:t>
            </a:r>
            <a:r>
              <a:rPr lang="ko-KR" altLang="en-US" sz="1300" dirty="0" err="1"/>
              <a:t>두번</a:t>
            </a:r>
            <a:r>
              <a:rPr lang="ko-KR" altLang="en-US" sz="1300" dirty="0"/>
              <a:t> 겹쳐 꾸신 것은 하나님이 이 일을 정하셨음이라 속히 </a:t>
            </a:r>
            <a:r>
              <a:rPr lang="ko-KR" altLang="en-US" sz="1300" dirty="0" err="1"/>
              <a:t>행하시리니</a:t>
            </a:r>
            <a:endParaRPr lang="ko-KR" altLang="en-US" sz="1300" dirty="0"/>
          </a:p>
          <a:p>
            <a:pPr rtl="0"/>
            <a:r>
              <a:rPr lang="ko-KR" altLang="en-US" sz="1300" b="1" dirty="0"/>
              <a:t>욥기 </a:t>
            </a:r>
            <a:r>
              <a:rPr lang="en-US" altLang="ko-KR" sz="1300" b="1" dirty="0"/>
              <a:t>33:14-17 </a:t>
            </a:r>
            <a:r>
              <a:rPr lang="ko-KR" altLang="en-US" sz="1300" dirty="0"/>
              <a:t> </a:t>
            </a:r>
            <a:r>
              <a:rPr lang="en-US" altLang="ko-KR" sz="1300" dirty="0"/>
              <a:t>(</a:t>
            </a:r>
            <a:r>
              <a:rPr lang="ko-KR" altLang="en-US" sz="1300" dirty="0" err="1"/>
              <a:t>욥</a:t>
            </a:r>
            <a:r>
              <a:rPr lang="en-US" altLang="ko-KR" sz="1300" dirty="0"/>
              <a:t>33:14-17)</a:t>
            </a:r>
          </a:p>
          <a:p>
            <a:pPr rtl="0"/>
            <a:r>
              <a:rPr lang="en-US" altLang="ko-KR" sz="1300" dirty="0"/>
              <a:t>(33:14-17) </a:t>
            </a:r>
            <a:r>
              <a:rPr lang="ko-KR" altLang="en-US" sz="1300" b="1" baseline="30000" dirty="0"/>
              <a:t> </a:t>
            </a:r>
            <a:r>
              <a:rPr lang="en-US" altLang="ko-KR" sz="1300" b="1" baseline="30000" dirty="0"/>
              <a:t>14</a:t>
            </a:r>
            <a:r>
              <a:rPr lang="ko-KR" altLang="en-US" sz="1300" dirty="0"/>
              <a:t>사람은 </a:t>
            </a:r>
            <a:r>
              <a:rPr lang="ko-KR" altLang="en-US" sz="1300" dirty="0" err="1"/>
              <a:t>무관히</a:t>
            </a:r>
            <a:r>
              <a:rPr lang="ko-KR" altLang="en-US" sz="1300" dirty="0"/>
              <a:t> 여겨도 하나님은 한번 말씀하시고 다시 말씀하시되</a:t>
            </a:r>
            <a:r>
              <a:rPr lang="ko-KR" altLang="en-US" sz="1300" b="1" baseline="30000" dirty="0"/>
              <a:t> </a:t>
            </a:r>
            <a:r>
              <a:rPr lang="en-US" altLang="ko-KR" sz="1300" b="1" baseline="30000" dirty="0"/>
              <a:t>15</a:t>
            </a:r>
            <a:r>
              <a:rPr lang="ko-KR" altLang="en-US" sz="1300" dirty="0"/>
              <a:t>사람이 침상에서 졸며 깊이 잠들 때에나 꿈에나 밤의 이상 중에</a:t>
            </a:r>
            <a:r>
              <a:rPr lang="ko-KR" altLang="en-US" sz="1300" b="1" baseline="30000" dirty="0"/>
              <a:t> </a:t>
            </a:r>
            <a:r>
              <a:rPr lang="en-US" altLang="ko-KR" sz="1300" b="1" baseline="30000" dirty="0"/>
              <a:t>16</a:t>
            </a:r>
            <a:r>
              <a:rPr lang="ko-KR" altLang="en-US" sz="1300" dirty="0"/>
              <a:t>사람의 귀를 여시고 인치듯 </a:t>
            </a:r>
            <a:r>
              <a:rPr lang="ko-KR" altLang="en-US" sz="1300" dirty="0" err="1"/>
              <a:t>교훈하시나니</a:t>
            </a:r>
            <a:r>
              <a:rPr lang="ko-KR" altLang="en-US" sz="1300" b="1" baseline="30000" dirty="0"/>
              <a:t> </a:t>
            </a:r>
            <a:r>
              <a:rPr lang="en-US" altLang="ko-KR" sz="1300" b="1" baseline="30000" dirty="0"/>
              <a:t>17</a:t>
            </a:r>
            <a:r>
              <a:rPr lang="ko-KR" altLang="en-US" sz="1300" dirty="0"/>
              <a:t>이는 사람으로 그 꾀를 버리게 하려 하심이며 사람에게 교만을 막으려 하심이라</a:t>
            </a:r>
          </a:p>
          <a:p>
            <a:pPr rtl="0"/>
            <a:r>
              <a:rPr lang="ko-KR" altLang="en-US" sz="1300" b="1" dirty="0" err="1"/>
              <a:t>사무엘상</a:t>
            </a:r>
            <a:r>
              <a:rPr lang="ko-KR" altLang="en-US" sz="1300" b="1" dirty="0"/>
              <a:t> </a:t>
            </a:r>
            <a:r>
              <a:rPr lang="en-US" altLang="ko-KR" sz="1300" b="1" dirty="0"/>
              <a:t>28:6 </a:t>
            </a:r>
            <a:r>
              <a:rPr lang="ko-KR" altLang="en-US" sz="1300" dirty="0"/>
              <a:t> </a:t>
            </a:r>
            <a:r>
              <a:rPr lang="en-US" altLang="ko-KR" sz="1300" dirty="0"/>
              <a:t>(</a:t>
            </a:r>
            <a:r>
              <a:rPr lang="ko-KR" altLang="en-US" sz="1300" dirty="0"/>
              <a:t>삼상</a:t>
            </a:r>
            <a:r>
              <a:rPr lang="en-US" altLang="ko-KR" sz="1300" dirty="0"/>
              <a:t>28:6)</a:t>
            </a:r>
          </a:p>
          <a:p>
            <a:pPr rtl="0"/>
            <a:r>
              <a:rPr lang="en-US" altLang="ko-KR" sz="1300" dirty="0"/>
              <a:t>(28:6) </a:t>
            </a:r>
            <a:r>
              <a:rPr lang="ko-KR" altLang="en-US" sz="1300" dirty="0" err="1"/>
              <a:t>사울이</a:t>
            </a:r>
            <a:r>
              <a:rPr lang="ko-KR" altLang="en-US" sz="1300" dirty="0"/>
              <a:t> 여호와께 묻자오되 여호와께서 꿈으로도</a:t>
            </a:r>
            <a:r>
              <a:rPr lang="en-US" altLang="ko-KR" sz="1300" dirty="0"/>
              <a:t>, </a:t>
            </a:r>
            <a:r>
              <a:rPr lang="ko-KR" altLang="en-US" sz="1300" dirty="0"/>
              <a:t>우림으로도</a:t>
            </a:r>
            <a:r>
              <a:rPr lang="en-US" altLang="ko-KR" sz="1300" dirty="0"/>
              <a:t>, </a:t>
            </a:r>
            <a:r>
              <a:rPr lang="ko-KR" altLang="en-US" sz="1300" dirty="0"/>
              <a:t>선지자로도 그에게 대답지 아니하시므로</a:t>
            </a:r>
          </a:p>
          <a:p>
            <a:pPr rtl="0"/>
            <a:r>
              <a:rPr lang="ko-KR" altLang="en-US" sz="1300" b="1" dirty="0"/>
              <a:t>열왕기상 </a:t>
            </a:r>
            <a:r>
              <a:rPr lang="en-US" altLang="ko-KR" sz="1300" b="1" dirty="0"/>
              <a:t>19:12 </a:t>
            </a:r>
            <a:r>
              <a:rPr lang="ko-KR" altLang="en-US" sz="1300" dirty="0"/>
              <a:t> </a:t>
            </a:r>
            <a:r>
              <a:rPr lang="en-US" altLang="ko-KR" sz="1300" dirty="0"/>
              <a:t>(</a:t>
            </a:r>
            <a:r>
              <a:rPr lang="ko-KR" altLang="en-US" sz="1300" dirty="0" err="1"/>
              <a:t>왕상</a:t>
            </a:r>
            <a:r>
              <a:rPr lang="en-US" altLang="ko-KR" sz="1300" dirty="0"/>
              <a:t>19:12) </a:t>
            </a:r>
          </a:p>
          <a:p>
            <a:pPr rtl="0"/>
            <a:r>
              <a:rPr lang="en-US" altLang="ko-KR" sz="1300" dirty="0"/>
              <a:t>(19:12) </a:t>
            </a:r>
            <a:r>
              <a:rPr lang="ko-KR" altLang="en-US" sz="1300" dirty="0"/>
              <a:t>또 지진 후에 불이 있으나 불 가운데도 여호와께서 계시지 아니하더니 불 후에 세미한 소리가 있는지라</a:t>
            </a:r>
          </a:p>
          <a:p>
            <a:endParaRPr lang="en-US" altLang="ko-KR" dirty="0" smtClean="0"/>
          </a:p>
          <a:p>
            <a:r>
              <a:rPr lang="ko-KR" altLang="en-US" dirty="0" smtClean="0"/>
              <a:t>만유의 상속자</a:t>
            </a:r>
            <a:endParaRPr lang="en-US" altLang="ko-KR" dirty="0" smtClean="0"/>
          </a:p>
          <a:p>
            <a:endParaRPr lang="en-US" altLang="ko-KR" dirty="0" smtClean="0"/>
          </a:p>
          <a:p>
            <a:pPr rtl="0"/>
            <a:r>
              <a:rPr lang="ko-KR" altLang="en-US" sz="1300" b="1" dirty="0"/>
              <a:t>요한복음 </a:t>
            </a:r>
            <a:r>
              <a:rPr lang="en-US" altLang="ko-KR" sz="1300" b="1" dirty="0"/>
              <a:t>5:22 </a:t>
            </a:r>
            <a:r>
              <a:rPr lang="ko-KR" altLang="en-US" sz="1300" dirty="0"/>
              <a:t> </a:t>
            </a:r>
            <a:r>
              <a:rPr lang="en-US" altLang="ko-KR" sz="1300" dirty="0"/>
              <a:t>(</a:t>
            </a:r>
            <a:r>
              <a:rPr lang="ko-KR" altLang="en-US" sz="1300" dirty="0"/>
              <a:t>요</a:t>
            </a:r>
            <a:r>
              <a:rPr lang="en-US" altLang="ko-KR" sz="1300" dirty="0"/>
              <a:t>5:22)</a:t>
            </a:r>
          </a:p>
          <a:p>
            <a:pPr rtl="0"/>
            <a:r>
              <a:rPr lang="en-US" altLang="ko-KR" sz="1300" dirty="0"/>
              <a:t>(5:22) </a:t>
            </a:r>
            <a:r>
              <a:rPr lang="ko-KR" altLang="en-US" sz="1300" dirty="0"/>
              <a:t>아버지께서 아무도 심판하지 아니하시고 심판을 다 아들에게 맡기셨으니</a:t>
            </a:r>
          </a:p>
          <a:p>
            <a:pPr rtl="0"/>
            <a:r>
              <a:rPr lang="ko-KR" altLang="en-US" sz="1300" b="1" dirty="0" err="1"/>
              <a:t>고린도후서</a:t>
            </a:r>
            <a:r>
              <a:rPr lang="ko-KR" altLang="en-US" sz="1300" b="1" dirty="0"/>
              <a:t> </a:t>
            </a:r>
            <a:r>
              <a:rPr lang="en-US" altLang="ko-KR" sz="1300" b="1" dirty="0"/>
              <a:t>5:10 </a:t>
            </a:r>
            <a:r>
              <a:rPr lang="ko-KR" altLang="en-US" sz="1300" dirty="0"/>
              <a:t> </a:t>
            </a:r>
            <a:r>
              <a:rPr lang="en-US" altLang="ko-KR" sz="1300" dirty="0"/>
              <a:t>(</a:t>
            </a:r>
            <a:r>
              <a:rPr lang="ko-KR" altLang="en-US" sz="1300" dirty="0" err="1"/>
              <a:t>고후</a:t>
            </a:r>
            <a:r>
              <a:rPr lang="en-US" altLang="ko-KR" sz="1300" dirty="0"/>
              <a:t>5:10) </a:t>
            </a:r>
          </a:p>
          <a:p>
            <a:pPr rtl="0"/>
            <a:r>
              <a:rPr lang="en-US" altLang="ko-KR" sz="1300" dirty="0"/>
              <a:t>(5:10) </a:t>
            </a:r>
            <a:r>
              <a:rPr lang="ko-KR" altLang="en-US" sz="1300" dirty="0"/>
              <a:t>이는 우리가 다 반드시 그리스도의 심판대 앞에 드러나 각각 선악간에 그 몸으로 행한 것을 따라 받으려 함이라</a:t>
            </a:r>
          </a:p>
          <a:p>
            <a:pPr rtl="0"/>
            <a:r>
              <a:rPr lang="ko-KR" altLang="en-US" sz="1300" b="1" dirty="0"/>
              <a:t>마가복음 </a:t>
            </a:r>
            <a:r>
              <a:rPr lang="en-US" altLang="ko-KR" sz="1300" b="1" dirty="0"/>
              <a:t>2:10 </a:t>
            </a:r>
            <a:r>
              <a:rPr lang="ko-KR" altLang="en-US" sz="1300" dirty="0"/>
              <a:t> </a:t>
            </a:r>
            <a:r>
              <a:rPr lang="en-US" altLang="ko-KR" sz="1300" dirty="0"/>
              <a:t>(</a:t>
            </a:r>
            <a:r>
              <a:rPr lang="ko-KR" altLang="en-US" sz="1300" dirty="0"/>
              <a:t>막</a:t>
            </a:r>
            <a:r>
              <a:rPr lang="en-US" altLang="ko-KR" sz="1300" dirty="0"/>
              <a:t>2:10) </a:t>
            </a:r>
          </a:p>
          <a:p>
            <a:pPr rtl="0"/>
            <a:r>
              <a:rPr lang="en-US" altLang="ko-KR" sz="1300" dirty="0"/>
              <a:t>(2:10) </a:t>
            </a:r>
            <a:r>
              <a:rPr lang="ko-KR" altLang="en-US" sz="1300" dirty="0"/>
              <a:t>그러나 인자가 땅에서 죄를 사하는 권세가 있는 줄을 너희로 알게 </a:t>
            </a:r>
            <a:r>
              <a:rPr lang="ko-KR" altLang="en-US" sz="1300" dirty="0" err="1"/>
              <a:t>하려하노라</a:t>
            </a:r>
            <a:r>
              <a:rPr lang="ko-KR" altLang="en-US" sz="1300" dirty="0"/>
              <a:t> 하시고 중풍병자에게 말씀하시되</a:t>
            </a:r>
          </a:p>
          <a:p>
            <a:endParaRPr lang="en-US" altLang="ko-KR" dirty="0" smtClean="0"/>
          </a:p>
          <a:p>
            <a:r>
              <a:rPr lang="ko-KR" altLang="en-US" dirty="0" err="1" smtClean="0"/>
              <a:t>모든세계를</a:t>
            </a:r>
            <a:r>
              <a:rPr lang="ko-KR" altLang="en-US" dirty="0" smtClean="0"/>
              <a:t> 지음</a:t>
            </a:r>
            <a:endParaRPr lang="en-US" altLang="ko-KR" dirty="0" smtClean="0"/>
          </a:p>
          <a:p>
            <a:pPr rtl="0"/>
            <a:r>
              <a:rPr lang="ko-KR" altLang="en-US" sz="1300" b="1" dirty="0" err="1"/>
              <a:t>골로새서</a:t>
            </a:r>
            <a:r>
              <a:rPr lang="ko-KR" altLang="en-US" sz="1300" b="1" dirty="0"/>
              <a:t> </a:t>
            </a:r>
            <a:r>
              <a:rPr lang="en-US" altLang="ko-KR" sz="1300" b="1" dirty="0"/>
              <a:t>1:16-18 </a:t>
            </a:r>
            <a:r>
              <a:rPr lang="ko-KR" altLang="en-US" sz="1300" dirty="0"/>
              <a:t> </a:t>
            </a:r>
            <a:r>
              <a:rPr lang="en-US" altLang="ko-KR" sz="1300" dirty="0"/>
              <a:t>(</a:t>
            </a:r>
            <a:r>
              <a:rPr lang="ko-KR" altLang="en-US" sz="1300" dirty="0"/>
              <a:t>골</a:t>
            </a:r>
            <a:r>
              <a:rPr lang="en-US" altLang="ko-KR" sz="1300" dirty="0"/>
              <a:t>1:16-18)</a:t>
            </a:r>
          </a:p>
          <a:p>
            <a:pPr rtl="0"/>
            <a:r>
              <a:rPr lang="en-US" altLang="ko-KR" sz="1300" dirty="0"/>
              <a:t>(1:16-18) </a:t>
            </a:r>
            <a:r>
              <a:rPr lang="ko-KR" altLang="en-US" sz="1300" b="1" baseline="30000" dirty="0"/>
              <a:t> </a:t>
            </a:r>
            <a:r>
              <a:rPr lang="en-US" altLang="ko-KR" sz="1300" b="1" baseline="30000" dirty="0"/>
              <a:t>16</a:t>
            </a:r>
            <a:r>
              <a:rPr lang="ko-KR" altLang="en-US" sz="1300" dirty="0"/>
              <a:t>만물이 그에게 창조되되 하늘과 땅에서 보이는 것들과 보이지 않는 것들과 혹은 보좌들이나 주관들이나 정사들이나 권세들이나 만물이 다 그로 말미암고 그를 위하여 창조되었고</a:t>
            </a:r>
            <a:r>
              <a:rPr lang="ko-KR" altLang="en-US" sz="1300" b="1" baseline="30000" dirty="0"/>
              <a:t> </a:t>
            </a:r>
            <a:r>
              <a:rPr lang="en-US" altLang="ko-KR" sz="1300" b="1" baseline="30000" dirty="0"/>
              <a:t>17</a:t>
            </a:r>
            <a:r>
              <a:rPr lang="ko-KR" altLang="en-US" sz="1300" dirty="0"/>
              <a:t>또한 그가 만물보다 먼저 계시고 만물이 그 안에 함께 섰느니라</a:t>
            </a:r>
            <a:r>
              <a:rPr lang="ko-KR" altLang="en-US" sz="1300" b="1" baseline="30000" dirty="0"/>
              <a:t> </a:t>
            </a:r>
            <a:r>
              <a:rPr lang="en-US" altLang="ko-KR" sz="1300" b="1" baseline="30000" dirty="0"/>
              <a:t>18</a:t>
            </a:r>
            <a:r>
              <a:rPr lang="ko-KR" altLang="en-US" sz="1300" dirty="0"/>
              <a:t>그는 몸인 교회의 머리라 그가 근본이요 죽은 자들 가운데서 먼저 나신 자니 이는 친히 만물의 으뜸이 되려 하심이요</a:t>
            </a:r>
          </a:p>
          <a:p>
            <a:pPr rtl="0"/>
            <a:r>
              <a:rPr lang="ko-KR" altLang="en-US" sz="1300" b="1" dirty="0"/>
              <a:t>요한복음 </a:t>
            </a:r>
            <a:r>
              <a:rPr lang="en-US" altLang="ko-KR" sz="1300" b="1" dirty="0"/>
              <a:t>8:56-58 </a:t>
            </a:r>
            <a:r>
              <a:rPr lang="ko-KR" altLang="en-US" sz="1300" dirty="0"/>
              <a:t> </a:t>
            </a:r>
            <a:r>
              <a:rPr lang="en-US" altLang="ko-KR" sz="1300" dirty="0"/>
              <a:t>(</a:t>
            </a:r>
            <a:r>
              <a:rPr lang="ko-KR" altLang="en-US" sz="1300" dirty="0"/>
              <a:t>요</a:t>
            </a:r>
            <a:r>
              <a:rPr lang="en-US" altLang="ko-KR" sz="1300" dirty="0"/>
              <a:t>8:56-58)</a:t>
            </a:r>
          </a:p>
          <a:p>
            <a:pPr rtl="0"/>
            <a:r>
              <a:rPr lang="en-US" altLang="ko-KR" sz="1300" dirty="0"/>
              <a:t>(8:56-58) </a:t>
            </a:r>
            <a:r>
              <a:rPr lang="ko-KR" altLang="en-US" sz="1300" b="1" baseline="30000" dirty="0"/>
              <a:t> </a:t>
            </a:r>
            <a:r>
              <a:rPr lang="en-US" altLang="ko-KR" sz="1300" b="1" baseline="30000" dirty="0"/>
              <a:t>56</a:t>
            </a:r>
            <a:r>
              <a:rPr lang="ko-KR" altLang="en-US" sz="1300" dirty="0"/>
              <a:t>너희 조상 아브라함은 나의 때 볼 것을 즐거워하다가 보고 기뻐하였느니라</a:t>
            </a:r>
            <a:r>
              <a:rPr lang="ko-KR" altLang="en-US" sz="1300" b="1" baseline="30000" dirty="0"/>
              <a:t> </a:t>
            </a:r>
            <a:r>
              <a:rPr lang="en-US" altLang="ko-KR" sz="1300" b="1" baseline="30000" dirty="0"/>
              <a:t>57</a:t>
            </a:r>
            <a:r>
              <a:rPr lang="ko-KR" altLang="en-US" sz="1300" dirty="0"/>
              <a:t>유대인들이 가로되 네가 아직 오십도 못되었는데 아브라함을 보았느냐</a:t>
            </a:r>
            <a:r>
              <a:rPr lang="ko-KR" altLang="en-US" sz="1300" b="1" baseline="30000" dirty="0"/>
              <a:t> </a:t>
            </a:r>
            <a:r>
              <a:rPr lang="en-US" altLang="ko-KR" sz="1300" b="1" baseline="30000" dirty="0"/>
              <a:t>58</a:t>
            </a:r>
            <a:r>
              <a:rPr lang="ko-KR" altLang="en-US" sz="1300" dirty="0"/>
              <a:t>예수께서 가라사대 진실로 진실로 너희에게 </a:t>
            </a:r>
            <a:r>
              <a:rPr lang="ko-KR" altLang="en-US" sz="1300" dirty="0" err="1"/>
              <a:t>이르노니</a:t>
            </a:r>
            <a:r>
              <a:rPr lang="ko-KR" altLang="en-US" sz="1300" dirty="0"/>
              <a:t> 아브라함이 나기 전부터 내가 있느니라 하시니</a:t>
            </a:r>
            <a:endParaRPr lang="en-US" altLang="ko-KR" sz="1300" dirty="0"/>
          </a:p>
          <a:p>
            <a:pPr rtl="0"/>
            <a:endParaRPr lang="en-US" altLang="ko-KR" sz="1300" dirty="0"/>
          </a:p>
          <a:p>
            <a:pPr rtl="0"/>
            <a:r>
              <a:rPr lang="ko-KR" altLang="en-US" sz="1300" dirty="0"/>
              <a:t>그 본체의 형상</a:t>
            </a:r>
            <a:endParaRPr lang="en-US" altLang="ko-KR" sz="1300" dirty="0"/>
          </a:p>
          <a:p>
            <a:pPr rtl="0"/>
            <a:r>
              <a:rPr lang="ko-KR" altLang="en-US" sz="1300" b="1" dirty="0" err="1"/>
              <a:t>빌립보서</a:t>
            </a:r>
            <a:r>
              <a:rPr lang="ko-KR" altLang="en-US" sz="1300" b="1" dirty="0"/>
              <a:t> </a:t>
            </a:r>
            <a:r>
              <a:rPr lang="en-US" altLang="ko-KR" sz="1300" b="1" dirty="0"/>
              <a:t>2:6 </a:t>
            </a:r>
            <a:r>
              <a:rPr lang="ko-KR" altLang="en-US" sz="1300" dirty="0"/>
              <a:t> </a:t>
            </a:r>
            <a:r>
              <a:rPr lang="en-US" altLang="ko-KR" sz="1300" dirty="0"/>
              <a:t>(</a:t>
            </a:r>
            <a:r>
              <a:rPr lang="ko-KR" altLang="en-US" sz="1300" dirty="0"/>
              <a:t>빌</a:t>
            </a:r>
            <a:r>
              <a:rPr lang="en-US" altLang="ko-KR" sz="1300" dirty="0"/>
              <a:t>2:6)</a:t>
            </a:r>
          </a:p>
          <a:p>
            <a:pPr rtl="0"/>
            <a:r>
              <a:rPr lang="en-US" altLang="ko-KR" sz="1300" dirty="0"/>
              <a:t>(2:6) </a:t>
            </a:r>
            <a:r>
              <a:rPr lang="ko-KR" altLang="en-US" sz="1300" dirty="0"/>
              <a:t>그는 근본 하나님의 본체시나 하나님과 </a:t>
            </a:r>
            <a:r>
              <a:rPr lang="ko-KR" altLang="en-US" sz="1300" dirty="0" err="1"/>
              <a:t>동등됨을</a:t>
            </a:r>
            <a:r>
              <a:rPr lang="ko-KR" altLang="en-US" sz="1300" dirty="0"/>
              <a:t> 취할 것으로 여기지 아니하시고</a:t>
            </a:r>
          </a:p>
          <a:p>
            <a:pPr rtl="0"/>
            <a:r>
              <a:rPr lang="ko-KR" altLang="en-US" sz="1300" b="1" dirty="0" err="1"/>
              <a:t>골로새서</a:t>
            </a:r>
            <a:r>
              <a:rPr lang="ko-KR" altLang="en-US" sz="1300" b="1" dirty="0"/>
              <a:t> </a:t>
            </a:r>
            <a:r>
              <a:rPr lang="en-US" altLang="ko-KR" sz="1300" b="1" dirty="0"/>
              <a:t>1:15 </a:t>
            </a:r>
            <a:r>
              <a:rPr lang="ko-KR" altLang="en-US" sz="1300" dirty="0"/>
              <a:t> </a:t>
            </a:r>
            <a:r>
              <a:rPr lang="en-US" altLang="ko-KR" sz="1300" dirty="0"/>
              <a:t>(</a:t>
            </a:r>
            <a:r>
              <a:rPr lang="ko-KR" altLang="en-US" sz="1300" dirty="0"/>
              <a:t>골</a:t>
            </a:r>
            <a:r>
              <a:rPr lang="en-US" altLang="ko-KR" sz="1300" dirty="0"/>
              <a:t>1:15)</a:t>
            </a:r>
          </a:p>
          <a:p>
            <a:pPr rtl="0"/>
            <a:r>
              <a:rPr lang="en-US" altLang="ko-KR" sz="1300" dirty="0"/>
              <a:t>(1:15) </a:t>
            </a:r>
            <a:r>
              <a:rPr lang="ko-KR" altLang="en-US" sz="1300" dirty="0"/>
              <a:t>그는 보이지 아니하시는 하나님의 형상이요 모든 창조물보다 먼저 나신 자니</a:t>
            </a:r>
          </a:p>
          <a:p>
            <a:pPr rtl="0"/>
            <a:r>
              <a:rPr lang="ko-KR" altLang="en-US" sz="1300" dirty="0"/>
              <a:t>아들로 말씀하심</a:t>
            </a:r>
          </a:p>
          <a:p>
            <a:pPr rtl="0"/>
            <a:r>
              <a:rPr lang="ko-KR" altLang="en-US" sz="1300" b="1" dirty="0"/>
              <a:t>요한복음 </a:t>
            </a:r>
            <a:r>
              <a:rPr lang="en-US" altLang="ko-KR" sz="1300" b="1" dirty="0"/>
              <a:t>10:4-5 </a:t>
            </a:r>
            <a:r>
              <a:rPr lang="ko-KR" altLang="en-US" sz="1300" dirty="0"/>
              <a:t> </a:t>
            </a:r>
            <a:r>
              <a:rPr lang="en-US" altLang="ko-KR" sz="1300" dirty="0"/>
              <a:t>(</a:t>
            </a:r>
            <a:r>
              <a:rPr lang="ko-KR" altLang="en-US" sz="1300" dirty="0"/>
              <a:t>요</a:t>
            </a:r>
            <a:r>
              <a:rPr lang="en-US" altLang="ko-KR" sz="1300" dirty="0"/>
              <a:t>10:4-5)</a:t>
            </a:r>
          </a:p>
          <a:p>
            <a:pPr rtl="0"/>
            <a:r>
              <a:rPr lang="en-US" altLang="ko-KR" sz="1300" dirty="0"/>
              <a:t>(10:4-5) </a:t>
            </a:r>
            <a:r>
              <a:rPr lang="ko-KR" altLang="en-US" sz="1300" b="1" baseline="30000" dirty="0"/>
              <a:t> </a:t>
            </a:r>
            <a:r>
              <a:rPr lang="en-US" altLang="ko-KR" sz="1300" b="1" baseline="30000" dirty="0"/>
              <a:t>4</a:t>
            </a:r>
            <a:r>
              <a:rPr lang="ko-KR" altLang="en-US" sz="1300" dirty="0"/>
              <a:t>자기 양을 다 내어 놓은 후에 앞서 가면 양들이 그의 음성을 </a:t>
            </a:r>
            <a:r>
              <a:rPr lang="ko-KR" altLang="en-US" sz="1300" dirty="0" err="1"/>
              <a:t>아는고로</a:t>
            </a:r>
            <a:r>
              <a:rPr lang="ko-KR" altLang="en-US" sz="1300" dirty="0"/>
              <a:t> 따라 오되</a:t>
            </a:r>
            <a:r>
              <a:rPr lang="ko-KR" altLang="en-US" sz="1300" b="1" baseline="30000" dirty="0"/>
              <a:t> </a:t>
            </a:r>
            <a:r>
              <a:rPr lang="en-US" altLang="ko-KR" sz="1300" b="1" baseline="30000" dirty="0"/>
              <a:t>5</a:t>
            </a:r>
            <a:r>
              <a:rPr lang="ko-KR" altLang="en-US" sz="1300" dirty="0"/>
              <a:t>타인의 음성은 알지 </a:t>
            </a:r>
            <a:r>
              <a:rPr lang="ko-KR" altLang="en-US" sz="1300" dirty="0" err="1"/>
              <a:t>못하는고로</a:t>
            </a:r>
            <a:r>
              <a:rPr lang="ko-KR" altLang="en-US" sz="1300" dirty="0"/>
              <a:t> 타인을 따르지 아니하고 도리어 도망하느니라</a:t>
            </a:r>
            <a:endParaRPr lang="en-US" altLang="ko-KR" sz="1300" dirty="0"/>
          </a:p>
          <a:p>
            <a:pPr rtl="0"/>
            <a:endParaRPr lang="en-US" altLang="ko-KR" sz="1300" dirty="0"/>
          </a:p>
          <a:p>
            <a:pPr rtl="0"/>
            <a:r>
              <a:rPr lang="ko-KR" altLang="en-US" sz="1300" b="1" dirty="0"/>
              <a:t>요한복음 </a:t>
            </a:r>
            <a:r>
              <a:rPr lang="en-US" altLang="ko-KR" sz="1300" b="1" dirty="0"/>
              <a:t>14:26 </a:t>
            </a:r>
            <a:r>
              <a:rPr lang="ko-KR" altLang="en-US" sz="1300" dirty="0"/>
              <a:t> </a:t>
            </a:r>
            <a:r>
              <a:rPr lang="en-US" altLang="ko-KR" sz="1300" dirty="0"/>
              <a:t>(</a:t>
            </a:r>
            <a:r>
              <a:rPr lang="ko-KR" altLang="en-US" sz="1300" dirty="0"/>
              <a:t>요</a:t>
            </a:r>
            <a:r>
              <a:rPr lang="en-US" altLang="ko-KR" sz="1300" dirty="0"/>
              <a:t>14:26)</a:t>
            </a:r>
          </a:p>
          <a:p>
            <a:pPr rtl="0"/>
            <a:r>
              <a:rPr lang="en-US" altLang="ko-KR" sz="1300" dirty="0"/>
              <a:t>(14:26) </a:t>
            </a:r>
            <a:r>
              <a:rPr lang="ko-KR" altLang="en-US" sz="1300" dirty="0" err="1"/>
              <a:t>보혜사</a:t>
            </a:r>
            <a:r>
              <a:rPr lang="ko-KR" altLang="en-US" sz="1300" dirty="0"/>
              <a:t> 곧 아버지께서 내 이름으로 보내실 성령 그가 너희에게 모든 것을 가르치시고 내가 너희에게 말한 모든 것을 생각나게 하시리라</a:t>
            </a:r>
          </a:p>
          <a:p>
            <a:pPr rtl="0"/>
            <a:endParaRPr lang="en-US" altLang="ko-KR" sz="1300" b="1" dirty="0"/>
          </a:p>
          <a:p>
            <a:pPr rtl="0"/>
            <a:r>
              <a:rPr lang="ko-KR" altLang="en-US" sz="1300" b="1" dirty="0"/>
              <a:t>요한복음 </a:t>
            </a:r>
            <a:r>
              <a:rPr lang="en-US" altLang="ko-KR" sz="1300" b="1" dirty="0"/>
              <a:t>16:13-14 </a:t>
            </a:r>
            <a:r>
              <a:rPr lang="ko-KR" altLang="en-US" sz="1300" dirty="0"/>
              <a:t> </a:t>
            </a:r>
            <a:r>
              <a:rPr lang="en-US" altLang="ko-KR" sz="1300" dirty="0"/>
              <a:t>(</a:t>
            </a:r>
            <a:r>
              <a:rPr lang="ko-KR" altLang="en-US" sz="1300" dirty="0"/>
              <a:t>요</a:t>
            </a:r>
            <a:r>
              <a:rPr lang="en-US" altLang="ko-KR" sz="1300" dirty="0"/>
              <a:t>16:13-14) </a:t>
            </a:r>
          </a:p>
          <a:p>
            <a:pPr rtl="0"/>
            <a:r>
              <a:rPr lang="en-US" altLang="ko-KR" sz="1300" dirty="0"/>
              <a:t>(16:13-14) </a:t>
            </a:r>
            <a:r>
              <a:rPr lang="ko-KR" altLang="en-US" sz="1300" b="1" baseline="30000" dirty="0"/>
              <a:t> </a:t>
            </a:r>
            <a:r>
              <a:rPr lang="en-US" altLang="ko-KR" sz="1300" b="1" baseline="30000" dirty="0"/>
              <a:t>13</a:t>
            </a:r>
            <a:r>
              <a:rPr lang="ko-KR" altLang="en-US" sz="1300" dirty="0"/>
              <a:t>그러하나 진리의 성령이 오시면 그가 너희를 모든 진리 가운데로 </a:t>
            </a:r>
            <a:r>
              <a:rPr lang="ko-KR" altLang="en-US" sz="1300" dirty="0" err="1"/>
              <a:t>인도하시리니</a:t>
            </a:r>
            <a:r>
              <a:rPr lang="ko-KR" altLang="en-US" sz="1300" dirty="0"/>
              <a:t> 그가 자의로 말하지 않고 오직 듣는 것을 말하시며 장래 일을 너희에게 알리시리라</a:t>
            </a:r>
            <a:r>
              <a:rPr lang="ko-KR" altLang="en-US" sz="1300" b="1" baseline="30000" dirty="0"/>
              <a:t> </a:t>
            </a:r>
            <a:r>
              <a:rPr lang="en-US" altLang="ko-KR" sz="1300" b="1" baseline="30000" dirty="0"/>
              <a:t>14</a:t>
            </a:r>
            <a:r>
              <a:rPr lang="ko-KR" altLang="en-US" sz="1300" dirty="0"/>
              <a:t>그가 내 영광을 나타내리니 내 것을 가지고 너희에게 알리겠음이니라</a:t>
            </a:r>
          </a:p>
          <a:p>
            <a:endParaRPr lang="en-US" altLang="ko-KR" dirty="0" smtClean="0"/>
          </a:p>
          <a:p>
            <a:r>
              <a:rPr lang="ko-KR" altLang="en-US" dirty="0" smtClean="0"/>
              <a:t>하나님의 영광의 </a:t>
            </a:r>
            <a:r>
              <a:rPr lang="ko-KR" altLang="en-US" dirty="0" err="1" smtClean="0"/>
              <a:t>광체</a:t>
            </a:r>
            <a:endParaRPr lang="en-US" altLang="ko-KR" dirty="0" smtClean="0"/>
          </a:p>
          <a:p>
            <a:r>
              <a:rPr lang="ko-KR" altLang="en-US" dirty="0" smtClean="0"/>
              <a:t>겔</a:t>
            </a:r>
            <a:r>
              <a:rPr lang="en-US" altLang="ko-KR" dirty="0" smtClean="0"/>
              <a:t>1:26 </a:t>
            </a:r>
            <a:r>
              <a:rPr lang="ko-KR" altLang="en-US" dirty="0" smtClean="0"/>
              <a:t>그 머리 위에 있는 궁창 위에 보좌의 형상이 있는데 그 모양이 남보석 같고 그 보좌의 형상 위에 한 형상이 있어 사람의 모양 같더라</a:t>
            </a:r>
          </a:p>
          <a:p>
            <a:r>
              <a:rPr lang="ko-KR" altLang="en-US" dirty="0" smtClean="0"/>
              <a:t>겔</a:t>
            </a:r>
            <a:r>
              <a:rPr lang="en-US" altLang="ko-KR" dirty="0" smtClean="0"/>
              <a:t>1:27 </a:t>
            </a:r>
            <a:r>
              <a:rPr lang="ko-KR" altLang="en-US" dirty="0" smtClean="0"/>
              <a:t>내가 본즉 그 허리 이상의 모양은 단 쇠 같아서 그 속과 주위가 불 같고 그 허리 이하의 모양도 불 같아서 사면으로 광채가 나며</a:t>
            </a:r>
          </a:p>
          <a:p>
            <a:r>
              <a:rPr lang="ko-KR" altLang="en-US" dirty="0" smtClean="0"/>
              <a:t>겔</a:t>
            </a:r>
            <a:r>
              <a:rPr lang="en-US" altLang="ko-KR" dirty="0" smtClean="0"/>
              <a:t>1:28 </a:t>
            </a:r>
            <a:r>
              <a:rPr lang="ko-KR" altLang="en-US" dirty="0" smtClean="0"/>
              <a:t>그 사면 광채의 모양은 비 오는 날 구름에 있는 무지개 같으니 이는 여호와의 영광의 형상의 모양이라 내가 보고 곧 엎드리어 그 말씀하시는 자의 음성을 </a:t>
            </a:r>
            <a:r>
              <a:rPr lang="ko-KR" altLang="en-US" dirty="0" err="1" smtClean="0"/>
              <a:t>들으니라</a:t>
            </a:r>
            <a:endParaRPr lang="ko-KR" altLang="en-US" dirty="0" smtClean="0"/>
          </a:p>
          <a:p>
            <a:r>
              <a:rPr lang="en-US" altLang="ko-KR" dirty="0" smtClean="0"/>
              <a:t>[</a:t>
            </a:r>
            <a:r>
              <a:rPr lang="ko-KR" altLang="en-US" dirty="0" err="1" smtClean="0"/>
              <a:t>눅</a:t>
            </a:r>
            <a:r>
              <a:rPr lang="en-US" altLang="ko-KR" dirty="0" smtClean="0"/>
              <a:t>9:29]</a:t>
            </a:r>
            <a:r>
              <a:rPr lang="ko-KR" altLang="en-US" dirty="0" smtClean="0"/>
              <a:t>기도하실 때에 용모가 변화되고 그 옷이 희어져 광채가 나더라</a:t>
            </a:r>
            <a:endParaRPr lang="en-US" altLang="ko-KR" dirty="0" smtClean="0"/>
          </a:p>
          <a:p>
            <a:r>
              <a:rPr lang="ko-KR" altLang="en-US" dirty="0" smtClean="0"/>
              <a:t>행</a:t>
            </a:r>
            <a:r>
              <a:rPr lang="en-US" altLang="ko-KR" dirty="0" smtClean="0"/>
              <a:t>22:10 </a:t>
            </a:r>
            <a:r>
              <a:rPr lang="ko-KR" altLang="en-US" dirty="0" smtClean="0"/>
              <a:t>내가 가로되 주여 무엇을 </a:t>
            </a:r>
            <a:r>
              <a:rPr lang="ko-KR" altLang="en-US" dirty="0" err="1" smtClean="0"/>
              <a:t>하리이까</a:t>
            </a:r>
            <a:r>
              <a:rPr lang="ko-KR" altLang="en-US" dirty="0" smtClean="0"/>
              <a:t> 주께서 가라사대 일어나 </a:t>
            </a:r>
            <a:r>
              <a:rPr lang="ko-KR" altLang="en-US" dirty="0" err="1" smtClean="0"/>
              <a:t>다메섹으로</a:t>
            </a:r>
            <a:r>
              <a:rPr lang="ko-KR" altLang="en-US" dirty="0" smtClean="0"/>
              <a:t> 들어가라 정한 바 너희 모든 행할 것을 거기서 누가 이르리라 하시거늘</a:t>
            </a:r>
          </a:p>
          <a:p>
            <a:r>
              <a:rPr lang="ko-KR" altLang="en-US" dirty="0" smtClean="0"/>
              <a:t>행</a:t>
            </a:r>
            <a:r>
              <a:rPr lang="en-US" altLang="ko-KR" dirty="0" smtClean="0"/>
              <a:t>22:11 </a:t>
            </a:r>
            <a:r>
              <a:rPr lang="ko-KR" altLang="en-US" dirty="0" smtClean="0"/>
              <a:t>나는 그 빛의 광채를 인하여 볼 수 없게 되었으므로 나와 함께 있는 사람들의 손에 끌려 </a:t>
            </a:r>
            <a:r>
              <a:rPr lang="ko-KR" altLang="en-US" dirty="0" err="1" smtClean="0"/>
              <a:t>다메섹에</a:t>
            </a:r>
            <a:r>
              <a:rPr lang="ko-KR" altLang="en-US" dirty="0" smtClean="0"/>
              <a:t> 들어갔노라</a:t>
            </a:r>
            <a:endParaRPr lang="en-US" altLang="ko-KR" dirty="0" smtClean="0"/>
          </a:p>
          <a:p>
            <a:r>
              <a:rPr lang="ko-KR" altLang="en-US" dirty="0" smtClean="0"/>
              <a:t>위엄의 우편에 앉으심</a:t>
            </a:r>
            <a:endParaRPr lang="en-US" altLang="ko-KR" dirty="0" smtClean="0"/>
          </a:p>
          <a:p>
            <a:pPr defTabSz="966047">
              <a:defRPr/>
            </a:pPr>
            <a:r>
              <a:rPr lang="en-US" altLang="ko-KR" sz="1300" b="1" dirty="0"/>
              <a:t>[</a:t>
            </a:r>
            <a:r>
              <a:rPr lang="ko-KR" altLang="en-US" sz="1300" b="1" dirty="0"/>
              <a:t>시</a:t>
            </a:r>
            <a:r>
              <a:rPr lang="en-US" altLang="ko-KR" sz="1300" b="1" dirty="0"/>
              <a:t>110:5]</a:t>
            </a:r>
            <a:r>
              <a:rPr lang="ko-KR" altLang="en-US" sz="1300" dirty="0"/>
              <a:t>주의 </a:t>
            </a:r>
            <a:r>
              <a:rPr lang="ko-KR" altLang="en-US" sz="1300" b="1" dirty="0"/>
              <a:t>우편</a:t>
            </a:r>
            <a:r>
              <a:rPr lang="ko-KR" altLang="en-US" sz="1300" dirty="0"/>
              <a:t>에 계신 </a:t>
            </a:r>
            <a:r>
              <a:rPr lang="ko-KR" altLang="en-US" sz="1300" b="1" dirty="0"/>
              <a:t>주께서</a:t>
            </a:r>
            <a:r>
              <a:rPr lang="ko-KR" altLang="en-US" sz="1300" dirty="0"/>
              <a:t> 그 노하시는 날에 </a:t>
            </a:r>
            <a:r>
              <a:rPr lang="ko-KR" altLang="en-US" sz="1300" dirty="0" err="1"/>
              <a:t>열왕을</a:t>
            </a:r>
            <a:r>
              <a:rPr lang="ko-KR" altLang="en-US" sz="1300" dirty="0"/>
              <a:t> 쳐서 파하실 것이라</a:t>
            </a:r>
          </a:p>
          <a:p>
            <a:r>
              <a:rPr lang="ko-KR" altLang="en-US" dirty="0" smtClean="0"/>
              <a:t>바람</a:t>
            </a:r>
            <a:endParaRPr lang="en-US" altLang="ko-KR" dirty="0" smtClean="0"/>
          </a:p>
          <a:p>
            <a:r>
              <a:rPr lang="en-US" altLang="ko-KR" sz="1300" b="1" dirty="0"/>
              <a:t>[</a:t>
            </a:r>
            <a:r>
              <a:rPr lang="ko-KR" altLang="en-US" sz="1300" b="1" dirty="0"/>
              <a:t>시</a:t>
            </a:r>
            <a:r>
              <a:rPr lang="en-US" altLang="ko-KR" sz="1300" b="1" dirty="0"/>
              <a:t>18:10]</a:t>
            </a:r>
            <a:r>
              <a:rPr lang="ko-KR" altLang="en-US" sz="1300" dirty="0"/>
              <a:t>그룹을 타고 </a:t>
            </a:r>
            <a:r>
              <a:rPr lang="ko-KR" altLang="en-US" sz="1300" dirty="0" err="1"/>
              <a:t>날으심이여</a:t>
            </a:r>
            <a:r>
              <a:rPr lang="ko-KR" altLang="en-US" sz="1300" dirty="0"/>
              <a:t> </a:t>
            </a:r>
            <a:r>
              <a:rPr lang="ko-KR" altLang="en-US" sz="1300" b="1" dirty="0"/>
              <a:t>바람</a:t>
            </a:r>
            <a:r>
              <a:rPr lang="ko-KR" altLang="en-US" sz="1300" dirty="0"/>
              <a:t> 날개로 높이 </a:t>
            </a:r>
            <a:r>
              <a:rPr lang="ko-KR" altLang="en-US" sz="1300" dirty="0" err="1"/>
              <a:t>뜨셨도다</a:t>
            </a:r>
            <a:endParaRPr lang="en-US" altLang="ko-KR" sz="1300" dirty="0"/>
          </a:p>
          <a:p>
            <a:r>
              <a:rPr lang="en-US" altLang="ko-KR" dirty="0" smtClean="0"/>
              <a:t>[</a:t>
            </a:r>
            <a:r>
              <a:rPr lang="ko-KR" altLang="en-US" dirty="0" smtClean="0"/>
              <a:t>계</a:t>
            </a:r>
            <a:r>
              <a:rPr lang="en-US" altLang="ko-KR" dirty="0" smtClean="0"/>
              <a:t>7:1]</a:t>
            </a:r>
            <a:r>
              <a:rPr lang="ko-KR" altLang="en-US" dirty="0" smtClean="0"/>
              <a:t>이 일 후에 내가 네 천사가 땅 네 모퉁이에 선 것을 보니 땅의 사방의 바람을 붙잡아 바람으로 하여금 땅에나 바다에나 각종 나무에 불지 못하게 하더라</a:t>
            </a:r>
            <a:endParaRPr lang="ko-KR" altLang="en-US" dirty="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7</a:t>
            </a:fld>
            <a:endParaRPr lang="ko-KR" altLang="en-US"/>
          </a:p>
        </p:txBody>
      </p:sp>
    </p:spTree>
    <p:extLst>
      <p:ext uri="{BB962C8B-B14F-4D97-AF65-F5344CB8AC3E}">
        <p14:creationId xmlns:p14="http://schemas.microsoft.com/office/powerpoint/2010/main" val="272936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a:t>시</a:t>
            </a:r>
            <a:r>
              <a:rPr lang="en-US" altLang="ko-KR" b="1" dirty="0"/>
              <a:t>12:6]</a:t>
            </a:r>
            <a:r>
              <a:rPr lang="ko-KR" altLang="en-US" dirty="0"/>
              <a:t>여호와의 말씀은 순결함이여 흙 도가니에 일곱 번 </a:t>
            </a:r>
            <a:r>
              <a:rPr lang="ko-KR" altLang="en-US" b="1" dirty="0"/>
              <a:t>단련한</a:t>
            </a:r>
            <a:r>
              <a:rPr lang="ko-KR" altLang="en-US" dirty="0"/>
              <a:t> 은 같도다</a:t>
            </a:r>
            <a:endParaRPr lang="en-US" altLang="ko-KR" dirty="0"/>
          </a:p>
          <a:p>
            <a:r>
              <a:rPr lang="ko-KR" altLang="en-US" dirty="0"/>
              <a:t>언약백성</a:t>
            </a:r>
            <a:endParaRPr lang="en-US" altLang="ko-KR" dirty="0"/>
          </a:p>
          <a:p>
            <a:pPr defTabSz="914383">
              <a:defRPr/>
            </a:pPr>
            <a:r>
              <a:rPr lang="en-US" altLang="ko-KR" b="1" dirty="0"/>
              <a:t>[</a:t>
            </a:r>
            <a:r>
              <a:rPr lang="ko-KR" altLang="en-US" b="1" dirty="0"/>
              <a:t>창</a:t>
            </a:r>
            <a:r>
              <a:rPr lang="en-US" altLang="ko-KR" b="1" dirty="0"/>
              <a:t>6:18]</a:t>
            </a:r>
            <a:r>
              <a:rPr lang="ko-KR" altLang="en-US" dirty="0"/>
              <a:t>그러나 너와는 내가 내 </a:t>
            </a:r>
            <a:r>
              <a:rPr lang="ko-KR" altLang="en-US" b="1" dirty="0"/>
              <a:t>언약</a:t>
            </a:r>
            <a:r>
              <a:rPr lang="ko-KR" altLang="en-US" dirty="0"/>
              <a:t>을 세우리니 너는 네 아들들과 네 아내와 네 자부들과 함께 그 방주로 들어가고</a:t>
            </a:r>
            <a:endParaRPr lang="en-US" altLang="ko-KR" dirty="0"/>
          </a:p>
          <a:p>
            <a:r>
              <a:rPr lang="en-US" altLang="ko-KR" b="1" dirty="0"/>
              <a:t>[</a:t>
            </a:r>
            <a:r>
              <a:rPr lang="ko-KR" altLang="en-US" b="1" dirty="0"/>
              <a:t>창</a:t>
            </a:r>
            <a:r>
              <a:rPr lang="en-US" altLang="ko-KR" b="1" dirty="0"/>
              <a:t>15:18]</a:t>
            </a:r>
            <a:r>
              <a:rPr lang="ko-KR" altLang="en-US" dirty="0"/>
              <a:t>그 날에 여호와께서 </a:t>
            </a:r>
            <a:r>
              <a:rPr lang="ko-KR" altLang="en-US" dirty="0" err="1"/>
              <a:t>아브람으로</a:t>
            </a:r>
            <a:r>
              <a:rPr lang="ko-KR" altLang="en-US" dirty="0"/>
              <a:t> 더불어 </a:t>
            </a:r>
            <a:r>
              <a:rPr lang="ko-KR" altLang="en-US" b="1" dirty="0"/>
              <a:t>언약</a:t>
            </a:r>
            <a:r>
              <a:rPr lang="ko-KR" altLang="en-US" dirty="0"/>
              <a:t>을 세워 가라사대 내가 이 땅을 </a:t>
            </a:r>
            <a:r>
              <a:rPr lang="ko-KR" altLang="en-US" dirty="0" err="1"/>
              <a:t>애굽</a:t>
            </a:r>
            <a:r>
              <a:rPr lang="ko-KR" altLang="en-US" dirty="0"/>
              <a:t> 강에서부터 그 큰 강 </a:t>
            </a:r>
            <a:r>
              <a:rPr lang="ko-KR" altLang="en-US" dirty="0" err="1"/>
              <a:t>유브라데까지</a:t>
            </a:r>
            <a:r>
              <a:rPr lang="ko-KR" altLang="en-US" dirty="0"/>
              <a:t> 네 자손에게 </a:t>
            </a:r>
            <a:r>
              <a:rPr lang="ko-KR" altLang="en-US" dirty="0" err="1"/>
              <a:t>주노니</a:t>
            </a:r>
            <a:endParaRPr lang="ko-KR" altLang="en-US" dirty="0"/>
          </a:p>
          <a:p>
            <a:r>
              <a:rPr lang="en-US" altLang="ko-KR" b="1" dirty="0"/>
              <a:t>[</a:t>
            </a:r>
            <a:r>
              <a:rPr lang="ko-KR" altLang="en-US" b="1" dirty="0"/>
              <a:t>출</a:t>
            </a:r>
            <a:r>
              <a:rPr lang="en-US" altLang="ko-KR" b="1" dirty="0"/>
              <a:t>34:12]</a:t>
            </a:r>
            <a:r>
              <a:rPr lang="ko-KR" altLang="en-US" dirty="0"/>
              <a:t>너는 스스로 삼가 네가 들어가는 땅의 </a:t>
            </a:r>
            <a:r>
              <a:rPr lang="ko-KR" altLang="en-US" dirty="0" err="1"/>
              <a:t>거민과</a:t>
            </a:r>
            <a:r>
              <a:rPr lang="ko-KR" altLang="en-US" dirty="0"/>
              <a:t> </a:t>
            </a:r>
            <a:r>
              <a:rPr lang="ko-KR" altLang="en-US" b="1" dirty="0"/>
              <a:t>언약</a:t>
            </a:r>
            <a:r>
              <a:rPr lang="ko-KR" altLang="en-US" dirty="0"/>
              <a:t>을 세우지 말라 그들이 너희 중에 </a:t>
            </a:r>
            <a:r>
              <a:rPr lang="ko-KR" altLang="en-US" dirty="0" err="1"/>
              <a:t>올무가</a:t>
            </a:r>
            <a:r>
              <a:rPr lang="ko-KR" altLang="en-US" dirty="0"/>
              <a:t> 될까 하노라</a:t>
            </a:r>
          </a:p>
          <a:p>
            <a:pPr defTabSz="914383">
              <a:defRPr/>
            </a:pPr>
            <a:r>
              <a:rPr lang="en-US" altLang="ko-KR" b="1" dirty="0"/>
              <a:t>[</a:t>
            </a:r>
            <a:r>
              <a:rPr lang="ko-KR" altLang="en-US" b="1" dirty="0"/>
              <a:t>겔</a:t>
            </a:r>
            <a:r>
              <a:rPr lang="en-US" altLang="ko-KR" b="1" dirty="0"/>
              <a:t>17:18]</a:t>
            </a:r>
            <a:r>
              <a:rPr lang="ko-KR" altLang="en-US" dirty="0"/>
              <a:t>그가 이미 손을 내어 밀어 </a:t>
            </a:r>
            <a:r>
              <a:rPr lang="ko-KR" altLang="en-US" b="1" dirty="0"/>
              <a:t>언약</a:t>
            </a:r>
            <a:r>
              <a:rPr lang="ko-KR" altLang="en-US" dirty="0"/>
              <a:t>하였거늘 맹세를 업신여겨 </a:t>
            </a:r>
            <a:r>
              <a:rPr lang="ko-KR" altLang="en-US" b="1" dirty="0"/>
              <a:t>언약</a:t>
            </a:r>
            <a:r>
              <a:rPr lang="ko-KR" altLang="en-US" dirty="0"/>
              <a:t>을 배반하고 이 모든 일을 행하였으니 피하지 못하리라</a:t>
            </a:r>
          </a:p>
          <a:p>
            <a:r>
              <a:rPr lang="en-US" altLang="ko-KR" b="1" dirty="0"/>
              <a:t>[</a:t>
            </a:r>
            <a:r>
              <a:rPr lang="ko-KR" altLang="en-US" b="1" dirty="0"/>
              <a:t>겔</a:t>
            </a:r>
            <a:r>
              <a:rPr lang="en-US" altLang="ko-KR" b="1" dirty="0"/>
              <a:t>34:18]</a:t>
            </a:r>
            <a:r>
              <a:rPr lang="ko-KR" altLang="en-US" dirty="0"/>
              <a:t>너희가 좋은 꼴 먹은 것을 작은 일로 여기느냐 어찌하여 남은 꼴을 발로 밟았느냐 너희가 맑은 물 마신 것을 작은 일로 여기느냐 어찌하여 남은 물을 발로 더럽혔느냐</a:t>
            </a:r>
            <a:endParaRPr lang="en-US" altLang="ko-KR" dirty="0"/>
          </a:p>
          <a:p>
            <a:r>
              <a:rPr lang="ko-KR" altLang="en-US" dirty="0"/>
              <a:t>히</a:t>
            </a:r>
            <a:r>
              <a:rPr lang="en-US" altLang="ko-KR" dirty="0"/>
              <a:t>8:9 </a:t>
            </a:r>
            <a:r>
              <a:rPr lang="ko-KR" altLang="en-US" dirty="0"/>
              <a:t>또 주께서 가라사대 내가 저희 열조들의 손을 잡고 </a:t>
            </a:r>
            <a:r>
              <a:rPr lang="ko-KR" altLang="en-US" dirty="0" err="1"/>
              <a:t>애굽</a:t>
            </a:r>
            <a:r>
              <a:rPr lang="ko-KR" altLang="en-US" dirty="0"/>
              <a:t> 땅에서 인도하여 내던 날에 저희와 세운 언약과 같지 아니하도다 저희는 내 언약 안에 머물러 있지 아니하므로 내가 저희를 돌아보지 아니하였노라</a:t>
            </a:r>
            <a:endParaRPr lang="en-US" altLang="ko-KR" dirty="0"/>
          </a:p>
          <a:p>
            <a:r>
              <a:rPr lang="ko-KR" altLang="en-US" dirty="0" err="1"/>
              <a:t>렘</a:t>
            </a:r>
            <a:r>
              <a:rPr lang="en-US" altLang="ko-KR" dirty="0"/>
              <a:t>32:32[</a:t>
            </a:r>
            <a:r>
              <a:rPr lang="ko-KR" altLang="en-US" dirty="0" err="1"/>
              <a:t>렘</a:t>
            </a:r>
            <a:r>
              <a:rPr lang="en-US" altLang="ko-KR" dirty="0"/>
              <a:t>31:32]</a:t>
            </a:r>
            <a:r>
              <a:rPr lang="ko-KR" altLang="en-US" dirty="0"/>
              <a:t>나 여호와가 말하노라 이 언약은 내가 그들의 열조의 손을 잡고 </a:t>
            </a:r>
            <a:r>
              <a:rPr lang="ko-KR" altLang="en-US" dirty="0" err="1"/>
              <a:t>애굽</a:t>
            </a:r>
            <a:r>
              <a:rPr lang="ko-KR" altLang="en-US" dirty="0"/>
              <a:t> 땅에서 인도하여 내던 날에 세운 것과 같지 아니할 것은 내가 그들의 남편이 되었어도 그들이 내 언약을 파하였음이니라</a:t>
            </a:r>
            <a:endParaRPr lang="en-US" altLang="ko-KR" dirty="0"/>
          </a:p>
          <a:p>
            <a:endParaRPr lang="en-US" altLang="ko-KR" dirty="0"/>
          </a:p>
          <a:p>
            <a:r>
              <a:rPr lang="en-US" altLang="ko-KR" b="1" dirty="0"/>
              <a:t>[</a:t>
            </a:r>
            <a:r>
              <a:rPr lang="ko-KR" altLang="en-US" b="1" dirty="0" err="1"/>
              <a:t>눅</a:t>
            </a:r>
            <a:r>
              <a:rPr lang="en-US" altLang="ko-KR" b="1" dirty="0"/>
              <a:t>13:24]</a:t>
            </a:r>
            <a:r>
              <a:rPr lang="ko-KR" altLang="en-US" dirty="0"/>
              <a:t>좁은 문으로 들어가기를 힘쓰라 내가 너희에게 </a:t>
            </a:r>
            <a:r>
              <a:rPr lang="ko-KR" altLang="en-US" dirty="0" err="1"/>
              <a:t>이르노니</a:t>
            </a:r>
            <a:r>
              <a:rPr lang="ko-KR" altLang="en-US" dirty="0"/>
              <a:t> 들어가기를 </a:t>
            </a:r>
            <a:r>
              <a:rPr lang="ko-KR" altLang="en-US" b="1" dirty="0"/>
              <a:t>구하여도</a:t>
            </a:r>
            <a:r>
              <a:rPr lang="ko-KR" altLang="en-US" dirty="0"/>
              <a:t> 못하는 자가 많으리라</a:t>
            </a:r>
            <a:endParaRPr lang="en-US" altLang="ko-KR" dirty="0"/>
          </a:p>
          <a:p>
            <a:r>
              <a:rPr lang="ko-KR" altLang="en-US" dirty="0"/>
              <a:t>민법과 형법</a:t>
            </a:r>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8</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a:t>
            </a:r>
            <a:r>
              <a:rPr lang="ko-KR" altLang="en-US" b="1" dirty="0" err="1"/>
              <a:t>살전</a:t>
            </a:r>
            <a:r>
              <a:rPr lang="en-US" altLang="ko-KR" b="1" dirty="0"/>
              <a:t>1:5]</a:t>
            </a:r>
            <a:r>
              <a:rPr lang="ko-KR" altLang="en-US" dirty="0"/>
              <a:t>이는 우리 복음이 </a:t>
            </a:r>
            <a:r>
              <a:rPr lang="ko-KR" altLang="en-US" b="1" dirty="0"/>
              <a:t>말로만</a:t>
            </a:r>
            <a:r>
              <a:rPr lang="ko-KR" altLang="en-US" dirty="0"/>
              <a:t> 너희에게 이른 것이 아니라 오직 능력과 성령과 큰 확신으로 된 것이니 우리가 너희 가운데서 너희를 위하여 어떠한 사람이 된 것은 너희 아는 바와 같으니라</a:t>
            </a:r>
            <a:endParaRPr lang="en-US" altLang="ko-KR" dirty="0"/>
          </a:p>
          <a:p>
            <a:r>
              <a:rPr lang="en-US" altLang="ko-KR" b="1" dirty="0"/>
              <a:t>[</a:t>
            </a:r>
            <a:r>
              <a:rPr lang="ko-KR" altLang="en-US" b="1" dirty="0"/>
              <a:t>고전</a:t>
            </a:r>
            <a:r>
              <a:rPr lang="en-US" altLang="ko-KR" b="1" dirty="0"/>
              <a:t>2:4]</a:t>
            </a:r>
            <a:r>
              <a:rPr lang="ko-KR" altLang="en-US" dirty="0"/>
              <a:t>내 말과 내 전도함이 지혜의 권하는 말로 하지 아니하고 다만 </a:t>
            </a:r>
            <a:r>
              <a:rPr lang="ko-KR" altLang="en-US" b="1" dirty="0"/>
              <a:t>성령의 나타남</a:t>
            </a:r>
            <a:r>
              <a:rPr lang="ko-KR" altLang="en-US" dirty="0"/>
              <a:t>과 능력으로 하여</a:t>
            </a:r>
            <a:endParaRPr lang="en-US" altLang="ko-KR" dirty="0"/>
          </a:p>
          <a:p>
            <a:pPr defTabSz="914383">
              <a:defRPr/>
            </a:pPr>
            <a:r>
              <a:rPr lang="en-US" altLang="ko-KR" b="1" dirty="0"/>
              <a:t>[</a:t>
            </a:r>
            <a:r>
              <a:rPr lang="ko-KR" altLang="en-US" b="1" dirty="0"/>
              <a:t>고전</a:t>
            </a:r>
            <a:r>
              <a:rPr lang="en-US" altLang="ko-KR" b="1" dirty="0"/>
              <a:t>4:20]</a:t>
            </a:r>
            <a:r>
              <a:rPr lang="ko-KR" altLang="en-US" b="1" dirty="0"/>
              <a:t>하나님의 나라는</a:t>
            </a:r>
            <a:r>
              <a:rPr lang="ko-KR" altLang="en-US" dirty="0"/>
              <a:t> 말에 있지 아니하고 오직 능력에 있음이라</a:t>
            </a:r>
          </a:p>
          <a:p>
            <a:endParaRPr lang="ko-KR" altLang="en-US" dirty="0"/>
          </a:p>
          <a:p>
            <a:r>
              <a:rPr lang="en-US" altLang="ko-KR" b="1" dirty="0"/>
              <a:t>[</a:t>
            </a:r>
            <a:r>
              <a:rPr lang="ko-KR" altLang="en-US" b="1" dirty="0" err="1"/>
              <a:t>눅</a:t>
            </a:r>
            <a:r>
              <a:rPr lang="en-US" altLang="ko-KR" b="1" dirty="0"/>
              <a:t>24:48]</a:t>
            </a:r>
            <a:r>
              <a:rPr lang="ko-KR" altLang="en-US" dirty="0"/>
              <a:t>너희는 이 모든 일의 </a:t>
            </a:r>
            <a:r>
              <a:rPr lang="ko-KR" altLang="en-US" b="1" dirty="0"/>
              <a:t>증인</a:t>
            </a:r>
            <a:r>
              <a:rPr lang="ko-KR" altLang="en-US" dirty="0"/>
              <a:t>이라</a:t>
            </a:r>
            <a:endParaRPr lang="en-US" altLang="ko-KR" dirty="0" smtClean="0"/>
          </a:p>
          <a:p>
            <a:r>
              <a:rPr lang="en-US" altLang="ko-KR" b="1" dirty="0"/>
              <a:t>[</a:t>
            </a:r>
            <a:r>
              <a:rPr lang="ko-KR" altLang="en-US" b="1" dirty="0"/>
              <a:t>행</a:t>
            </a:r>
            <a:r>
              <a:rPr lang="en-US" altLang="ko-KR" b="1" dirty="0"/>
              <a:t>1:8]</a:t>
            </a:r>
            <a:r>
              <a:rPr lang="ko-KR" altLang="en-US" dirty="0"/>
              <a:t>오직 성령이 너희에게 임하시면 너희가 권능을 받고 예루살렘과 온 유대와 사마리아와 땅 끝까지 이르러 내 </a:t>
            </a:r>
            <a:r>
              <a:rPr lang="ko-KR" altLang="en-US" b="1" dirty="0"/>
              <a:t>증인</a:t>
            </a:r>
            <a:r>
              <a:rPr lang="ko-KR" altLang="en-US" dirty="0"/>
              <a:t>이 되리라 하시니라</a:t>
            </a:r>
            <a:endParaRPr lang="en-US" altLang="ko-KR" dirty="0"/>
          </a:p>
          <a:p>
            <a:r>
              <a:rPr lang="en-US" altLang="ko-KR" b="1" dirty="0"/>
              <a:t>[</a:t>
            </a:r>
            <a:r>
              <a:rPr lang="ko-KR" altLang="en-US" b="1" dirty="0"/>
              <a:t>행</a:t>
            </a:r>
            <a:r>
              <a:rPr lang="en-US" altLang="ko-KR" b="1" dirty="0"/>
              <a:t>3:15]</a:t>
            </a:r>
            <a:r>
              <a:rPr lang="ko-KR" altLang="en-US" dirty="0"/>
              <a:t>생명의 주를 죽였도다 그러나 하나님이 죽은 자 가운데서 살리셨으니 우리가 이 일에 </a:t>
            </a:r>
            <a:r>
              <a:rPr lang="ko-KR" altLang="en-US" b="1" dirty="0"/>
              <a:t>증인</a:t>
            </a:r>
            <a:r>
              <a:rPr lang="ko-KR" altLang="en-US" dirty="0"/>
              <a:t>이로라</a:t>
            </a:r>
            <a:endParaRPr lang="en-US" altLang="ko-KR" dirty="0"/>
          </a:p>
          <a:p>
            <a:r>
              <a:rPr lang="en-US" altLang="ko-KR" b="1" dirty="0"/>
              <a:t>[</a:t>
            </a:r>
            <a:r>
              <a:rPr lang="ko-KR" altLang="en-US" b="1" dirty="0"/>
              <a:t>행</a:t>
            </a:r>
            <a:r>
              <a:rPr lang="en-US" altLang="ko-KR" b="1" dirty="0"/>
              <a:t>22:20]</a:t>
            </a:r>
            <a:r>
              <a:rPr lang="ko-KR" altLang="en-US" dirty="0"/>
              <a:t>또 주의 </a:t>
            </a:r>
            <a:r>
              <a:rPr lang="ko-KR" altLang="en-US" b="1" dirty="0"/>
              <a:t>증인</a:t>
            </a:r>
            <a:r>
              <a:rPr lang="ko-KR" altLang="en-US" dirty="0"/>
              <a:t> </a:t>
            </a:r>
            <a:r>
              <a:rPr lang="ko-KR" altLang="en-US" dirty="0" err="1"/>
              <a:t>스데반의</a:t>
            </a:r>
            <a:r>
              <a:rPr lang="ko-KR" altLang="en-US" dirty="0"/>
              <a:t> 피를 흘릴 적에 내가 곁에 서서 찬성하고 그 죽이는 사람들의 옷을 지킨 줄 저희도 아나이다</a:t>
            </a:r>
            <a:endParaRPr lang="en-US" altLang="ko-KR" dirty="0"/>
          </a:p>
          <a:p>
            <a:r>
              <a:rPr lang="en-US" altLang="ko-KR" b="1" dirty="0"/>
              <a:t>[</a:t>
            </a:r>
            <a:r>
              <a:rPr lang="ko-KR" altLang="en-US" b="1" dirty="0"/>
              <a:t>계</a:t>
            </a:r>
            <a:r>
              <a:rPr lang="en-US" altLang="ko-KR" b="1" dirty="0"/>
              <a:t>17:6]</a:t>
            </a:r>
            <a:r>
              <a:rPr lang="ko-KR" altLang="en-US" dirty="0"/>
              <a:t>또 내가 보매 이 여자가 성도들의 피와 예수의 </a:t>
            </a:r>
            <a:r>
              <a:rPr lang="ko-KR" altLang="en-US" b="1" dirty="0"/>
              <a:t>증인</a:t>
            </a:r>
            <a:r>
              <a:rPr lang="ko-KR" altLang="en-US" dirty="0"/>
              <a:t>들의 피에 취한지라 내가 그 여자를 보고 </a:t>
            </a:r>
            <a:r>
              <a:rPr lang="ko-KR" altLang="en-US" dirty="0" err="1"/>
              <a:t>기이히</a:t>
            </a:r>
            <a:r>
              <a:rPr lang="ko-KR" altLang="en-US" dirty="0"/>
              <a:t> 여기고 크게 </a:t>
            </a:r>
            <a:r>
              <a:rPr lang="ko-KR" altLang="en-US" dirty="0" err="1"/>
              <a:t>기이히</a:t>
            </a:r>
            <a:r>
              <a:rPr lang="ko-KR" altLang="en-US" dirty="0"/>
              <a:t> 여기니</a:t>
            </a:r>
            <a:endParaRPr lang="en-US" altLang="ko-KR" dirty="0"/>
          </a:p>
          <a:p>
            <a:pPr defTabSz="914383">
              <a:defRPr/>
            </a:pPr>
            <a:r>
              <a:rPr lang="en-US" altLang="ko-KR" b="1" dirty="0" smtClean="0"/>
              <a:t>[</a:t>
            </a:r>
            <a:r>
              <a:rPr lang="ko-KR" altLang="en-US" b="1" dirty="0" err="1" smtClean="0"/>
              <a:t>고후</a:t>
            </a:r>
            <a:r>
              <a:rPr lang="en-US" altLang="ko-KR" b="1" dirty="0" smtClean="0"/>
              <a:t>1:22]</a:t>
            </a:r>
            <a:r>
              <a:rPr lang="ko-KR" altLang="en-US" dirty="0" smtClean="0"/>
              <a:t>저가 또한 우리에게 인치시고 </a:t>
            </a:r>
            <a:r>
              <a:rPr lang="ko-KR" altLang="en-US" b="1" dirty="0" smtClean="0"/>
              <a:t>보증으로 성령을 우리 마음에 주셨느니라</a:t>
            </a:r>
          </a:p>
          <a:p>
            <a:r>
              <a:rPr lang="ko-KR" altLang="en-US" dirty="0" err="1" smtClean="0"/>
              <a:t>눅</a:t>
            </a:r>
            <a:r>
              <a:rPr lang="ko-KR" altLang="en-US" dirty="0" smtClean="0"/>
              <a:t> </a:t>
            </a:r>
            <a:r>
              <a:rPr lang="en-US" altLang="ko-KR" dirty="0" smtClean="0"/>
              <a:t>22:20 – </a:t>
            </a:r>
            <a:r>
              <a:rPr lang="ko-KR" altLang="en-US" dirty="0" smtClean="0"/>
              <a:t>새 언약</a:t>
            </a:r>
            <a:r>
              <a:rPr lang="en-US" altLang="ko-KR" dirty="0" smtClean="0"/>
              <a:t>, </a:t>
            </a:r>
            <a:r>
              <a:rPr lang="ko-KR" altLang="en-US" dirty="0" smtClean="0"/>
              <a:t>고전</a:t>
            </a:r>
            <a:r>
              <a:rPr lang="en-US" altLang="ko-KR" dirty="0" smtClean="0"/>
              <a:t>11:25 ( </a:t>
            </a:r>
            <a:r>
              <a:rPr lang="ko-KR" altLang="en-US" dirty="0" smtClean="0"/>
              <a:t>피로 세운 새 언약 </a:t>
            </a:r>
            <a:r>
              <a:rPr lang="en-US" altLang="ko-KR" dirty="0" smtClean="0"/>
              <a:t>)  </a:t>
            </a:r>
            <a:r>
              <a:rPr lang="ko-KR" altLang="en-US" dirty="0" smtClean="0"/>
              <a:t>램 </a:t>
            </a:r>
            <a:r>
              <a:rPr lang="en-US" altLang="ko-KR" dirty="0" smtClean="0"/>
              <a:t>31:31</a:t>
            </a:r>
          </a:p>
          <a:p>
            <a:endParaRPr lang="en-US" altLang="ko-KR" dirty="0" smtClean="0"/>
          </a:p>
          <a:p>
            <a:r>
              <a:rPr lang="ko-KR" altLang="en-US" dirty="0" smtClean="0"/>
              <a:t>만물을 복종케 하심  </a:t>
            </a:r>
            <a:r>
              <a:rPr lang="en-US" altLang="ko-KR" dirty="0" smtClean="0"/>
              <a:t>( </a:t>
            </a:r>
            <a:r>
              <a:rPr lang="ko-KR" altLang="en-US" dirty="0" smtClean="0"/>
              <a:t>롬 </a:t>
            </a:r>
            <a:r>
              <a:rPr lang="en-US" altLang="ko-KR" dirty="0" smtClean="0"/>
              <a:t>8:19-23</a:t>
            </a:r>
            <a:r>
              <a:rPr lang="en-US" altLang="ko-KR" baseline="0" dirty="0" smtClean="0"/>
              <a:t> )</a:t>
            </a:r>
            <a:endParaRPr lang="en-US" altLang="ko-KR" dirty="0" smtClean="0"/>
          </a:p>
          <a:p>
            <a:r>
              <a:rPr lang="en-US" altLang="ko-KR" dirty="0" smtClean="0"/>
              <a:t>8:19 </a:t>
            </a:r>
            <a:r>
              <a:rPr lang="ko-KR" altLang="en-US" dirty="0" smtClean="0"/>
              <a:t>피조물의 고대하는 바는 하나님의 아들들의 나타나는 것이니</a:t>
            </a:r>
          </a:p>
          <a:p>
            <a:r>
              <a:rPr lang="en-US" altLang="ko-KR" dirty="0" smtClean="0"/>
              <a:t>8:20 </a:t>
            </a:r>
            <a:r>
              <a:rPr lang="ko-KR" altLang="en-US" dirty="0" smtClean="0"/>
              <a:t>피조물이 허무한 데 굴복하는 것은 자기 뜻이 아니요 오직 </a:t>
            </a:r>
            <a:r>
              <a:rPr lang="ko-KR" altLang="en-US" dirty="0" err="1" smtClean="0"/>
              <a:t>굴복케</a:t>
            </a:r>
            <a:r>
              <a:rPr lang="ko-KR" altLang="en-US" dirty="0" smtClean="0"/>
              <a:t> 하시는 이로 말미암음이라</a:t>
            </a:r>
            <a:endParaRPr lang="en-US" altLang="ko-KR" dirty="0" smtClean="0"/>
          </a:p>
          <a:p>
            <a:r>
              <a:rPr lang="en-US" altLang="ko-KR" dirty="0" smtClean="0"/>
              <a:t>8:21 </a:t>
            </a:r>
            <a:r>
              <a:rPr lang="ko-KR" altLang="en-US" dirty="0" smtClean="0"/>
              <a:t>그 바라는 것은 피조물도 썩어짐의 종 노릇 한 데서 해방되어 하나님의 자녀들의 영광의 자유에 이르는 것이니라</a:t>
            </a:r>
          </a:p>
          <a:p>
            <a:r>
              <a:rPr lang="en-US" altLang="ko-KR" dirty="0" smtClean="0"/>
              <a:t>8:22 </a:t>
            </a:r>
            <a:r>
              <a:rPr lang="ko-KR" altLang="en-US" dirty="0" smtClean="0"/>
              <a:t>피조물이 다 이제까지 함께 탄식하며 함께 </a:t>
            </a:r>
            <a:r>
              <a:rPr lang="ko-KR" altLang="en-US" dirty="0" err="1" smtClean="0"/>
              <a:t>고통하는</a:t>
            </a:r>
            <a:r>
              <a:rPr lang="ko-KR" altLang="en-US" dirty="0" smtClean="0"/>
              <a:t> 것을 우리가 아나니</a:t>
            </a:r>
          </a:p>
          <a:p>
            <a:r>
              <a:rPr lang="en-US" altLang="ko-KR" dirty="0" smtClean="0"/>
              <a:t>8:23 </a:t>
            </a:r>
            <a:r>
              <a:rPr lang="ko-KR" altLang="en-US" dirty="0" smtClean="0"/>
              <a:t>이뿐 아니라 또한 우리 곧 성령의 처음 익은 열매를 받은 우리까지도 속으로 탄식하여 양자될 것 곧 우리 몸의 구속을 기다리느니라</a:t>
            </a:r>
            <a:endParaRPr lang="en-US" altLang="ko-KR" dirty="0" smtClean="0"/>
          </a:p>
          <a:p>
            <a:endParaRPr lang="en-US" altLang="ko-KR" dirty="0" smtClean="0"/>
          </a:p>
          <a:p>
            <a:r>
              <a:rPr lang="ko-KR" altLang="en-US" dirty="0" smtClean="0"/>
              <a:t>죽음의 고난</a:t>
            </a:r>
            <a:endParaRPr lang="en-US" altLang="ko-KR" dirty="0" smtClean="0"/>
          </a:p>
          <a:p>
            <a:r>
              <a:rPr lang="ko-KR" altLang="en-US" dirty="0" smtClean="0"/>
              <a:t>요 </a:t>
            </a:r>
            <a:r>
              <a:rPr lang="en-US" altLang="ko-KR" dirty="0" smtClean="0"/>
              <a:t>15:3</a:t>
            </a:r>
          </a:p>
          <a:p>
            <a:r>
              <a:rPr lang="en-US" altLang="ko-KR" dirty="0" smtClean="0"/>
              <a:t>15:13 </a:t>
            </a:r>
            <a:r>
              <a:rPr lang="ko-KR" altLang="en-US" dirty="0" smtClean="0"/>
              <a:t>사람이 친구를 위하여 자기 목숨을 버리면 이에서 더 큰 사랑이 없나니</a:t>
            </a:r>
            <a:endParaRPr lang="en-US" altLang="ko-KR" dirty="0" smtClean="0"/>
          </a:p>
          <a:p>
            <a:r>
              <a:rPr lang="en-US" altLang="ko-KR" b="1" dirty="0"/>
              <a:t>[</a:t>
            </a:r>
            <a:r>
              <a:rPr lang="ko-KR" altLang="en-US" b="1" dirty="0" err="1"/>
              <a:t>레</a:t>
            </a:r>
            <a:r>
              <a:rPr lang="en-US" altLang="ko-KR" b="1" dirty="0"/>
              <a:t>17:11]</a:t>
            </a:r>
            <a:r>
              <a:rPr lang="ko-KR" altLang="en-US" dirty="0"/>
              <a:t>육체의 생명은 피에 있음이라 내가 이 피를 너희에게 주어 단에 뿌려 너희의 생명을 위하여 속하게 하였나니 생명이 피에 있으므로 피가 죄를 속하느니라</a:t>
            </a:r>
            <a:endParaRPr lang="en-US" altLang="ko-KR" dirty="0"/>
          </a:p>
          <a:p>
            <a:r>
              <a:rPr lang="ko-KR" altLang="en-US" dirty="0"/>
              <a:t>구원의 창시자이신 예수님이 죽음의 고난을 받으심</a:t>
            </a:r>
            <a:endParaRPr lang="en-US" altLang="ko-KR" dirty="0"/>
          </a:p>
          <a:p>
            <a:r>
              <a:rPr lang="ko-KR" altLang="en-US" dirty="0"/>
              <a:t>우리의 구원은 죽음의 고난을 당하신 예수님께 근본이 있다</a:t>
            </a:r>
            <a:r>
              <a:rPr lang="en-US" altLang="ko-KR" dirty="0"/>
              <a:t>.</a:t>
            </a:r>
          </a:p>
          <a:p>
            <a:r>
              <a:rPr lang="en-US" altLang="ko-KR" b="1" dirty="0"/>
              <a:t>[</a:t>
            </a:r>
            <a:r>
              <a:rPr lang="ko-KR" altLang="en-US" b="1" dirty="0" err="1"/>
              <a:t>딤후</a:t>
            </a:r>
            <a:r>
              <a:rPr lang="en-US" altLang="ko-KR" b="1" dirty="0"/>
              <a:t>3:12]</a:t>
            </a:r>
            <a:r>
              <a:rPr lang="ko-KR" altLang="en-US" dirty="0"/>
              <a:t>무릇 그리스도 예수 안에서 경건하게 </a:t>
            </a:r>
            <a:r>
              <a:rPr lang="ko-KR" altLang="en-US" b="1" dirty="0"/>
              <a:t>살고자 하는</a:t>
            </a:r>
            <a:r>
              <a:rPr lang="ko-KR" altLang="en-US" dirty="0"/>
              <a:t> 자는 핍박을 받으리라</a:t>
            </a:r>
            <a:endParaRPr lang="en-US" altLang="ko-KR" dirty="0"/>
          </a:p>
          <a:p>
            <a:r>
              <a:rPr lang="en-US" altLang="ko-KR" b="1" dirty="0"/>
              <a:t>[</a:t>
            </a:r>
            <a:r>
              <a:rPr lang="ko-KR" altLang="en-US" b="1" dirty="0"/>
              <a:t>히</a:t>
            </a:r>
            <a:r>
              <a:rPr lang="en-US" altLang="ko-KR" b="1" dirty="0"/>
              <a:t>2:18]</a:t>
            </a:r>
            <a:r>
              <a:rPr lang="ko-KR" altLang="en-US" dirty="0"/>
              <a:t>자기가 시험을 받아 </a:t>
            </a:r>
            <a:r>
              <a:rPr lang="ko-KR" altLang="en-US" b="1" dirty="0"/>
              <a:t>고난을 </a:t>
            </a:r>
            <a:r>
              <a:rPr lang="ko-KR" altLang="en-US" b="1" dirty="0" err="1"/>
              <a:t>당하</a:t>
            </a:r>
            <a:r>
              <a:rPr lang="ko-KR" altLang="en-US" dirty="0" err="1"/>
              <a:t>셨은즉</a:t>
            </a:r>
            <a:r>
              <a:rPr lang="ko-KR" altLang="en-US" dirty="0"/>
              <a:t> </a:t>
            </a:r>
            <a:r>
              <a:rPr lang="ko-KR" altLang="en-US" dirty="0" err="1"/>
              <a:t>시험받는</a:t>
            </a:r>
            <a:r>
              <a:rPr lang="ko-KR" altLang="en-US" dirty="0"/>
              <a:t> 자들을 능히 </a:t>
            </a:r>
            <a:r>
              <a:rPr lang="ko-KR" altLang="en-US" dirty="0" err="1"/>
              <a:t>도우시느니라</a:t>
            </a:r>
            <a:endParaRPr lang="en-US" altLang="ko-KR" dirty="0"/>
          </a:p>
          <a:p>
            <a:r>
              <a:rPr lang="en-US" altLang="ko-KR" b="1" dirty="0"/>
              <a:t>[</a:t>
            </a:r>
            <a:r>
              <a:rPr lang="ko-KR" altLang="en-US" b="1" dirty="0"/>
              <a:t>히</a:t>
            </a:r>
            <a:r>
              <a:rPr lang="en-US" altLang="ko-KR" b="1" dirty="0"/>
              <a:t>13:12]</a:t>
            </a:r>
            <a:r>
              <a:rPr lang="ko-KR" altLang="en-US" dirty="0"/>
              <a:t>그러므로 </a:t>
            </a:r>
            <a:r>
              <a:rPr lang="ko-KR" altLang="en-US" b="1" dirty="0"/>
              <a:t>예수</a:t>
            </a:r>
            <a:r>
              <a:rPr lang="ko-KR" altLang="en-US" dirty="0"/>
              <a:t>도 자기 피로써 </a:t>
            </a:r>
            <a:r>
              <a:rPr lang="ko-KR" altLang="en-US" b="1" dirty="0">
                <a:solidFill>
                  <a:srgbClr val="FF0000"/>
                </a:solidFill>
              </a:rPr>
              <a:t>백성을 </a:t>
            </a:r>
            <a:r>
              <a:rPr lang="ko-KR" altLang="en-US" b="1" dirty="0" err="1">
                <a:solidFill>
                  <a:srgbClr val="FF0000"/>
                </a:solidFill>
              </a:rPr>
              <a:t>거룩케</a:t>
            </a:r>
            <a:r>
              <a:rPr lang="ko-KR" altLang="en-US" b="1" dirty="0">
                <a:solidFill>
                  <a:srgbClr val="FF0000"/>
                </a:solidFill>
              </a:rPr>
              <a:t> 하려고 </a:t>
            </a:r>
            <a:r>
              <a:rPr lang="ko-KR" altLang="en-US" dirty="0"/>
              <a:t>성문 밖에서 </a:t>
            </a:r>
            <a:r>
              <a:rPr lang="ko-KR" altLang="en-US" b="1" dirty="0"/>
              <a:t>고난</a:t>
            </a:r>
            <a:r>
              <a:rPr lang="ko-KR" altLang="en-US" dirty="0"/>
              <a:t>을 받으셨느니라</a:t>
            </a:r>
          </a:p>
          <a:p>
            <a:pPr defTabSz="914383">
              <a:defRPr/>
            </a:pPr>
            <a:endParaRPr lang="en-US" altLang="ko-KR" dirty="0">
              <a:solidFill>
                <a:srgbClr val="800000"/>
              </a:solidFill>
              <a:latin typeface="Tahoma"/>
            </a:endParaRPr>
          </a:p>
          <a:p>
            <a:pPr defTabSz="914383">
              <a:defRPr/>
            </a:pPr>
            <a:r>
              <a:rPr lang="ko-KR" altLang="en-US" dirty="0">
                <a:solidFill>
                  <a:srgbClr val="800000"/>
                </a:solidFill>
                <a:latin typeface="Tahoma"/>
              </a:rPr>
              <a:t>온전케 하심</a:t>
            </a:r>
            <a:endParaRPr lang="en-US" altLang="ko-KR" dirty="0">
              <a:solidFill>
                <a:srgbClr val="800000"/>
              </a:solidFill>
              <a:latin typeface="Tahoma"/>
            </a:endParaRPr>
          </a:p>
          <a:p>
            <a:pPr defTabSz="914383">
              <a:defRPr/>
            </a:pPr>
            <a:r>
              <a:rPr lang="en-US" altLang="ko-KR" dirty="0">
                <a:solidFill>
                  <a:srgbClr val="800000"/>
                </a:solidFill>
                <a:latin typeface="Tahoma"/>
              </a:rPr>
              <a:t>(</a:t>
            </a:r>
            <a:r>
              <a:rPr lang="ko-KR" altLang="en-US" dirty="0">
                <a:solidFill>
                  <a:srgbClr val="800000"/>
                </a:solidFill>
                <a:latin typeface="Tahoma"/>
              </a:rPr>
              <a:t>시</a:t>
            </a:r>
            <a:r>
              <a:rPr lang="en-US" altLang="ko-KR" dirty="0">
                <a:solidFill>
                  <a:srgbClr val="800000"/>
                </a:solidFill>
                <a:latin typeface="Tahoma"/>
              </a:rPr>
              <a:t>12:6) </a:t>
            </a:r>
            <a:r>
              <a:rPr lang="ko-KR" altLang="en-US" dirty="0">
                <a:solidFill>
                  <a:srgbClr val="000000"/>
                </a:solidFill>
                <a:latin typeface="굴림"/>
                <a:ea typeface="굴림"/>
              </a:rPr>
              <a:t>여호와의 말씀은 순결함이여 흙 도가니에 </a:t>
            </a:r>
            <a:r>
              <a:rPr lang="ko-KR" altLang="en-US" dirty="0" err="1">
                <a:solidFill>
                  <a:srgbClr val="000000"/>
                </a:solidFill>
                <a:latin typeface="굴림"/>
                <a:ea typeface="굴림"/>
              </a:rPr>
              <a:t>일곱번</a:t>
            </a:r>
            <a:r>
              <a:rPr lang="ko-KR" altLang="en-US" dirty="0">
                <a:solidFill>
                  <a:srgbClr val="000000"/>
                </a:solidFill>
                <a:latin typeface="굴림"/>
                <a:ea typeface="굴림"/>
              </a:rPr>
              <a:t> </a:t>
            </a:r>
            <a:r>
              <a:rPr lang="ko-KR" altLang="en-US" b="1" dirty="0">
                <a:solidFill>
                  <a:srgbClr val="000000"/>
                </a:solidFill>
                <a:latin typeface="굴림"/>
                <a:ea typeface="굴림"/>
              </a:rPr>
              <a:t>단련한 은</a:t>
            </a:r>
            <a:r>
              <a:rPr lang="ko-KR" altLang="en-US" dirty="0">
                <a:solidFill>
                  <a:srgbClr val="000000"/>
                </a:solidFill>
                <a:latin typeface="굴림"/>
                <a:ea typeface="굴림"/>
              </a:rPr>
              <a:t> 같도다</a:t>
            </a:r>
            <a:endParaRPr lang="en-US" altLang="ko-KR" dirty="0">
              <a:solidFill>
                <a:srgbClr val="000000"/>
              </a:solidFill>
              <a:latin typeface="굴림"/>
              <a:ea typeface="굴림"/>
            </a:endParaRPr>
          </a:p>
          <a:p>
            <a:pPr defTabSz="914383">
              <a:defRPr/>
            </a:pPr>
            <a:r>
              <a:rPr lang="en-US" altLang="ko-KR" b="1" dirty="0"/>
              <a:t>[</a:t>
            </a:r>
            <a:r>
              <a:rPr lang="ko-KR" altLang="en-US" b="1" dirty="0"/>
              <a:t>시</a:t>
            </a:r>
            <a:r>
              <a:rPr lang="en-US" altLang="ko-KR" b="1" dirty="0"/>
              <a:t>119:67]</a:t>
            </a:r>
            <a:r>
              <a:rPr lang="ko-KR" altLang="en-US" dirty="0" err="1"/>
              <a:t>고난당하기</a:t>
            </a:r>
            <a:r>
              <a:rPr lang="ko-KR" altLang="en-US" dirty="0"/>
              <a:t> 전에는 내가 그릇 행하였더니 이제는 주의 말씀을 지키나이다</a:t>
            </a:r>
            <a:endParaRPr lang="ko-KR" altLang="en-US" dirty="0">
              <a:solidFill>
                <a:srgbClr val="000000"/>
              </a:solidFill>
              <a:latin typeface="굴림"/>
              <a:ea typeface="굴림"/>
            </a:endParaRPr>
          </a:p>
          <a:p>
            <a:r>
              <a:rPr lang="ko-KR" altLang="en-US" dirty="0"/>
              <a:t>언제 온전케 되는가 </a:t>
            </a:r>
            <a:r>
              <a:rPr lang="en-US" altLang="ko-KR" dirty="0"/>
              <a:t>? </a:t>
            </a:r>
            <a:r>
              <a:rPr lang="ko-KR" altLang="en-US" dirty="0"/>
              <a:t>고난을 통해 온전케 된다</a:t>
            </a:r>
            <a:r>
              <a:rPr lang="en-US" altLang="ko-KR" dirty="0"/>
              <a:t>. </a:t>
            </a:r>
          </a:p>
          <a:p>
            <a:r>
              <a:rPr lang="ko-KR" altLang="en-US" dirty="0"/>
              <a:t>언제 영광과 존귀의 관을 쓰는가</a:t>
            </a:r>
            <a:r>
              <a:rPr lang="en-US" altLang="ko-KR" dirty="0"/>
              <a:t> ? </a:t>
            </a:r>
            <a:r>
              <a:rPr lang="ko-KR" altLang="en-US" dirty="0"/>
              <a:t>고난을 통해 영광과 존귀의 관을 쓴다</a:t>
            </a:r>
            <a:r>
              <a:rPr lang="en-US" altLang="ko-KR" dirty="0"/>
              <a:t>.</a:t>
            </a:r>
          </a:p>
          <a:p>
            <a:endParaRPr lang="en-US" altLang="ko-KR" dirty="0"/>
          </a:p>
          <a:p>
            <a:r>
              <a:rPr lang="ko-KR" altLang="en-US" dirty="0"/>
              <a:t>몸의 구속 </a:t>
            </a:r>
          </a:p>
          <a:p>
            <a:r>
              <a:rPr lang="en-US" altLang="ko-KR" b="1" dirty="0"/>
              <a:t>[</a:t>
            </a:r>
            <a:r>
              <a:rPr lang="ko-KR" altLang="en-US" b="1" dirty="0"/>
              <a:t>고전</a:t>
            </a:r>
            <a:r>
              <a:rPr lang="en-US" altLang="ko-KR" b="1" dirty="0"/>
              <a:t>15:20]</a:t>
            </a:r>
            <a:r>
              <a:rPr lang="ko-KR" altLang="en-US" dirty="0"/>
              <a:t>그러나 이제 그리스도께서 죽은 자 가운데서 다시 살아 잠자는 자들의 </a:t>
            </a:r>
            <a:r>
              <a:rPr lang="ko-KR" altLang="en-US" b="1" dirty="0"/>
              <a:t>첫 열매</a:t>
            </a:r>
            <a:r>
              <a:rPr lang="ko-KR" altLang="en-US" dirty="0"/>
              <a:t>가 </a:t>
            </a:r>
            <a:r>
              <a:rPr lang="ko-KR" altLang="en-US" dirty="0" err="1"/>
              <a:t>되셨도다</a:t>
            </a:r>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9</a:t>
            </a:fld>
            <a:endParaRPr lang="ko-KR" altLang="en-US"/>
          </a:p>
        </p:txBody>
      </p:sp>
    </p:spTree>
    <p:extLst>
      <p:ext uri="{BB962C8B-B14F-4D97-AF65-F5344CB8AC3E}">
        <p14:creationId xmlns:p14="http://schemas.microsoft.com/office/powerpoint/2010/main" val="44111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마귀를 멸하려고 혈과 육을 지니셨다는 뜻은 </a:t>
            </a:r>
            <a:r>
              <a:rPr lang="en-US" altLang="ko-KR" dirty="0" smtClean="0"/>
              <a:t>?</a:t>
            </a:r>
          </a:p>
          <a:p>
            <a:r>
              <a:rPr lang="ko-KR" altLang="en-US" dirty="0" smtClean="0"/>
              <a:t>마귀는 혈과 육을 통해 역사한다</a:t>
            </a:r>
            <a:r>
              <a:rPr lang="en-US" altLang="ko-KR" dirty="0" smtClean="0"/>
              <a:t>.</a:t>
            </a:r>
          </a:p>
          <a:p>
            <a:r>
              <a:rPr lang="ko-KR" altLang="en-US" dirty="0" smtClean="0"/>
              <a:t>육신을 통해 악한 마귀는 일한다</a:t>
            </a:r>
            <a:r>
              <a:rPr lang="en-US" altLang="ko-KR" dirty="0" smtClean="0"/>
              <a:t>. </a:t>
            </a:r>
          </a:p>
          <a:p>
            <a:r>
              <a:rPr lang="ko-KR" altLang="en-US" dirty="0" smtClean="0"/>
              <a:t>예수님은 혈과 육이 </a:t>
            </a:r>
            <a:r>
              <a:rPr lang="ko-KR" altLang="en-US" dirty="0" err="1" smtClean="0"/>
              <a:t>있어으나</a:t>
            </a:r>
            <a:r>
              <a:rPr lang="ko-KR" altLang="en-US" dirty="0" smtClean="0"/>
              <a:t> 마귀는 그를 멸하지 못하고 오히려 주님께 </a:t>
            </a:r>
            <a:r>
              <a:rPr lang="en-US" altLang="ko-KR" dirty="0" smtClean="0"/>
              <a:t>destroy </a:t>
            </a:r>
            <a:r>
              <a:rPr lang="ko-KR" altLang="en-US" dirty="0" smtClean="0"/>
              <a:t>되었다</a:t>
            </a:r>
            <a:r>
              <a:rPr lang="en-US" altLang="ko-KR" dirty="0" smtClean="0"/>
              <a:t>.</a:t>
            </a:r>
          </a:p>
          <a:p>
            <a:r>
              <a:rPr lang="ko-KR" altLang="en-US" dirty="0" smtClean="0"/>
              <a:t>우리의 영적 싸움은 혈과 육에 대한 싸움이기도 하다</a:t>
            </a:r>
            <a:r>
              <a:rPr lang="en-US" altLang="ko-KR" dirty="0" smtClean="0"/>
              <a:t>. </a:t>
            </a:r>
            <a:r>
              <a:rPr lang="ko-KR" altLang="en-US" dirty="0" smtClean="0"/>
              <a:t>그러나 그 </a:t>
            </a:r>
            <a:r>
              <a:rPr lang="en-US" altLang="ko-KR" dirty="0" smtClean="0"/>
              <a:t>“</a:t>
            </a:r>
            <a:r>
              <a:rPr lang="ko-KR" altLang="en-US" dirty="0" smtClean="0"/>
              <a:t>혈과 육</a:t>
            </a:r>
            <a:r>
              <a:rPr lang="en-US" altLang="ko-KR" dirty="0" smtClean="0"/>
              <a:t>” </a:t>
            </a:r>
            <a:r>
              <a:rPr lang="ko-KR" altLang="en-US" dirty="0" smtClean="0"/>
              <a:t>뒤에는 마귀가 있다</a:t>
            </a:r>
            <a:r>
              <a:rPr lang="en-US" altLang="ko-KR" dirty="0" smtClean="0"/>
              <a:t>.</a:t>
            </a:r>
          </a:p>
          <a:p>
            <a:r>
              <a:rPr lang="en-US" altLang="ko-KR" dirty="0" smtClean="0"/>
              <a:t>                                                                                            </a:t>
            </a:r>
            <a:r>
              <a:rPr lang="ko-KR" altLang="en-US" dirty="0" err="1" smtClean="0"/>
              <a:t>먹음직</a:t>
            </a:r>
            <a:r>
              <a:rPr lang="en-US" altLang="ko-KR" dirty="0" smtClean="0"/>
              <a:t>, </a:t>
            </a:r>
            <a:r>
              <a:rPr lang="ko-KR" altLang="en-US" dirty="0" err="1" smtClean="0"/>
              <a:t>보암직</a:t>
            </a:r>
            <a:r>
              <a:rPr lang="en-US" altLang="ko-KR" dirty="0" smtClean="0"/>
              <a:t>, </a:t>
            </a:r>
            <a:r>
              <a:rPr lang="ko-KR" altLang="en-US" dirty="0" smtClean="0"/>
              <a:t>탐스러움</a:t>
            </a:r>
            <a:endParaRPr lang="en-US" altLang="ko-KR" dirty="0" smtClean="0"/>
          </a:p>
          <a:p>
            <a:endParaRPr lang="en-US" altLang="ko-KR" b="1" dirty="0"/>
          </a:p>
          <a:p>
            <a:r>
              <a:rPr lang="en-US" altLang="ko-KR" b="1" dirty="0"/>
              <a:t>[</a:t>
            </a:r>
            <a:r>
              <a:rPr lang="ko-KR" altLang="en-US" b="1" dirty="0"/>
              <a:t>고전</a:t>
            </a:r>
            <a:r>
              <a:rPr lang="en-US" altLang="ko-KR" b="1" dirty="0"/>
              <a:t>15:50]</a:t>
            </a:r>
            <a:r>
              <a:rPr lang="ko-KR" altLang="en-US" b="1" dirty="0"/>
              <a:t>형제들아 내가 이것을 </a:t>
            </a:r>
            <a:r>
              <a:rPr lang="ko-KR" altLang="en-US" b="1" dirty="0" err="1"/>
              <a:t>말하노니</a:t>
            </a:r>
            <a:r>
              <a:rPr lang="ko-KR" altLang="en-US" b="1" dirty="0"/>
              <a:t> </a:t>
            </a:r>
            <a:r>
              <a:rPr lang="ko-KR" altLang="en-US" b="1" dirty="0">
                <a:solidFill>
                  <a:srgbClr val="FF0000"/>
                </a:solidFill>
              </a:rPr>
              <a:t>혈과 육</a:t>
            </a:r>
            <a:r>
              <a:rPr lang="ko-KR" altLang="en-US" b="1" dirty="0"/>
              <a:t>은 하나님 나라를 유업으로 받을 수 없고 또한 썩은 것은 썩지 아니한 것을 유업으로 받지 못하느니라</a:t>
            </a:r>
          </a:p>
          <a:p>
            <a:r>
              <a:rPr lang="en-US" altLang="ko-KR" b="1" dirty="0"/>
              <a:t>[</a:t>
            </a:r>
            <a:r>
              <a:rPr lang="ko-KR" altLang="en-US" b="1" dirty="0" err="1"/>
              <a:t>엡</a:t>
            </a:r>
            <a:r>
              <a:rPr lang="en-US" altLang="ko-KR" b="1" dirty="0"/>
              <a:t>6:12]</a:t>
            </a:r>
            <a:r>
              <a:rPr lang="ko-KR" altLang="en-US" b="1" dirty="0"/>
              <a:t>우리의 씨름은 혈과 육에 대한 것이 아니요 정사와 권세와 이 어두움의 세상 </a:t>
            </a:r>
            <a:r>
              <a:rPr lang="ko-KR" altLang="en-US" b="1" dirty="0" err="1"/>
              <a:t>주관자들과</a:t>
            </a:r>
            <a:r>
              <a:rPr lang="ko-KR" altLang="en-US" b="1" dirty="0"/>
              <a:t> 하늘에 있는 악의 영들에게 대함이라</a:t>
            </a:r>
            <a:endParaRPr lang="en-US" altLang="ko-KR" b="1" dirty="0"/>
          </a:p>
          <a:p>
            <a:r>
              <a:rPr lang="en-US" altLang="ko-KR" b="1" dirty="0"/>
              <a:t>[</a:t>
            </a:r>
            <a:r>
              <a:rPr lang="ko-KR" altLang="en-US" b="1" dirty="0"/>
              <a:t>창</a:t>
            </a:r>
            <a:r>
              <a:rPr lang="en-US" altLang="ko-KR" b="1" dirty="0"/>
              <a:t>3:19]</a:t>
            </a:r>
            <a:r>
              <a:rPr lang="ko-KR" altLang="en-US" dirty="0"/>
              <a:t>네가 얼굴에 땀이 흘러야</a:t>
            </a:r>
            <a:endParaRPr lang="en-US" altLang="ko-KR" dirty="0"/>
          </a:p>
          <a:p>
            <a:r>
              <a:rPr lang="ko-KR" altLang="en-US" dirty="0"/>
              <a:t> 식물을 먹고 필경은 흙으로 돌아가리니 그 속에서 네가 취함을 입었음이라 너는 </a:t>
            </a:r>
            <a:r>
              <a:rPr lang="ko-KR" altLang="en-US" b="1" dirty="0"/>
              <a:t>흙이니</a:t>
            </a:r>
            <a:r>
              <a:rPr lang="ko-KR" altLang="en-US" dirty="0"/>
              <a:t> 흙으로 돌아갈 것이니라 하시니라</a:t>
            </a:r>
            <a:endParaRPr lang="en-US" altLang="ko-KR" dirty="0"/>
          </a:p>
          <a:p>
            <a:endParaRPr lang="en-US" altLang="ko-KR" dirty="0"/>
          </a:p>
          <a:p>
            <a:r>
              <a:rPr lang="ko-KR" altLang="en-US" dirty="0"/>
              <a:t>예수 그리스도의 육체의 죽음의 </a:t>
            </a:r>
            <a:r>
              <a:rPr lang="en-US" altLang="ko-KR" dirty="0"/>
              <a:t>2</a:t>
            </a:r>
            <a:r>
              <a:rPr lang="ko-KR" altLang="en-US" dirty="0"/>
              <a:t>가지 효과</a:t>
            </a:r>
            <a:endParaRPr lang="en-US" altLang="ko-KR" dirty="0"/>
          </a:p>
          <a:p>
            <a:r>
              <a:rPr lang="en-US" altLang="ko-KR" dirty="0"/>
              <a:t>  1) </a:t>
            </a:r>
            <a:r>
              <a:rPr lang="ko-KR" altLang="en-US" dirty="0"/>
              <a:t>마귀를 멸함</a:t>
            </a:r>
            <a:endParaRPr lang="en-US" altLang="ko-KR" dirty="0"/>
          </a:p>
          <a:p>
            <a:r>
              <a:rPr lang="en-US" altLang="ko-KR" dirty="0"/>
              <a:t>  2) </a:t>
            </a:r>
            <a:r>
              <a:rPr lang="ko-KR" altLang="en-US" dirty="0" err="1"/>
              <a:t>종노릇</a:t>
            </a:r>
            <a:r>
              <a:rPr lang="ko-KR" altLang="en-US" dirty="0"/>
              <a:t> 하는 모든 자를 놓아줌</a:t>
            </a:r>
            <a:endParaRPr lang="en-US" altLang="ko-KR" dirty="0"/>
          </a:p>
          <a:p>
            <a:r>
              <a:rPr lang="ko-KR" altLang="en-US" dirty="0"/>
              <a:t>그러므로 예수 믿음 안에 있는 자는 위의 </a:t>
            </a:r>
            <a:r>
              <a:rPr lang="en-US" altLang="ko-KR" dirty="0"/>
              <a:t>2</a:t>
            </a:r>
            <a:r>
              <a:rPr lang="ko-KR" altLang="en-US" dirty="0"/>
              <a:t>가지의 은혜가 있는 것이다</a:t>
            </a:r>
            <a:r>
              <a:rPr lang="en-US" altLang="ko-KR" dirty="0"/>
              <a:t>.</a:t>
            </a:r>
            <a:endParaRPr lang="ko-KR" altLang="en-US" dirty="0" smtClean="0"/>
          </a:p>
          <a:p>
            <a:endParaRPr lang="en-US" altLang="ko-KR" dirty="0" smtClean="0"/>
          </a:p>
          <a:p>
            <a:r>
              <a:rPr lang="ko-KR" altLang="en-US" dirty="0" smtClean="0"/>
              <a:t>일생에 매여</a:t>
            </a:r>
            <a:endParaRPr lang="en-US" altLang="ko-KR" dirty="0" smtClean="0"/>
          </a:p>
          <a:p>
            <a:r>
              <a:rPr lang="ko-KR" altLang="en-US" dirty="0" smtClean="0"/>
              <a:t>전</a:t>
            </a:r>
            <a:r>
              <a:rPr lang="en-US" altLang="ko-KR" dirty="0" smtClean="0"/>
              <a:t>6:7 </a:t>
            </a:r>
            <a:r>
              <a:rPr lang="ko-KR" altLang="en-US" dirty="0" smtClean="0"/>
              <a:t>사람의 수고는 다 그 입을 위함이나 그 식욕은 차지 아니하느니라</a:t>
            </a:r>
            <a:endParaRPr lang="en-US" altLang="ko-KR" dirty="0" smtClean="0"/>
          </a:p>
          <a:p>
            <a:r>
              <a:rPr lang="ko-KR" altLang="en-US" dirty="0" smtClean="0"/>
              <a:t>막</a:t>
            </a:r>
            <a:r>
              <a:rPr lang="en-US" altLang="ko-KR" dirty="0" smtClean="0"/>
              <a:t>4:19 </a:t>
            </a:r>
            <a:r>
              <a:rPr lang="ko-KR" altLang="en-US" dirty="0" smtClean="0"/>
              <a:t>세상의 염려와 재리의 유혹과 기타 욕심이 들어와 말씀을 막아 결실치 못하게 되는 자요</a:t>
            </a:r>
            <a:endParaRPr lang="en-US" altLang="ko-KR" dirty="0" smtClean="0"/>
          </a:p>
          <a:p>
            <a:r>
              <a:rPr lang="ko-KR" altLang="en-US" dirty="0" err="1" smtClean="0"/>
              <a:t>눅</a:t>
            </a:r>
            <a:r>
              <a:rPr lang="en-US" altLang="ko-KR" dirty="0" smtClean="0"/>
              <a:t>12:25 </a:t>
            </a:r>
            <a:r>
              <a:rPr lang="ko-KR" altLang="en-US" dirty="0" smtClean="0"/>
              <a:t>또 너희 중에 누가 염려함으로 그 키를 한 자나 더할 수 있느냐</a:t>
            </a:r>
            <a:endParaRPr lang="en-US" altLang="ko-KR" dirty="0" smtClean="0"/>
          </a:p>
          <a:p>
            <a:endParaRPr lang="en-US" altLang="ko-KR" dirty="0" smtClean="0"/>
          </a:p>
          <a:p>
            <a:r>
              <a:rPr lang="ko-KR" altLang="en-US" dirty="0" smtClean="0"/>
              <a:t>사망의 세력을 잡은 자</a:t>
            </a:r>
            <a:endParaRPr lang="en-US" altLang="ko-KR" dirty="0" smtClean="0"/>
          </a:p>
          <a:p>
            <a:pPr defTabSz="914383">
              <a:defRPr/>
            </a:pPr>
            <a:r>
              <a:rPr lang="en-US" altLang="ko-KR" b="1" dirty="0" smtClean="0"/>
              <a:t>[</a:t>
            </a:r>
            <a:r>
              <a:rPr lang="ko-KR" altLang="en-US" b="1" dirty="0" smtClean="0"/>
              <a:t>계</a:t>
            </a:r>
            <a:r>
              <a:rPr lang="en-US" altLang="ko-KR" b="1" dirty="0" smtClean="0"/>
              <a:t>6:8]</a:t>
            </a:r>
            <a:r>
              <a:rPr lang="ko-KR" altLang="en-US" dirty="0" smtClean="0"/>
              <a:t>내가 보매 </a:t>
            </a:r>
            <a:r>
              <a:rPr lang="ko-KR" altLang="en-US" dirty="0" err="1" smtClean="0"/>
              <a:t>청황색</a:t>
            </a:r>
            <a:r>
              <a:rPr lang="ko-KR" altLang="en-US" dirty="0" smtClean="0"/>
              <a:t> 말이 나오는데 그 탄 자의 이름은 </a:t>
            </a:r>
            <a:r>
              <a:rPr lang="ko-KR" altLang="en-US" b="1" dirty="0" smtClean="0"/>
              <a:t>사망</a:t>
            </a:r>
            <a:r>
              <a:rPr lang="ko-KR" altLang="en-US" dirty="0" smtClean="0"/>
              <a:t>이니 음부가 그 뒤를 따르더라 저희가 땅 사분 일의 </a:t>
            </a:r>
            <a:r>
              <a:rPr lang="ko-KR" altLang="en-US" b="1" dirty="0" smtClean="0"/>
              <a:t>권세</a:t>
            </a:r>
            <a:r>
              <a:rPr lang="ko-KR" altLang="en-US" dirty="0" smtClean="0"/>
              <a:t>를 얻어 검과 흉년과 </a:t>
            </a:r>
            <a:r>
              <a:rPr lang="ko-KR" altLang="en-US" b="1" dirty="0" smtClean="0"/>
              <a:t>사망</a:t>
            </a:r>
            <a:r>
              <a:rPr lang="ko-KR" altLang="en-US" dirty="0" smtClean="0"/>
              <a:t>과 땅의 짐승으로써 죽이더라</a:t>
            </a:r>
          </a:p>
          <a:p>
            <a:r>
              <a:rPr lang="en-US" altLang="ko-KR" b="1" dirty="0"/>
              <a:t>[</a:t>
            </a:r>
            <a:r>
              <a:rPr lang="ko-KR" altLang="en-US" b="1" dirty="0"/>
              <a:t>골</a:t>
            </a:r>
            <a:r>
              <a:rPr lang="en-US" altLang="ko-KR" b="1" dirty="0"/>
              <a:t>1:13]</a:t>
            </a:r>
            <a:r>
              <a:rPr lang="ko-KR" altLang="en-US" dirty="0"/>
              <a:t>그가 우리를 </a:t>
            </a:r>
            <a:r>
              <a:rPr lang="ko-KR" altLang="en-US" b="1" dirty="0" err="1"/>
              <a:t>흑암</a:t>
            </a:r>
            <a:r>
              <a:rPr lang="ko-KR" altLang="en-US" dirty="0" err="1"/>
              <a:t>의</a:t>
            </a:r>
            <a:r>
              <a:rPr lang="ko-KR" altLang="en-US" dirty="0"/>
              <a:t> 권세에서 건져내사 그의 사랑의 아들의 나라로 옮기셨으니</a:t>
            </a:r>
            <a:endParaRPr lang="en-US" altLang="ko-KR" dirty="0"/>
          </a:p>
          <a:p>
            <a:r>
              <a:rPr lang="en-US" altLang="ko-KR" b="1" dirty="0" smtClean="0"/>
              <a:t>[</a:t>
            </a:r>
            <a:r>
              <a:rPr lang="ko-KR" altLang="en-US" b="1" dirty="0" smtClean="0"/>
              <a:t>행</a:t>
            </a:r>
            <a:r>
              <a:rPr lang="en-US" altLang="ko-KR" b="1" dirty="0" smtClean="0"/>
              <a:t>26:18]</a:t>
            </a:r>
            <a:r>
              <a:rPr lang="ko-KR" altLang="en-US" dirty="0" smtClean="0"/>
              <a:t>그 눈을 뜨게 하여 어두움에서 빛으로</a:t>
            </a:r>
            <a:r>
              <a:rPr lang="en-US" altLang="ko-KR" dirty="0" smtClean="0"/>
              <a:t>, </a:t>
            </a:r>
            <a:r>
              <a:rPr lang="ko-KR" altLang="en-US" dirty="0" smtClean="0"/>
              <a:t>사단의 권세에서 하나님께로 돌아가게 하고 죄 사함과 나를 믿어 </a:t>
            </a:r>
            <a:r>
              <a:rPr lang="ko-KR" altLang="en-US" dirty="0" err="1" smtClean="0"/>
              <a:t>거룩케</a:t>
            </a:r>
            <a:r>
              <a:rPr lang="ko-KR" altLang="en-US" dirty="0" smtClean="0"/>
              <a:t> 된 무리 가운데서 기업을 얻게 하리라 </a:t>
            </a:r>
            <a:r>
              <a:rPr lang="ko-KR" altLang="en-US" dirty="0" err="1" smtClean="0"/>
              <a:t>하더이다</a:t>
            </a:r>
            <a:endParaRPr lang="en-US" altLang="ko-KR" dirty="0" smtClean="0"/>
          </a:p>
          <a:p>
            <a:endParaRPr lang="ko-KR" altLang="en-US" dirty="0" smtClean="0"/>
          </a:p>
        </p:txBody>
      </p:sp>
      <p:sp>
        <p:nvSpPr>
          <p:cNvPr id="4" name="슬라이드 번호 개체 틀 3"/>
          <p:cNvSpPr>
            <a:spLocks noGrp="1"/>
          </p:cNvSpPr>
          <p:nvPr>
            <p:ph type="sldNum" sz="quarter" idx="10"/>
          </p:nvPr>
        </p:nvSpPr>
        <p:spPr/>
        <p:txBody>
          <a:bodyPr/>
          <a:lstStyle/>
          <a:p>
            <a:fld id="{D299BDE9-D12B-4389-BB5F-8222EA29ACAF}" type="slidenum">
              <a:rPr lang="ko-KR" altLang="en-US" smtClean="0"/>
              <a:t>10</a:t>
            </a:fld>
            <a:endParaRPr lang="ko-KR" altLang="en-US"/>
          </a:p>
        </p:txBody>
      </p:sp>
    </p:spTree>
    <p:extLst>
      <p:ext uri="{BB962C8B-B14F-4D97-AF65-F5344CB8AC3E}">
        <p14:creationId xmlns:p14="http://schemas.microsoft.com/office/powerpoint/2010/main" val="44111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258046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102493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21055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ltLang="ko-KR"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ko-KR"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ko-KR" alt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547856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ko-KR" smtClean="0"/>
              <a:t>Click to edit Master title style</a:t>
            </a:r>
            <a:endParaRPr kumimoji="0" lang="en-US"/>
          </a:p>
        </p:txBody>
      </p:sp>
      <p:sp>
        <p:nvSpPr>
          <p:cNvPr id="4" name="Date Placeholder 3"/>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5" name="Footer Placeholder 4"/>
          <p:cNvSpPr>
            <a:spLocks noGrp="1"/>
          </p:cNvSpPr>
          <p:nvPr>
            <p:ph type="ftr" sz="quarter" idx="11"/>
          </p:nvPr>
        </p:nvSpPr>
        <p:spPr/>
        <p:txBody>
          <a:bodyPr/>
          <a:lstStyle/>
          <a:p>
            <a:endParaRPr lang="ko-KR" altLang="en-US">
              <a:solidFill>
                <a:srgbClr val="464653"/>
              </a:solidFill>
            </a:endParaRPr>
          </a:p>
        </p:txBody>
      </p:sp>
      <p:sp>
        <p:nvSpPr>
          <p:cNvPr id="6" name="Slide Number Placeholder 5"/>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Tree>
    <p:extLst>
      <p:ext uri="{BB962C8B-B14F-4D97-AF65-F5344CB8AC3E}">
        <p14:creationId xmlns:p14="http://schemas.microsoft.com/office/powerpoint/2010/main" val="165658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ltLang="ko-KR"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ko-KR"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9E0D4709-0A7A-497B-A03E-D28634FD6166}" type="datetimeFigureOut">
              <a:rPr lang="ko-KR" altLang="en-US" smtClean="0">
                <a:solidFill>
                  <a:srgbClr val="DDE9EC"/>
                </a:solidFill>
              </a:rPr>
              <a:pPr/>
              <a:t>2018-10-05</a:t>
            </a:fld>
            <a:endParaRPr lang="ko-KR" alt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ko-KR" alt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FF37432C-D592-42C0-A303-80DECA860B55}" type="slidenum">
              <a:rPr lang="ko-KR" altLang="en-US" smtClean="0">
                <a:solidFill>
                  <a:srgbClr val="DDE9EC"/>
                </a:solidFill>
              </a:rPr>
              <a:pPr/>
              <a:t>‹#›</a:t>
            </a:fld>
            <a:endParaRPr lang="ko-KR" alt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292147725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ltLang="ko-KR" smtClean="0"/>
              <a:t>Click to edit Master title style</a:t>
            </a:r>
            <a:endParaRPr kumimoji="0" lang="en-US"/>
          </a:p>
        </p:txBody>
      </p:sp>
      <p:sp>
        <p:nvSpPr>
          <p:cNvPr id="5" name="Date Placeholder 4"/>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6" name="Footer Placeholder 5"/>
          <p:cNvSpPr>
            <a:spLocks noGrp="1"/>
          </p:cNvSpPr>
          <p:nvPr>
            <p:ph type="ftr" sz="quarter" idx="11"/>
          </p:nvPr>
        </p:nvSpPr>
        <p:spPr/>
        <p:txBody>
          <a:bodyPr/>
          <a:lstStyle/>
          <a:p>
            <a:endParaRPr lang="ko-KR" altLang="en-US">
              <a:solidFill>
                <a:srgbClr val="464653"/>
              </a:solidFill>
            </a:endParaRPr>
          </a:p>
        </p:txBody>
      </p:sp>
      <p:sp>
        <p:nvSpPr>
          <p:cNvPr id="7" name="Slide Number Placeholder 6"/>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Tree>
    <p:extLst>
      <p:ext uri="{BB962C8B-B14F-4D97-AF65-F5344CB8AC3E}">
        <p14:creationId xmlns:p14="http://schemas.microsoft.com/office/powerpoint/2010/main" val="372495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ltLang="ko-KR"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ko-KR"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ko-KR" smtClean="0"/>
              <a:t>Click to edit Master text styles</a:t>
            </a:r>
          </a:p>
        </p:txBody>
      </p:sp>
      <p:sp>
        <p:nvSpPr>
          <p:cNvPr id="7" name="Date Placeholder 6"/>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8" name="Footer Placeholder 7"/>
          <p:cNvSpPr>
            <a:spLocks noGrp="1"/>
          </p:cNvSpPr>
          <p:nvPr>
            <p:ph type="ftr" sz="quarter" idx="11"/>
          </p:nvPr>
        </p:nvSpPr>
        <p:spPr/>
        <p:txBody>
          <a:bodyPr/>
          <a:lstStyle/>
          <a:p>
            <a:endParaRPr lang="ko-KR" altLang="en-US">
              <a:solidFill>
                <a:srgbClr val="464653"/>
              </a:solidFill>
            </a:endParaRPr>
          </a:p>
        </p:txBody>
      </p:sp>
      <p:sp>
        <p:nvSpPr>
          <p:cNvPr id="9" name="Slide Number Placeholder 8"/>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Tree>
    <p:extLst>
      <p:ext uri="{BB962C8B-B14F-4D97-AF65-F5344CB8AC3E}">
        <p14:creationId xmlns:p14="http://schemas.microsoft.com/office/powerpoint/2010/main" val="2203174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ltLang="ko-KR" smtClean="0"/>
              <a:t>Click to edit Master title style</a:t>
            </a:r>
            <a:endParaRPr kumimoji="0" lang="en-US"/>
          </a:p>
        </p:txBody>
      </p:sp>
      <p:sp>
        <p:nvSpPr>
          <p:cNvPr id="3" name="Date Placeholder 2"/>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4" name="Footer Placeholder 3"/>
          <p:cNvSpPr>
            <a:spLocks noGrp="1"/>
          </p:cNvSpPr>
          <p:nvPr>
            <p:ph type="ftr" sz="quarter" idx="11"/>
          </p:nvPr>
        </p:nvSpPr>
        <p:spPr/>
        <p:txBody>
          <a:bodyPr/>
          <a:lstStyle/>
          <a:p>
            <a:endParaRPr lang="ko-KR" altLang="en-US">
              <a:solidFill>
                <a:srgbClr val="464653"/>
              </a:solidFill>
            </a:endParaRPr>
          </a:p>
        </p:txBody>
      </p:sp>
      <p:sp>
        <p:nvSpPr>
          <p:cNvPr id="5" name="Slide Number Placeholder 4"/>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2605709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3" name="Footer Placeholder 2"/>
          <p:cNvSpPr>
            <a:spLocks noGrp="1"/>
          </p:cNvSpPr>
          <p:nvPr>
            <p:ph type="ftr" sz="quarter" idx="11"/>
          </p:nvPr>
        </p:nvSpPr>
        <p:spPr/>
        <p:txBody>
          <a:bodyPr/>
          <a:lstStyle/>
          <a:p>
            <a:endParaRPr lang="ko-KR" altLang="en-US">
              <a:solidFill>
                <a:srgbClr val="464653"/>
              </a:solidFill>
            </a:endParaRPr>
          </a:p>
        </p:txBody>
      </p:sp>
      <p:sp>
        <p:nvSpPr>
          <p:cNvPr id="4" name="Slide Number Placeholder 3"/>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2802176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ltLang="ko-KR"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ltLang="ko-KR" smtClean="0"/>
              <a:t>Click to edit Master text styles</a:t>
            </a:r>
          </a:p>
        </p:txBody>
      </p:sp>
      <p:sp>
        <p:nvSpPr>
          <p:cNvPr id="5" name="Date Placeholder 4"/>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6" name="Footer Placeholder 5"/>
          <p:cNvSpPr>
            <a:spLocks noGrp="1"/>
          </p:cNvSpPr>
          <p:nvPr>
            <p:ph type="ftr" sz="quarter" idx="11"/>
          </p:nvPr>
        </p:nvSpPr>
        <p:spPr/>
        <p:txBody>
          <a:bodyPr/>
          <a:lstStyle/>
          <a:p>
            <a:endParaRPr lang="ko-KR" altLang="en-US">
              <a:solidFill>
                <a:srgbClr val="464653"/>
              </a:solidFill>
            </a:endParaRPr>
          </a:p>
        </p:txBody>
      </p:sp>
      <p:sp>
        <p:nvSpPr>
          <p:cNvPr id="7" name="Slide Number Placeholder 6"/>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Tree>
    <p:extLst>
      <p:ext uri="{BB962C8B-B14F-4D97-AF65-F5344CB8AC3E}">
        <p14:creationId xmlns:p14="http://schemas.microsoft.com/office/powerpoint/2010/main" val="131306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3381051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ltLang="ko-KR"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ltLang="ko-KR"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ltLang="ko-KR" smtClean="0"/>
              <a:t>Click to edit Master text styles</a:t>
            </a:r>
          </a:p>
        </p:txBody>
      </p:sp>
      <p:sp>
        <p:nvSpPr>
          <p:cNvPr id="5" name="Date Placeholder 4"/>
          <p:cNvSpPr>
            <a:spLocks noGrp="1"/>
          </p:cNvSpPr>
          <p:nvPr>
            <p:ph type="dt" sz="half" idx="10"/>
          </p:nvPr>
        </p:nvSpPr>
        <p:spPr/>
        <p:txBody>
          <a:bodyPr/>
          <a:lstStyle/>
          <a:p>
            <a:fld id="{9E0D4709-0A7A-497B-A03E-D28634FD6166}" type="datetimeFigureOut">
              <a:rPr lang="ko-KR" altLang="en-US" smtClean="0">
                <a:solidFill>
                  <a:srgbClr val="DDE9EC"/>
                </a:solidFill>
              </a:rPr>
              <a:pPr/>
              <a:t>2018-10-05</a:t>
            </a:fld>
            <a:endParaRPr lang="ko-KR" altLang="en-US">
              <a:solidFill>
                <a:srgbClr val="DDE9EC"/>
              </a:solidFill>
            </a:endParaRPr>
          </a:p>
        </p:txBody>
      </p:sp>
      <p:sp>
        <p:nvSpPr>
          <p:cNvPr id="6" name="Footer Placeholder 5"/>
          <p:cNvSpPr>
            <a:spLocks noGrp="1"/>
          </p:cNvSpPr>
          <p:nvPr>
            <p:ph type="ftr" sz="quarter" idx="11"/>
          </p:nvPr>
        </p:nvSpPr>
        <p:spPr/>
        <p:txBody>
          <a:bodyPr/>
          <a:lstStyle/>
          <a:p>
            <a:endParaRPr lang="ko-KR" altLang="en-US">
              <a:solidFill>
                <a:srgbClr val="DDE9EC"/>
              </a:solidFill>
            </a:endParaRPr>
          </a:p>
        </p:txBody>
      </p:sp>
      <p:sp>
        <p:nvSpPr>
          <p:cNvPr id="7" name="Slide Number Placeholder 6"/>
          <p:cNvSpPr>
            <a:spLocks noGrp="1"/>
          </p:cNvSpPr>
          <p:nvPr>
            <p:ph type="sldNum" sz="quarter" idx="12"/>
          </p:nvPr>
        </p:nvSpPr>
        <p:spPr/>
        <p:txBody>
          <a:bodyPr/>
          <a:lstStyle/>
          <a:p>
            <a:fld id="{FF37432C-D592-42C0-A303-80DECA860B55}" type="slidenum">
              <a:rPr lang="ko-KR" altLang="en-US" smtClean="0">
                <a:solidFill>
                  <a:srgbClr val="DDE9EC"/>
                </a:solidFill>
              </a:rPr>
              <a:pPr/>
              <a:t>‹#›</a:t>
            </a:fld>
            <a:endParaRPr lang="ko-KR" alt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199472784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ko-KR"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
        <p:nvSpPr>
          <p:cNvPr id="4" name="Date Placeholder 3"/>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5" name="Footer Placeholder 4"/>
          <p:cNvSpPr>
            <a:spLocks noGrp="1"/>
          </p:cNvSpPr>
          <p:nvPr>
            <p:ph type="ftr" sz="quarter" idx="11"/>
          </p:nvPr>
        </p:nvSpPr>
        <p:spPr/>
        <p:txBody>
          <a:bodyPr/>
          <a:lstStyle/>
          <a:p>
            <a:endParaRPr lang="ko-KR" altLang="en-US">
              <a:solidFill>
                <a:srgbClr val="464653"/>
              </a:solidFill>
            </a:endParaRPr>
          </a:p>
        </p:txBody>
      </p:sp>
      <p:sp>
        <p:nvSpPr>
          <p:cNvPr id="6" name="Slide Number Placeholder 5"/>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Tree>
    <p:extLst>
      <p:ext uri="{BB962C8B-B14F-4D97-AF65-F5344CB8AC3E}">
        <p14:creationId xmlns:p14="http://schemas.microsoft.com/office/powerpoint/2010/main" val="3625542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ltLang="ko-KR"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ltLang="ko-KR" smtClean="0"/>
              <a:t>Click to edit Master text styles</a:t>
            </a:r>
          </a:p>
          <a:p>
            <a:pPr lvl="1" eaLnBrk="1" latinLnBrk="0" hangingPunct="1"/>
            <a:r>
              <a:rPr lang="en-US" altLang="ko-KR" smtClean="0"/>
              <a:t>Second level</a:t>
            </a:r>
          </a:p>
          <a:p>
            <a:pPr lvl="2" eaLnBrk="1" latinLnBrk="0" hangingPunct="1"/>
            <a:r>
              <a:rPr lang="en-US" altLang="ko-KR" smtClean="0"/>
              <a:t>Third level</a:t>
            </a:r>
          </a:p>
          <a:p>
            <a:pPr lvl="3" eaLnBrk="1" latinLnBrk="0" hangingPunct="1"/>
            <a:r>
              <a:rPr lang="en-US" altLang="ko-KR" smtClean="0"/>
              <a:t>Fourth level</a:t>
            </a:r>
          </a:p>
          <a:p>
            <a:pPr lvl="4" eaLnBrk="1" latinLnBrk="0" hangingPunct="1"/>
            <a:r>
              <a:rPr lang="en-US" altLang="ko-KR" smtClean="0"/>
              <a:t>Fifth level</a:t>
            </a:r>
            <a:endParaRPr kumimoji="0" lang="en-US"/>
          </a:p>
        </p:txBody>
      </p:sp>
      <p:sp>
        <p:nvSpPr>
          <p:cNvPr id="4" name="Date Placeholder 3"/>
          <p:cNvSpPr>
            <a:spLocks noGrp="1"/>
          </p:cNvSpPr>
          <p:nvPr>
            <p:ph type="dt" sz="half" idx="10"/>
          </p:nvPr>
        </p:nvSpPr>
        <p:spPr/>
        <p:txBody>
          <a:body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5" name="Footer Placeholder 4"/>
          <p:cNvSpPr>
            <a:spLocks noGrp="1"/>
          </p:cNvSpPr>
          <p:nvPr>
            <p:ph type="ftr" sz="quarter" idx="11"/>
          </p:nvPr>
        </p:nvSpPr>
        <p:spPr/>
        <p:txBody>
          <a:bodyPr/>
          <a:lstStyle/>
          <a:p>
            <a:endParaRPr lang="ko-KR" altLang="en-US">
              <a:solidFill>
                <a:srgbClr val="464653"/>
              </a:solidFill>
            </a:endParaRPr>
          </a:p>
        </p:txBody>
      </p:sp>
      <p:sp>
        <p:nvSpPr>
          <p:cNvPr id="6" name="Slide Number Placeholder 5"/>
          <p:cNvSpPr>
            <a:spLocks noGrp="1"/>
          </p:cNvSpPr>
          <p:nvPr>
            <p:ph type="sldNum" sz="quarter" idx="12"/>
          </p:nvPr>
        </p:nvSpPr>
        <p:spPr/>
        <p:txBody>
          <a:body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18353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1066800" y="609600"/>
            <a:ext cx="7010400" cy="1143000"/>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685800" y="1981200"/>
            <a:ext cx="7772400" cy="4038600"/>
          </a:xfrm>
        </p:spPr>
        <p:txBody>
          <a:bodyPr/>
          <a:lstStyle/>
          <a:p>
            <a:pPr lvl="0"/>
            <a:endParaRPr lang="ko-KR" altLang="en-US" noProof="0" smtClean="0"/>
          </a:p>
        </p:txBody>
      </p:sp>
      <p:sp>
        <p:nvSpPr>
          <p:cNvPr id="4" name="날짜 개체 틀 3"/>
          <p:cNvSpPr>
            <a:spLocks noGrp="1"/>
          </p:cNvSpPr>
          <p:nvPr>
            <p:ph type="dt" sz="half" idx="10"/>
          </p:nvPr>
        </p:nvSpPr>
        <p:spPr>
          <a:xfrm>
            <a:off x="685800" y="6172200"/>
            <a:ext cx="1905000" cy="457200"/>
          </a:xfrm>
        </p:spPr>
        <p:txBody>
          <a:bodyPr/>
          <a:lstStyle>
            <a:lvl1pPr>
              <a:defRPr smtClean="0"/>
            </a:lvl1pPr>
          </a:lstStyle>
          <a:p>
            <a:pPr>
              <a:defRPr/>
            </a:pPr>
            <a:endParaRPr lang="en-US" altLang="ko-KR">
              <a:solidFill>
                <a:srgbClr val="464653"/>
              </a:solidFill>
            </a:endParaRPr>
          </a:p>
        </p:txBody>
      </p:sp>
      <p:sp>
        <p:nvSpPr>
          <p:cNvPr id="5" name="바닥글 개체 틀 4"/>
          <p:cNvSpPr>
            <a:spLocks noGrp="1"/>
          </p:cNvSpPr>
          <p:nvPr>
            <p:ph type="ftr" sz="quarter" idx="11"/>
          </p:nvPr>
        </p:nvSpPr>
        <p:spPr>
          <a:xfrm>
            <a:off x="3124200" y="6172200"/>
            <a:ext cx="2895600" cy="457200"/>
          </a:xfrm>
        </p:spPr>
        <p:txBody>
          <a:bodyPr/>
          <a:lstStyle>
            <a:lvl1pPr>
              <a:defRPr smtClean="0"/>
            </a:lvl1pPr>
          </a:lstStyle>
          <a:p>
            <a:pPr>
              <a:defRPr/>
            </a:pPr>
            <a:endParaRPr lang="en-US" altLang="ko-KR">
              <a:solidFill>
                <a:srgbClr val="464653"/>
              </a:solidFill>
            </a:endParaRPr>
          </a:p>
        </p:txBody>
      </p:sp>
      <p:sp>
        <p:nvSpPr>
          <p:cNvPr id="6" name="슬라이드 번호 개체 틀 5"/>
          <p:cNvSpPr>
            <a:spLocks noGrp="1"/>
          </p:cNvSpPr>
          <p:nvPr>
            <p:ph type="sldNum" sz="quarter" idx="12"/>
          </p:nvPr>
        </p:nvSpPr>
        <p:spPr>
          <a:xfrm>
            <a:off x="6553200" y="6172200"/>
            <a:ext cx="1905000" cy="457200"/>
          </a:xfrm>
        </p:spPr>
        <p:txBody>
          <a:bodyPr/>
          <a:lstStyle>
            <a:lvl1pPr>
              <a:defRPr smtClean="0"/>
            </a:lvl1pPr>
          </a:lstStyle>
          <a:p>
            <a:pPr>
              <a:defRPr/>
            </a:pPr>
            <a:fld id="{6616DF03-A4D4-44A5-9969-D0B1DB6DAF45}" type="slidenum">
              <a:rPr lang="en-US" altLang="ko-KR">
                <a:solidFill>
                  <a:srgbClr val="464653"/>
                </a:solidFill>
              </a:rPr>
              <a:pPr>
                <a:defRPr/>
              </a:pPr>
              <a:t>‹#›</a:t>
            </a:fld>
            <a:endParaRPr lang="en-US" altLang="ko-KR">
              <a:solidFill>
                <a:srgbClr val="464653"/>
              </a:solidFill>
            </a:endParaRPr>
          </a:p>
        </p:txBody>
      </p:sp>
    </p:spTree>
    <p:extLst>
      <p:ext uri="{BB962C8B-B14F-4D97-AF65-F5344CB8AC3E}">
        <p14:creationId xmlns:p14="http://schemas.microsoft.com/office/powerpoint/2010/main" val="270891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303466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126491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375841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212291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70265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366736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82702FD7-9591-4248-872B-42BE0B3D8121}" type="datetimeFigureOut">
              <a:rPr lang="ko-KR" altLang="en-US" smtClean="0"/>
              <a:t>2018-10-05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8170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02FD7-9591-4248-872B-42BE0B3D8121}" type="datetimeFigureOut">
              <a:rPr lang="ko-KR" altLang="en-US" smtClean="0"/>
              <a:t>2018-10-05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159B2-8880-4BE7-8F12-A7E29AF76190}" type="slidenum">
              <a:rPr lang="ko-KR" altLang="en-US" smtClean="0"/>
              <a:t>‹#›</a:t>
            </a:fld>
            <a:endParaRPr lang="ko-KR" altLang="en-US"/>
          </a:p>
        </p:txBody>
      </p:sp>
    </p:spTree>
    <p:extLst>
      <p:ext uri="{BB962C8B-B14F-4D97-AF65-F5344CB8AC3E}">
        <p14:creationId xmlns:p14="http://schemas.microsoft.com/office/powerpoint/2010/main" val="2311928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ltLang="ko-KR"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ltLang="ko-KR" smtClean="0"/>
              <a:t>Click to edit Master text styles</a:t>
            </a:r>
          </a:p>
          <a:p>
            <a:pPr lvl="1" eaLnBrk="1" latinLnBrk="0" hangingPunct="1"/>
            <a:r>
              <a:rPr kumimoji="0" lang="en-US" altLang="ko-KR" smtClean="0"/>
              <a:t>Second level</a:t>
            </a:r>
          </a:p>
          <a:p>
            <a:pPr lvl="2" eaLnBrk="1" latinLnBrk="0" hangingPunct="1"/>
            <a:r>
              <a:rPr kumimoji="0" lang="en-US" altLang="ko-KR" smtClean="0"/>
              <a:t>Third level</a:t>
            </a:r>
          </a:p>
          <a:p>
            <a:pPr lvl="3" eaLnBrk="1" latinLnBrk="0" hangingPunct="1"/>
            <a:r>
              <a:rPr kumimoji="0" lang="en-US" altLang="ko-KR" smtClean="0"/>
              <a:t>Fourth level</a:t>
            </a:r>
          </a:p>
          <a:p>
            <a:pPr lvl="4" eaLnBrk="1" latinLnBrk="0" hangingPunct="1"/>
            <a:r>
              <a:rPr kumimoji="0" lang="en-US" altLang="ko-KR"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E0D4709-0A7A-497B-A03E-D28634FD6166}" type="datetimeFigureOut">
              <a:rPr lang="ko-KR" altLang="en-US" smtClean="0">
                <a:solidFill>
                  <a:srgbClr val="464653"/>
                </a:solidFill>
              </a:rPr>
              <a:pPr/>
              <a:t>2018-10-05</a:t>
            </a:fld>
            <a:endParaRPr lang="ko-KR" altLang="en-US">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ko-KR" altLang="en-US">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FF37432C-D592-42C0-A303-80DECA860B55}" type="slidenum">
              <a:rPr lang="ko-KR" altLang="en-US" smtClean="0">
                <a:solidFill>
                  <a:srgbClr val="464653"/>
                </a:solidFill>
              </a:rPr>
              <a:pPr/>
              <a:t>‹#›</a:t>
            </a:fld>
            <a:endParaRPr lang="ko-KR" altLang="en-US">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endParaRPr lang="en-US">
              <a:solidFill>
                <a:prstClr val="white"/>
              </a:solidFill>
            </a:endParaRPr>
          </a:p>
        </p:txBody>
      </p:sp>
    </p:spTree>
    <p:extLst>
      <p:ext uri="{BB962C8B-B14F-4D97-AF65-F5344CB8AC3E}">
        <p14:creationId xmlns:p14="http://schemas.microsoft.com/office/powerpoint/2010/main" val="124548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1"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1"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1"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1"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1"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1"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1"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1"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1"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1"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ko-KR" altLang="en-US" dirty="0" smtClean="0">
                <a:solidFill>
                  <a:srgbClr val="FF0000"/>
                </a:solidFill>
              </a:rPr>
              <a:t>히브리서</a:t>
            </a:r>
            <a:r>
              <a:rPr lang="en-US" altLang="ko-KR" dirty="0" smtClean="0">
                <a:solidFill>
                  <a:srgbClr val="FF0000"/>
                </a:solidFill>
              </a:rPr>
              <a:t>1</a:t>
            </a:r>
            <a:r>
              <a:rPr lang="ko-KR" altLang="en-US" dirty="0" smtClean="0">
                <a:solidFill>
                  <a:srgbClr val="FF0000"/>
                </a:solidFill>
              </a:rPr>
              <a:t>장</a:t>
            </a:r>
            <a:r>
              <a:rPr lang="en-US" altLang="ko-KR" dirty="0" smtClean="0">
                <a:solidFill>
                  <a:srgbClr val="FF0000"/>
                </a:solidFill>
              </a:rPr>
              <a:t>~8</a:t>
            </a:r>
            <a:r>
              <a:rPr lang="ko-KR" altLang="en-US" dirty="0" smtClean="0">
                <a:solidFill>
                  <a:srgbClr val="FF0000"/>
                </a:solidFill>
              </a:rPr>
              <a:t>장</a:t>
            </a:r>
            <a:endParaRPr lang="ko-KR" altLang="en-US" dirty="0">
              <a:solidFill>
                <a:srgbClr val="FF0000"/>
              </a:solidFill>
            </a:endParaRPr>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4292773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13" name="TextBox 12"/>
          <p:cNvSpPr txBox="1"/>
          <p:nvPr/>
        </p:nvSpPr>
        <p:spPr>
          <a:xfrm>
            <a:off x="3874634" y="136256"/>
            <a:ext cx="1921502" cy="769441"/>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sz="2000" dirty="0" smtClean="0"/>
              <a:t>This salvation</a:t>
            </a:r>
            <a:endParaRPr lang="ko-KR" altLang="en-US" sz="2000" dirty="0"/>
          </a:p>
        </p:txBody>
      </p:sp>
      <p:cxnSp>
        <p:nvCxnSpPr>
          <p:cNvPr id="19" name="직선 화살표 연결선 18"/>
          <p:cNvCxnSpPr>
            <a:stCxn id="13" idx="2"/>
            <a:endCxn id="23" idx="0"/>
          </p:cNvCxnSpPr>
          <p:nvPr/>
        </p:nvCxnSpPr>
        <p:spPr>
          <a:xfrm flipH="1">
            <a:off x="1713138" y="905697"/>
            <a:ext cx="3122247" cy="257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998" y="1163498"/>
            <a:ext cx="2520280" cy="769441"/>
          </a:xfrm>
          <a:prstGeom prst="rect">
            <a:avLst/>
          </a:prstGeom>
          <a:solidFill>
            <a:srgbClr val="FFC000">
              <a:alpha val="27000"/>
            </a:srgbClr>
          </a:solidFill>
        </p:spPr>
        <p:txBody>
          <a:bodyPr wrap="square" rtlCol="0">
            <a:spAutoFit/>
          </a:bodyPr>
          <a:lstStyle/>
          <a:p>
            <a:pPr algn="ctr"/>
            <a:r>
              <a:rPr lang="ko-KR" altLang="en-US" dirty="0" smtClean="0"/>
              <a:t>처음에 말씀하신 바</a:t>
            </a:r>
            <a:endParaRPr lang="en-US" altLang="ko-KR" dirty="0" smtClean="0"/>
          </a:p>
          <a:p>
            <a:r>
              <a:rPr lang="en-US" altLang="ko-KR" sz="1400" dirty="0" smtClean="0"/>
              <a:t>Which was first announced</a:t>
            </a:r>
          </a:p>
          <a:p>
            <a:pPr algn="ctr"/>
            <a:r>
              <a:rPr lang="ko-KR" altLang="en-US" sz="1100" dirty="0" smtClean="0"/>
              <a:t>히</a:t>
            </a:r>
            <a:r>
              <a:rPr lang="en-US" altLang="ko-KR" sz="1100" dirty="0" smtClean="0"/>
              <a:t>1:2, </a:t>
            </a:r>
            <a:r>
              <a:rPr lang="ko-KR" altLang="en-US" sz="1100" dirty="0" smtClean="0"/>
              <a:t>마</a:t>
            </a:r>
            <a:r>
              <a:rPr lang="en-US" altLang="ko-KR" sz="1100" dirty="0" smtClean="0"/>
              <a:t>4:17, </a:t>
            </a:r>
            <a:r>
              <a:rPr lang="ko-KR" altLang="en-US" sz="1100" dirty="0" err="1" smtClean="0"/>
              <a:t>눅</a:t>
            </a:r>
            <a:r>
              <a:rPr lang="en-US" altLang="ko-KR" sz="1100" dirty="0" smtClean="0"/>
              <a:t>22:20 (</a:t>
            </a:r>
            <a:r>
              <a:rPr lang="ko-KR" altLang="en-US" sz="1100" dirty="0" err="1" smtClean="0"/>
              <a:t>렘</a:t>
            </a:r>
            <a:r>
              <a:rPr lang="en-US" altLang="ko-KR" sz="1100" dirty="0" smtClean="0"/>
              <a:t>31:31)</a:t>
            </a:r>
            <a:endParaRPr lang="ko-KR" altLang="en-US" sz="1100" dirty="0"/>
          </a:p>
        </p:txBody>
      </p:sp>
      <p:sp>
        <p:nvSpPr>
          <p:cNvPr id="29" name="TextBox 28"/>
          <p:cNvSpPr txBox="1"/>
          <p:nvPr/>
        </p:nvSpPr>
        <p:spPr>
          <a:xfrm>
            <a:off x="823208" y="2034859"/>
            <a:ext cx="1728192" cy="553998"/>
          </a:xfrm>
          <a:prstGeom prst="rect">
            <a:avLst/>
          </a:prstGeom>
          <a:noFill/>
        </p:spPr>
        <p:txBody>
          <a:bodyPr wrap="square" rtlCol="0">
            <a:spAutoFit/>
          </a:bodyPr>
          <a:lstStyle/>
          <a:p>
            <a:r>
              <a:rPr lang="ko-KR" altLang="en-US" dirty="0" smtClean="0"/>
              <a:t>주로</a:t>
            </a:r>
            <a:r>
              <a:rPr lang="en-US" altLang="ko-KR" dirty="0" smtClean="0"/>
              <a:t> </a:t>
            </a:r>
            <a:r>
              <a:rPr lang="ko-KR" altLang="en-US" dirty="0" smtClean="0"/>
              <a:t>말미암아</a:t>
            </a:r>
            <a:endParaRPr lang="en-US" altLang="ko-KR" dirty="0" smtClean="0"/>
          </a:p>
          <a:p>
            <a:pPr algn="ctr"/>
            <a:r>
              <a:rPr lang="en-US" altLang="ko-KR" sz="1200" dirty="0" smtClean="0"/>
              <a:t>By the Lord</a:t>
            </a:r>
            <a:endParaRPr lang="ko-KR" altLang="en-US" sz="1200" dirty="0"/>
          </a:p>
        </p:txBody>
      </p:sp>
      <p:cxnSp>
        <p:nvCxnSpPr>
          <p:cNvPr id="33" name="직선 화살표 연결선 32"/>
          <p:cNvCxnSpPr>
            <a:stCxn id="13" idx="2"/>
            <a:endCxn id="34" idx="0"/>
          </p:cNvCxnSpPr>
          <p:nvPr/>
        </p:nvCxnSpPr>
        <p:spPr>
          <a:xfrm>
            <a:off x="4835385" y="905697"/>
            <a:ext cx="23076" cy="28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94365" y="1194275"/>
            <a:ext cx="1728192" cy="553998"/>
          </a:xfrm>
          <a:prstGeom prst="rect">
            <a:avLst/>
          </a:prstGeom>
          <a:solidFill>
            <a:srgbClr val="FFC000">
              <a:alpha val="30000"/>
            </a:srgbClr>
          </a:solidFill>
        </p:spPr>
        <p:txBody>
          <a:bodyPr wrap="square" rtlCol="0">
            <a:spAutoFit/>
          </a:bodyPr>
          <a:lstStyle/>
          <a:p>
            <a:pPr algn="ctr"/>
            <a:r>
              <a:rPr lang="ko-KR" altLang="en-US" dirty="0"/>
              <a:t>확</a:t>
            </a:r>
            <a:r>
              <a:rPr lang="ko-KR" altLang="en-US" dirty="0" smtClean="0"/>
              <a:t>증한 바</a:t>
            </a:r>
            <a:endParaRPr lang="en-US" altLang="ko-KR" dirty="0" smtClean="0"/>
          </a:p>
          <a:p>
            <a:pPr algn="ctr"/>
            <a:r>
              <a:rPr lang="en-US" altLang="ko-KR" sz="1200" dirty="0" smtClean="0"/>
              <a:t>Was confirmed</a:t>
            </a:r>
            <a:endParaRPr lang="ko-KR" altLang="en-US" sz="1200" dirty="0"/>
          </a:p>
        </p:txBody>
      </p:sp>
      <p:sp>
        <p:nvSpPr>
          <p:cNvPr id="39" name="TextBox 38"/>
          <p:cNvSpPr txBox="1"/>
          <p:nvPr/>
        </p:nvSpPr>
        <p:spPr>
          <a:xfrm>
            <a:off x="3838811" y="2032481"/>
            <a:ext cx="2016224" cy="553998"/>
          </a:xfrm>
          <a:prstGeom prst="rect">
            <a:avLst/>
          </a:prstGeom>
          <a:noFill/>
        </p:spPr>
        <p:txBody>
          <a:bodyPr wrap="square" rtlCol="0">
            <a:spAutoFit/>
          </a:bodyPr>
          <a:lstStyle/>
          <a:p>
            <a:pPr algn="ctr"/>
            <a:r>
              <a:rPr lang="ko-KR" altLang="en-US" dirty="0" smtClean="0"/>
              <a:t>들은 자들이</a:t>
            </a:r>
            <a:endParaRPr lang="en-US" altLang="ko-KR" dirty="0" smtClean="0"/>
          </a:p>
          <a:p>
            <a:pPr algn="ctr"/>
            <a:r>
              <a:rPr lang="en-US" altLang="ko-KR" sz="1200" dirty="0" smtClean="0"/>
              <a:t>By those who heard him</a:t>
            </a:r>
            <a:endParaRPr lang="ko-KR" altLang="en-US" sz="1200" dirty="0"/>
          </a:p>
        </p:txBody>
      </p:sp>
      <p:cxnSp>
        <p:nvCxnSpPr>
          <p:cNvPr id="43" name="직선 화살표 연결선 42"/>
          <p:cNvCxnSpPr>
            <a:stCxn id="13" idx="2"/>
            <a:endCxn id="46" idx="0"/>
          </p:cNvCxnSpPr>
          <p:nvPr/>
        </p:nvCxnSpPr>
        <p:spPr>
          <a:xfrm>
            <a:off x="4835385" y="905697"/>
            <a:ext cx="2901271" cy="37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59149" y="1277163"/>
            <a:ext cx="1355014" cy="738664"/>
          </a:xfrm>
          <a:prstGeom prst="rect">
            <a:avLst/>
          </a:prstGeom>
          <a:solidFill>
            <a:srgbClr val="FFC000">
              <a:alpha val="29000"/>
            </a:srgbClr>
          </a:solidFill>
        </p:spPr>
        <p:txBody>
          <a:bodyPr wrap="square" rtlCol="0">
            <a:spAutoFit/>
          </a:bodyPr>
          <a:lstStyle/>
          <a:p>
            <a:pPr algn="ctr"/>
            <a:r>
              <a:rPr lang="ko-KR" altLang="en-US" dirty="0" smtClean="0"/>
              <a:t>증언하신</a:t>
            </a:r>
            <a:endParaRPr lang="en-US" altLang="ko-KR" dirty="0" smtClean="0"/>
          </a:p>
          <a:p>
            <a:pPr algn="ctr"/>
            <a:r>
              <a:rPr lang="en-US" altLang="ko-KR" sz="1200" dirty="0" smtClean="0"/>
              <a:t>Testified to it</a:t>
            </a:r>
          </a:p>
          <a:p>
            <a:pPr algn="ctr"/>
            <a:r>
              <a:rPr lang="ko-KR" altLang="en-US" sz="1200" dirty="0" smtClean="0"/>
              <a:t>행</a:t>
            </a:r>
            <a:r>
              <a:rPr lang="en-US" altLang="ko-KR" sz="1200" dirty="0" smtClean="0"/>
              <a:t>2:22,43,10:38</a:t>
            </a:r>
            <a:endParaRPr lang="ko-KR" altLang="en-US" sz="1200" dirty="0"/>
          </a:p>
        </p:txBody>
      </p:sp>
      <p:sp>
        <p:nvSpPr>
          <p:cNvPr id="51" name="TextBox 50"/>
          <p:cNvSpPr txBox="1"/>
          <p:nvPr/>
        </p:nvSpPr>
        <p:spPr>
          <a:xfrm>
            <a:off x="7118019" y="2058424"/>
            <a:ext cx="1296144" cy="553998"/>
          </a:xfrm>
          <a:prstGeom prst="rect">
            <a:avLst/>
          </a:prstGeom>
          <a:noFill/>
        </p:spPr>
        <p:txBody>
          <a:bodyPr wrap="square" rtlCol="0">
            <a:spAutoFit/>
          </a:bodyPr>
          <a:lstStyle/>
          <a:p>
            <a:pPr algn="ctr"/>
            <a:r>
              <a:rPr lang="ko-KR" altLang="en-US" dirty="0" smtClean="0"/>
              <a:t>하나님이</a:t>
            </a:r>
            <a:endParaRPr lang="en-US" altLang="ko-KR" dirty="0" smtClean="0"/>
          </a:p>
          <a:p>
            <a:pPr algn="ctr"/>
            <a:r>
              <a:rPr lang="en-US" altLang="ko-KR" sz="1200" dirty="0" smtClean="0"/>
              <a:t>God</a:t>
            </a:r>
            <a:endParaRPr lang="ko-KR" altLang="en-US" sz="1200" dirty="0"/>
          </a:p>
        </p:txBody>
      </p:sp>
      <p:cxnSp>
        <p:nvCxnSpPr>
          <p:cNvPr id="56" name="직선 화살표 연결선 55"/>
          <p:cNvCxnSpPr>
            <a:stCxn id="51" idx="2"/>
            <a:endCxn id="57" idx="0"/>
          </p:cNvCxnSpPr>
          <p:nvPr/>
        </p:nvCxnSpPr>
        <p:spPr>
          <a:xfrm flipH="1">
            <a:off x="6981168" y="2612422"/>
            <a:ext cx="784923" cy="256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0855" y="2868811"/>
            <a:ext cx="640626" cy="369332"/>
          </a:xfrm>
          <a:prstGeom prst="rect">
            <a:avLst/>
          </a:prstGeom>
          <a:solidFill>
            <a:schemeClr val="accent6">
              <a:lumMod val="20000"/>
              <a:lumOff val="80000"/>
            </a:schemeClr>
          </a:solidFill>
        </p:spPr>
        <p:txBody>
          <a:bodyPr wrap="square" rtlCol="0">
            <a:spAutoFit/>
          </a:bodyPr>
          <a:lstStyle/>
          <a:p>
            <a:r>
              <a:rPr lang="en-US" altLang="ko-KR" dirty="0" smtClean="0"/>
              <a:t>Sign</a:t>
            </a:r>
            <a:endParaRPr lang="ko-KR" altLang="en-US" dirty="0"/>
          </a:p>
        </p:txBody>
      </p:sp>
      <p:cxnSp>
        <p:nvCxnSpPr>
          <p:cNvPr id="59" name="직선 화살표 연결선 58"/>
          <p:cNvCxnSpPr>
            <a:stCxn id="51" idx="2"/>
            <a:endCxn id="62" idx="0"/>
          </p:cNvCxnSpPr>
          <p:nvPr/>
        </p:nvCxnSpPr>
        <p:spPr>
          <a:xfrm flipH="1">
            <a:off x="7519828" y="2612422"/>
            <a:ext cx="246263" cy="888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939264" y="3501008"/>
            <a:ext cx="1161128" cy="369332"/>
          </a:xfrm>
          <a:prstGeom prst="rect">
            <a:avLst/>
          </a:prstGeom>
          <a:solidFill>
            <a:schemeClr val="accent6">
              <a:lumMod val="20000"/>
              <a:lumOff val="80000"/>
            </a:schemeClr>
          </a:solidFill>
        </p:spPr>
        <p:txBody>
          <a:bodyPr wrap="square" rtlCol="0">
            <a:spAutoFit/>
          </a:bodyPr>
          <a:lstStyle/>
          <a:p>
            <a:r>
              <a:rPr lang="en-US" altLang="ko-KR" dirty="0" smtClean="0"/>
              <a:t>Wonders</a:t>
            </a:r>
            <a:endParaRPr lang="ko-KR" altLang="en-US" dirty="0"/>
          </a:p>
        </p:txBody>
      </p:sp>
      <p:sp>
        <p:nvSpPr>
          <p:cNvPr id="71" name="TextBox 70"/>
          <p:cNvSpPr txBox="1"/>
          <p:nvPr/>
        </p:nvSpPr>
        <p:spPr>
          <a:xfrm>
            <a:off x="7085744" y="4845268"/>
            <a:ext cx="2002113" cy="369332"/>
          </a:xfrm>
          <a:prstGeom prst="rect">
            <a:avLst/>
          </a:prstGeom>
          <a:solidFill>
            <a:schemeClr val="accent6">
              <a:lumMod val="20000"/>
              <a:lumOff val="80000"/>
            </a:schemeClr>
          </a:solidFill>
        </p:spPr>
        <p:txBody>
          <a:bodyPr wrap="square" rtlCol="0">
            <a:spAutoFit/>
          </a:bodyPr>
          <a:lstStyle/>
          <a:p>
            <a:r>
              <a:rPr lang="en-US" altLang="ko-KR" dirty="0" smtClean="0"/>
              <a:t>Various Miracles</a:t>
            </a:r>
            <a:endParaRPr lang="ko-KR" altLang="en-US" dirty="0"/>
          </a:p>
        </p:txBody>
      </p:sp>
      <p:cxnSp>
        <p:nvCxnSpPr>
          <p:cNvPr id="76" name="직선 화살표 연결선 75"/>
          <p:cNvCxnSpPr>
            <a:stCxn id="51" idx="2"/>
            <a:endCxn id="79" idx="0"/>
          </p:cNvCxnSpPr>
          <p:nvPr/>
        </p:nvCxnSpPr>
        <p:spPr>
          <a:xfrm>
            <a:off x="7766091" y="2612422"/>
            <a:ext cx="348845" cy="137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113879" y="3983817"/>
            <a:ext cx="2002113" cy="369332"/>
          </a:xfrm>
          <a:prstGeom prst="rect">
            <a:avLst/>
          </a:prstGeom>
          <a:solidFill>
            <a:schemeClr val="accent6">
              <a:lumMod val="20000"/>
              <a:lumOff val="80000"/>
            </a:schemeClr>
          </a:solidFill>
        </p:spPr>
        <p:txBody>
          <a:bodyPr wrap="square" rtlCol="0">
            <a:spAutoFit/>
          </a:bodyPr>
          <a:lstStyle/>
          <a:p>
            <a:r>
              <a:rPr lang="en-US" altLang="ko-KR" dirty="0" smtClean="0"/>
              <a:t>Gifts of the H.S</a:t>
            </a:r>
            <a:endParaRPr lang="ko-KR" altLang="en-US" dirty="0"/>
          </a:p>
        </p:txBody>
      </p:sp>
      <p:cxnSp>
        <p:nvCxnSpPr>
          <p:cNvPr id="82" name="직선 화살표 연결선 81"/>
          <p:cNvCxnSpPr>
            <a:stCxn id="29" idx="2"/>
            <a:endCxn id="83" idx="0"/>
          </p:cNvCxnSpPr>
          <p:nvPr/>
        </p:nvCxnSpPr>
        <p:spPr>
          <a:xfrm flipH="1">
            <a:off x="1048776" y="2588857"/>
            <a:ext cx="638528" cy="39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916" y="2986268"/>
            <a:ext cx="2051720" cy="538609"/>
          </a:xfrm>
          <a:prstGeom prst="rect">
            <a:avLst/>
          </a:prstGeom>
          <a:solidFill>
            <a:schemeClr val="accent3">
              <a:lumMod val="20000"/>
              <a:lumOff val="80000"/>
            </a:schemeClr>
          </a:solidFill>
        </p:spPr>
        <p:txBody>
          <a:bodyPr wrap="square" rtlCol="0">
            <a:spAutoFit/>
          </a:bodyPr>
          <a:lstStyle/>
          <a:p>
            <a:r>
              <a:rPr lang="ko-KR" altLang="en-US" dirty="0" smtClean="0"/>
              <a:t>만물을</a:t>
            </a:r>
            <a:r>
              <a:rPr lang="en-US" altLang="ko-KR" dirty="0" smtClean="0"/>
              <a:t> </a:t>
            </a:r>
            <a:r>
              <a:rPr lang="ko-KR" altLang="en-US" dirty="0" smtClean="0"/>
              <a:t>복종케 함</a:t>
            </a:r>
            <a:endParaRPr lang="en-US" altLang="ko-KR" dirty="0" smtClean="0"/>
          </a:p>
          <a:p>
            <a:r>
              <a:rPr lang="en-US" altLang="ko-KR" sz="1100" dirty="0" smtClean="0"/>
              <a:t>Put everything under his feet</a:t>
            </a:r>
            <a:endParaRPr lang="ko-KR" altLang="en-US" sz="1100" dirty="0"/>
          </a:p>
        </p:txBody>
      </p:sp>
      <p:cxnSp>
        <p:nvCxnSpPr>
          <p:cNvPr id="90" name="직선 화살표 연결선 89"/>
          <p:cNvCxnSpPr>
            <a:stCxn id="29" idx="2"/>
            <a:endCxn id="93" idx="0"/>
          </p:cNvCxnSpPr>
          <p:nvPr/>
        </p:nvCxnSpPr>
        <p:spPr>
          <a:xfrm>
            <a:off x="1687304" y="2588857"/>
            <a:ext cx="1482939" cy="400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44383" y="2989325"/>
            <a:ext cx="2051720" cy="538609"/>
          </a:xfrm>
          <a:prstGeom prst="rect">
            <a:avLst/>
          </a:prstGeom>
          <a:solidFill>
            <a:srgbClr val="FF0000"/>
          </a:solidFill>
        </p:spPr>
        <p:txBody>
          <a:bodyPr wrap="square" rtlCol="0">
            <a:spAutoFit/>
          </a:bodyPr>
          <a:lstStyle/>
          <a:p>
            <a:r>
              <a:rPr lang="ko-KR" altLang="en-US" dirty="0" smtClean="0">
                <a:solidFill>
                  <a:schemeClr val="bg1"/>
                </a:solidFill>
              </a:rPr>
              <a:t>혈과 육을 지니심</a:t>
            </a:r>
            <a:endParaRPr lang="en-US" altLang="ko-KR" sz="1100" dirty="0">
              <a:solidFill>
                <a:schemeClr val="bg1"/>
              </a:solidFill>
            </a:endParaRPr>
          </a:p>
          <a:p>
            <a:pPr algn="ctr"/>
            <a:r>
              <a:rPr lang="en-US" altLang="ko-KR" sz="1100" dirty="0" smtClean="0">
                <a:solidFill>
                  <a:schemeClr val="bg1"/>
                </a:solidFill>
              </a:rPr>
              <a:t>Shared in their humanity</a:t>
            </a:r>
            <a:endParaRPr lang="ko-KR" altLang="en-US" sz="1100" dirty="0">
              <a:solidFill>
                <a:schemeClr val="bg1"/>
              </a:solidFill>
            </a:endParaRPr>
          </a:p>
        </p:txBody>
      </p:sp>
      <p:cxnSp>
        <p:nvCxnSpPr>
          <p:cNvPr id="96" name="직선 화살표 연결선 95"/>
          <p:cNvCxnSpPr>
            <a:stCxn id="29" idx="2"/>
            <a:endCxn id="99" idx="0"/>
          </p:cNvCxnSpPr>
          <p:nvPr/>
        </p:nvCxnSpPr>
        <p:spPr>
          <a:xfrm>
            <a:off x="1687304" y="2588857"/>
            <a:ext cx="3733928" cy="439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291044" y="3028758"/>
            <a:ext cx="2260376" cy="538609"/>
          </a:xfrm>
          <a:prstGeom prst="rect">
            <a:avLst/>
          </a:prstGeom>
          <a:solidFill>
            <a:schemeClr val="accent3">
              <a:lumMod val="20000"/>
              <a:lumOff val="80000"/>
            </a:schemeClr>
          </a:solidFill>
        </p:spPr>
        <p:txBody>
          <a:bodyPr wrap="square" rtlCol="0">
            <a:spAutoFit/>
          </a:bodyPr>
          <a:lstStyle/>
          <a:p>
            <a:r>
              <a:rPr lang="ko-KR" altLang="en-US" dirty="0" smtClean="0"/>
              <a:t>형제들과 같이 되심</a:t>
            </a:r>
            <a:endParaRPr lang="en-US" altLang="ko-KR" sz="1100" dirty="0"/>
          </a:p>
          <a:p>
            <a:pPr algn="ctr"/>
            <a:r>
              <a:rPr lang="en-US" altLang="ko-KR" sz="1100" dirty="0" smtClean="0"/>
              <a:t>To be made like his brothers</a:t>
            </a:r>
            <a:endParaRPr lang="ko-KR" altLang="en-US" sz="1100" dirty="0"/>
          </a:p>
        </p:txBody>
      </p:sp>
      <p:cxnSp>
        <p:nvCxnSpPr>
          <p:cNvPr id="68" name="직선 화살표 연결선 67"/>
          <p:cNvCxnSpPr>
            <a:stCxn id="51" idx="2"/>
            <a:endCxn id="71" idx="0"/>
          </p:cNvCxnSpPr>
          <p:nvPr/>
        </p:nvCxnSpPr>
        <p:spPr>
          <a:xfrm>
            <a:off x="7766091" y="2612422"/>
            <a:ext cx="320710" cy="223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7301481" y="5180853"/>
            <a:ext cx="1628972" cy="276999"/>
          </a:xfrm>
          <a:prstGeom prst="rect">
            <a:avLst/>
          </a:prstGeom>
        </p:spPr>
        <p:txBody>
          <a:bodyPr wrap="none">
            <a:spAutoFit/>
          </a:bodyPr>
          <a:lstStyle/>
          <a:p>
            <a:r>
              <a:rPr lang="ko-KR" altLang="en-US" sz="1200" b="1" dirty="0" err="1" smtClean="0"/>
              <a:t>살전</a:t>
            </a:r>
            <a:r>
              <a:rPr lang="en-US" altLang="ko-KR" sz="1200" b="1" dirty="0" smtClean="0"/>
              <a:t>1:5,</a:t>
            </a:r>
            <a:r>
              <a:rPr lang="ko-KR" altLang="en-US" sz="1200" b="1" dirty="0" smtClean="0"/>
              <a:t>고전</a:t>
            </a:r>
            <a:r>
              <a:rPr lang="en-US" altLang="ko-KR" sz="1200" b="1" dirty="0" smtClean="0"/>
              <a:t>2:4,4:20</a:t>
            </a:r>
            <a:endParaRPr lang="ko-KR" altLang="en-US" sz="1200" dirty="0"/>
          </a:p>
        </p:txBody>
      </p:sp>
      <p:sp>
        <p:nvSpPr>
          <p:cNvPr id="3" name="직사각형 2"/>
          <p:cNvSpPr/>
          <p:nvPr/>
        </p:nvSpPr>
        <p:spPr>
          <a:xfrm>
            <a:off x="3170243" y="1748273"/>
            <a:ext cx="3409908" cy="276999"/>
          </a:xfrm>
          <a:prstGeom prst="rect">
            <a:avLst/>
          </a:prstGeom>
        </p:spPr>
        <p:txBody>
          <a:bodyPr wrap="none">
            <a:spAutoFit/>
          </a:bodyPr>
          <a:lstStyle/>
          <a:p>
            <a:r>
              <a:rPr lang="ko-KR" altLang="en-US" sz="1200" b="1" dirty="0" err="1" smtClean="0"/>
              <a:t>눅</a:t>
            </a:r>
            <a:r>
              <a:rPr lang="en-US" altLang="ko-KR" sz="1200" b="1" dirty="0" smtClean="0"/>
              <a:t>24:44-48,</a:t>
            </a:r>
            <a:r>
              <a:rPr lang="ko-KR" altLang="en-US" sz="1200" b="1" dirty="0" smtClean="0"/>
              <a:t>행</a:t>
            </a:r>
            <a:r>
              <a:rPr lang="en-US" altLang="ko-KR" sz="1200" b="1" dirty="0" smtClean="0"/>
              <a:t>1:8,2:32,3:15,11</a:t>
            </a:r>
            <a:r>
              <a:rPr lang="ko-KR" altLang="en-US" sz="1200" b="1" dirty="0" smtClean="0"/>
              <a:t>장</a:t>
            </a:r>
            <a:r>
              <a:rPr lang="en-US" altLang="ko-KR" sz="1200" b="1" dirty="0" smtClean="0"/>
              <a:t>,22:20,</a:t>
            </a:r>
            <a:r>
              <a:rPr lang="ko-KR" altLang="en-US" sz="1200" b="1" dirty="0" smtClean="0"/>
              <a:t>계</a:t>
            </a:r>
            <a:r>
              <a:rPr lang="en-US" altLang="ko-KR" sz="1200" b="1" dirty="0" smtClean="0"/>
              <a:t>17:6</a:t>
            </a:r>
            <a:endParaRPr lang="ko-KR" altLang="en-US" dirty="0"/>
          </a:p>
        </p:txBody>
      </p:sp>
      <p:sp>
        <p:nvSpPr>
          <p:cNvPr id="5" name="직사각형 4"/>
          <p:cNvSpPr/>
          <p:nvPr/>
        </p:nvSpPr>
        <p:spPr>
          <a:xfrm>
            <a:off x="7459694" y="4309631"/>
            <a:ext cx="1463862" cy="276999"/>
          </a:xfrm>
          <a:prstGeom prst="rect">
            <a:avLst/>
          </a:prstGeom>
        </p:spPr>
        <p:txBody>
          <a:bodyPr wrap="none">
            <a:spAutoFit/>
          </a:bodyPr>
          <a:lstStyle/>
          <a:p>
            <a:r>
              <a:rPr lang="ko-KR" altLang="en-US" sz="1200" b="1" dirty="0" err="1"/>
              <a:t>고후</a:t>
            </a:r>
            <a:r>
              <a:rPr lang="en-US" altLang="ko-KR" sz="1200" b="1" dirty="0" smtClean="0"/>
              <a:t>1:22 </a:t>
            </a:r>
            <a:r>
              <a:rPr lang="ko-KR" altLang="en-US" sz="1200" b="1" dirty="0" smtClean="0"/>
              <a:t>요 </a:t>
            </a:r>
            <a:r>
              <a:rPr lang="en-US" altLang="ko-KR" sz="1200" b="1" dirty="0" smtClean="0"/>
              <a:t>16:26</a:t>
            </a:r>
            <a:endParaRPr lang="ko-KR" altLang="en-US" sz="1200" dirty="0"/>
          </a:p>
        </p:txBody>
      </p:sp>
      <p:cxnSp>
        <p:nvCxnSpPr>
          <p:cNvPr id="48" name="직선 화살표 연결선 47"/>
          <p:cNvCxnSpPr/>
          <p:nvPr/>
        </p:nvCxnSpPr>
        <p:spPr>
          <a:xfrm flipH="1">
            <a:off x="2112623" y="3527934"/>
            <a:ext cx="1025860" cy="397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3138483" y="3527934"/>
            <a:ext cx="1025860" cy="397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모서리가 둥근 직사각형 53"/>
          <p:cNvSpPr/>
          <p:nvPr/>
        </p:nvSpPr>
        <p:spPr>
          <a:xfrm>
            <a:off x="1687303" y="3925429"/>
            <a:ext cx="1095961" cy="504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rgbClr val="FF0000"/>
                </a:solidFill>
              </a:rPr>
              <a:t>멸하고</a:t>
            </a:r>
            <a:endParaRPr lang="en-US" altLang="ko-KR" sz="1600" dirty="0" smtClean="0">
              <a:solidFill>
                <a:srgbClr val="FF0000"/>
              </a:solidFill>
            </a:endParaRPr>
          </a:p>
          <a:p>
            <a:pPr algn="ctr"/>
            <a:r>
              <a:rPr lang="en-US" altLang="ko-KR" sz="1200" dirty="0" smtClean="0">
                <a:solidFill>
                  <a:srgbClr val="FF0000"/>
                </a:solidFill>
              </a:rPr>
              <a:t>DESTROY</a:t>
            </a:r>
            <a:endParaRPr lang="ko-KR" altLang="en-US" sz="1200" dirty="0">
              <a:solidFill>
                <a:srgbClr val="FF0000"/>
              </a:solidFill>
            </a:endParaRPr>
          </a:p>
        </p:txBody>
      </p:sp>
      <p:sp>
        <p:nvSpPr>
          <p:cNvPr id="55" name="모서리가 둥근 직사각형 54"/>
          <p:cNvSpPr/>
          <p:nvPr/>
        </p:nvSpPr>
        <p:spPr>
          <a:xfrm>
            <a:off x="3120735" y="3925429"/>
            <a:ext cx="1998476" cy="50405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rgbClr val="FF0000"/>
                </a:solidFill>
              </a:rPr>
              <a:t>놓아주려고</a:t>
            </a:r>
            <a:endParaRPr lang="en-US" altLang="ko-KR" sz="1600" dirty="0" smtClean="0">
              <a:solidFill>
                <a:srgbClr val="FF0000"/>
              </a:solidFill>
            </a:endParaRPr>
          </a:p>
          <a:p>
            <a:pPr algn="ctr"/>
            <a:r>
              <a:rPr lang="en-US" altLang="ko-KR" sz="1100" dirty="0" smtClean="0">
                <a:solidFill>
                  <a:srgbClr val="FF0000"/>
                </a:solidFill>
              </a:rPr>
              <a:t>DELIVER</a:t>
            </a:r>
            <a:r>
              <a:rPr lang="en-US" altLang="ko-KR" dirty="0" smtClean="0">
                <a:solidFill>
                  <a:srgbClr val="FF0000"/>
                </a:solidFill>
              </a:rPr>
              <a:t> </a:t>
            </a:r>
            <a:r>
              <a:rPr lang="ko-KR" altLang="en-US" sz="1200" dirty="0" smtClean="0">
                <a:solidFill>
                  <a:srgbClr val="FF0000"/>
                </a:solidFill>
              </a:rPr>
              <a:t>행</a:t>
            </a:r>
            <a:r>
              <a:rPr lang="en-US" altLang="ko-KR" sz="1200" dirty="0" smtClean="0">
                <a:solidFill>
                  <a:srgbClr val="FF0000"/>
                </a:solidFill>
              </a:rPr>
              <a:t>10:38 </a:t>
            </a:r>
            <a:r>
              <a:rPr lang="ko-KR" altLang="en-US" sz="1200" dirty="0" err="1" smtClean="0">
                <a:solidFill>
                  <a:srgbClr val="FF0000"/>
                </a:solidFill>
              </a:rPr>
              <a:t>눅</a:t>
            </a:r>
            <a:r>
              <a:rPr lang="en-US" altLang="ko-KR" sz="1200" dirty="0" smtClean="0">
                <a:solidFill>
                  <a:srgbClr val="FF0000"/>
                </a:solidFill>
              </a:rPr>
              <a:t>13:16</a:t>
            </a:r>
            <a:endParaRPr lang="ko-KR" altLang="en-US" dirty="0">
              <a:solidFill>
                <a:srgbClr val="FF0000"/>
              </a:solidFill>
            </a:endParaRPr>
          </a:p>
        </p:txBody>
      </p:sp>
      <p:sp>
        <p:nvSpPr>
          <p:cNvPr id="60" name="모서리가 둥근 직사각형 59"/>
          <p:cNvSpPr/>
          <p:nvPr/>
        </p:nvSpPr>
        <p:spPr>
          <a:xfrm>
            <a:off x="1713137" y="4645508"/>
            <a:ext cx="1070127" cy="50405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chemeClr val="tx1"/>
                </a:solidFill>
              </a:rPr>
              <a:t>마귀</a:t>
            </a:r>
            <a:endParaRPr lang="en-US" altLang="ko-KR" sz="1600" dirty="0" smtClean="0">
              <a:solidFill>
                <a:schemeClr val="tx1"/>
              </a:solidFill>
            </a:endParaRPr>
          </a:p>
          <a:p>
            <a:pPr algn="ctr"/>
            <a:r>
              <a:rPr lang="ko-KR" altLang="en-US" sz="1600" dirty="0" smtClean="0">
                <a:solidFill>
                  <a:schemeClr val="tx1"/>
                </a:solidFill>
              </a:rPr>
              <a:t>요일</a:t>
            </a:r>
            <a:r>
              <a:rPr lang="en-US" altLang="ko-KR" sz="1600" dirty="0" smtClean="0">
                <a:solidFill>
                  <a:schemeClr val="tx1"/>
                </a:solidFill>
              </a:rPr>
              <a:t>3:8</a:t>
            </a:r>
            <a:endParaRPr lang="ko-KR" altLang="en-US" sz="1600" dirty="0">
              <a:solidFill>
                <a:schemeClr val="tx1"/>
              </a:solidFill>
            </a:endParaRPr>
          </a:p>
        </p:txBody>
      </p:sp>
      <p:sp>
        <p:nvSpPr>
          <p:cNvPr id="63" name="모서리가 둥근 직사각형 62"/>
          <p:cNvSpPr/>
          <p:nvPr/>
        </p:nvSpPr>
        <p:spPr>
          <a:xfrm>
            <a:off x="3532935" y="4665117"/>
            <a:ext cx="1302450" cy="467003"/>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err="1" smtClean="0">
                <a:solidFill>
                  <a:schemeClr val="tx1"/>
                </a:solidFill>
              </a:rPr>
              <a:t>종노릇하는</a:t>
            </a:r>
            <a:r>
              <a:rPr lang="ko-KR" altLang="en-US" sz="1400" dirty="0" smtClean="0">
                <a:solidFill>
                  <a:schemeClr val="tx1"/>
                </a:solidFill>
              </a:rPr>
              <a:t> 모든 자</a:t>
            </a:r>
            <a:endParaRPr lang="ko-KR" altLang="en-US" sz="1400" dirty="0">
              <a:solidFill>
                <a:schemeClr val="tx1"/>
              </a:solidFill>
            </a:endParaRPr>
          </a:p>
        </p:txBody>
      </p:sp>
      <p:sp>
        <p:nvSpPr>
          <p:cNvPr id="64" name="모서리가 둥근 직사각형 63"/>
          <p:cNvSpPr/>
          <p:nvPr/>
        </p:nvSpPr>
        <p:spPr>
          <a:xfrm>
            <a:off x="5026103" y="4474637"/>
            <a:ext cx="1869652" cy="423981"/>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rgbClr val="002060"/>
                </a:solidFill>
              </a:rPr>
              <a:t>죽기를 무서워</a:t>
            </a:r>
            <a:endParaRPr lang="ko-KR" altLang="en-US" sz="1600" dirty="0">
              <a:solidFill>
                <a:srgbClr val="002060"/>
              </a:solidFill>
            </a:endParaRPr>
          </a:p>
        </p:txBody>
      </p:sp>
      <p:sp>
        <p:nvSpPr>
          <p:cNvPr id="67" name="모서리가 둥근 직사각형 66"/>
          <p:cNvSpPr/>
          <p:nvPr/>
        </p:nvSpPr>
        <p:spPr>
          <a:xfrm>
            <a:off x="4930857" y="5106579"/>
            <a:ext cx="2116228" cy="505941"/>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smtClean="0">
                <a:solidFill>
                  <a:srgbClr val="002060"/>
                </a:solidFill>
              </a:rPr>
              <a:t>일생에 매여 </a:t>
            </a:r>
            <a:endParaRPr lang="en-US" altLang="ko-KR" sz="1600" dirty="0" smtClean="0">
              <a:solidFill>
                <a:srgbClr val="002060"/>
              </a:solidFill>
            </a:endParaRPr>
          </a:p>
          <a:p>
            <a:pPr algn="ctr"/>
            <a:r>
              <a:rPr lang="ko-KR" altLang="en-US" sz="1200" dirty="0" smtClean="0">
                <a:solidFill>
                  <a:srgbClr val="002060"/>
                </a:solidFill>
              </a:rPr>
              <a:t>창</a:t>
            </a:r>
            <a:r>
              <a:rPr lang="en-US" altLang="ko-KR" sz="1200" dirty="0" smtClean="0">
                <a:solidFill>
                  <a:srgbClr val="002060"/>
                </a:solidFill>
              </a:rPr>
              <a:t>3:19</a:t>
            </a:r>
            <a:r>
              <a:rPr lang="ko-KR" altLang="en-US" sz="1200" dirty="0" smtClean="0">
                <a:solidFill>
                  <a:srgbClr val="002060"/>
                </a:solidFill>
              </a:rPr>
              <a:t>전</a:t>
            </a:r>
            <a:r>
              <a:rPr lang="en-US" altLang="ko-KR" sz="1200" dirty="0" smtClean="0">
                <a:solidFill>
                  <a:srgbClr val="002060"/>
                </a:solidFill>
              </a:rPr>
              <a:t>6:7 </a:t>
            </a:r>
            <a:r>
              <a:rPr lang="ko-KR" altLang="en-US" sz="1200" dirty="0" smtClean="0">
                <a:solidFill>
                  <a:srgbClr val="002060"/>
                </a:solidFill>
              </a:rPr>
              <a:t>막</a:t>
            </a:r>
            <a:r>
              <a:rPr lang="en-US" altLang="ko-KR" sz="1200" dirty="0" smtClean="0">
                <a:solidFill>
                  <a:srgbClr val="002060"/>
                </a:solidFill>
              </a:rPr>
              <a:t>4:19 </a:t>
            </a:r>
            <a:r>
              <a:rPr lang="ko-KR" altLang="en-US" sz="1200" dirty="0" err="1" smtClean="0">
                <a:solidFill>
                  <a:srgbClr val="002060"/>
                </a:solidFill>
              </a:rPr>
              <a:t>눅</a:t>
            </a:r>
            <a:r>
              <a:rPr lang="en-US" altLang="ko-KR" sz="1200" dirty="0" smtClean="0">
                <a:solidFill>
                  <a:srgbClr val="002060"/>
                </a:solidFill>
              </a:rPr>
              <a:t>12:25</a:t>
            </a:r>
            <a:endParaRPr lang="ko-KR" altLang="en-US" sz="1200" dirty="0">
              <a:solidFill>
                <a:srgbClr val="002060"/>
              </a:solidFill>
            </a:endParaRPr>
          </a:p>
        </p:txBody>
      </p:sp>
      <p:cxnSp>
        <p:nvCxnSpPr>
          <p:cNvPr id="70" name="직선 화살표 연결선 69"/>
          <p:cNvCxnSpPr>
            <a:stCxn id="63" idx="3"/>
            <a:endCxn id="64" idx="1"/>
          </p:cNvCxnSpPr>
          <p:nvPr/>
        </p:nvCxnSpPr>
        <p:spPr>
          <a:xfrm flipV="1">
            <a:off x="4835385" y="4686628"/>
            <a:ext cx="190718" cy="2119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직선 화살표 연결선 71"/>
          <p:cNvCxnSpPr>
            <a:stCxn id="63" idx="3"/>
            <a:endCxn id="67" idx="1"/>
          </p:cNvCxnSpPr>
          <p:nvPr/>
        </p:nvCxnSpPr>
        <p:spPr>
          <a:xfrm>
            <a:off x="4835385" y="4898619"/>
            <a:ext cx="95472" cy="460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모서리가 둥근 직사각형 73"/>
          <p:cNvSpPr/>
          <p:nvPr/>
        </p:nvSpPr>
        <p:spPr>
          <a:xfrm>
            <a:off x="22916" y="4309631"/>
            <a:ext cx="1483075" cy="1110146"/>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smtClean="0"/>
              <a:t>사망의 세력을 </a:t>
            </a:r>
            <a:endParaRPr lang="en-US" altLang="ko-KR" sz="1400" dirty="0" smtClean="0"/>
          </a:p>
          <a:p>
            <a:pPr algn="ctr"/>
            <a:r>
              <a:rPr lang="ko-KR" altLang="en-US" sz="1400" dirty="0" smtClean="0"/>
              <a:t>잡은 자</a:t>
            </a:r>
            <a:endParaRPr lang="en-US" altLang="ko-KR" sz="1400" dirty="0" smtClean="0"/>
          </a:p>
          <a:p>
            <a:pPr algn="ctr"/>
            <a:r>
              <a:rPr lang="ko-KR" altLang="en-US" sz="1200" dirty="0" err="1" smtClean="0"/>
              <a:t>눅</a:t>
            </a:r>
            <a:r>
              <a:rPr lang="en-US" altLang="ko-KR" sz="1200" dirty="0" smtClean="0"/>
              <a:t>1:19 </a:t>
            </a:r>
            <a:r>
              <a:rPr lang="ko-KR" altLang="en-US" sz="1200" dirty="0" smtClean="0"/>
              <a:t>행</a:t>
            </a:r>
            <a:r>
              <a:rPr lang="en-US" altLang="ko-KR" sz="1200" dirty="0" smtClean="0"/>
              <a:t>26:18 </a:t>
            </a:r>
            <a:r>
              <a:rPr lang="ko-KR" altLang="en-US" sz="1200" dirty="0" smtClean="0"/>
              <a:t>요</a:t>
            </a:r>
            <a:r>
              <a:rPr lang="en-US" altLang="ko-KR" sz="1200" dirty="0" smtClean="0"/>
              <a:t>8:44 </a:t>
            </a:r>
            <a:r>
              <a:rPr lang="ko-KR" altLang="en-US" sz="1200" dirty="0" smtClean="0"/>
              <a:t>골</a:t>
            </a:r>
            <a:r>
              <a:rPr lang="en-US" altLang="ko-KR" sz="1200" dirty="0" smtClean="0"/>
              <a:t>1:13 </a:t>
            </a:r>
            <a:r>
              <a:rPr lang="ko-KR" altLang="en-US" sz="1200" dirty="0" smtClean="0"/>
              <a:t>계</a:t>
            </a:r>
            <a:r>
              <a:rPr lang="en-US" altLang="ko-KR" sz="1200" dirty="0" smtClean="0"/>
              <a:t>6:8 12:9</a:t>
            </a:r>
            <a:endParaRPr lang="ko-KR" altLang="en-US" sz="1200" dirty="0"/>
          </a:p>
        </p:txBody>
      </p:sp>
      <p:cxnSp>
        <p:nvCxnSpPr>
          <p:cNvPr id="75" name="직선 화살표 연결선 74"/>
          <p:cNvCxnSpPr>
            <a:stCxn id="54" idx="2"/>
            <a:endCxn id="60" idx="0"/>
          </p:cNvCxnSpPr>
          <p:nvPr/>
        </p:nvCxnSpPr>
        <p:spPr>
          <a:xfrm>
            <a:off x="2235284" y="4429485"/>
            <a:ext cx="12917" cy="216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직선 화살표 연결선 76"/>
          <p:cNvCxnSpPr>
            <a:stCxn id="55" idx="2"/>
            <a:endCxn id="63" idx="0"/>
          </p:cNvCxnSpPr>
          <p:nvPr/>
        </p:nvCxnSpPr>
        <p:spPr>
          <a:xfrm>
            <a:off x="4119973" y="4429485"/>
            <a:ext cx="64187" cy="2356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직선 화살표 연결선 77"/>
          <p:cNvCxnSpPr>
            <a:stCxn id="60" idx="1"/>
            <a:endCxn id="74" idx="3"/>
          </p:cNvCxnSpPr>
          <p:nvPr/>
        </p:nvCxnSpPr>
        <p:spPr>
          <a:xfrm flipH="1" flipV="1">
            <a:off x="1505991" y="4864704"/>
            <a:ext cx="207146" cy="32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모서리가 둥근 직사각형 79"/>
          <p:cNvSpPr/>
          <p:nvPr/>
        </p:nvSpPr>
        <p:spPr>
          <a:xfrm>
            <a:off x="2520639" y="5419777"/>
            <a:ext cx="1431286" cy="385487"/>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smtClean="0">
                <a:solidFill>
                  <a:srgbClr val="FF0000"/>
                </a:solidFill>
              </a:rPr>
              <a:t>그의 죽음으로</a:t>
            </a:r>
            <a:endParaRPr lang="ko-KR" altLang="en-US" sz="1400" dirty="0">
              <a:solidFill>
                <a:srgbClr val="FF0000"/>
              </a:solidFill>
            </a:endParaRPr>
          </a:p>
        </p:txBody>
      </p:sp>
      <p:cxnSp>
        <p:nvCxnSpPr>
          <p:cNvPr id="81" name="직선 화살표 연결선 80"/>
          <p:cNvCxnSpPr>
            <a:stCxn id="63" idx="2"/>
            <a:endCxn id="80" idx="0"/>
          </p:cNvCxnSpPr>
          <p:nvPr/>
        </p:nvCxnSpPr>
        <p:spPr>
          <a:xfrm flipH="1">
            <a:off x="3236282" y="5132120"/>
            <a:ext cx="947878" cy="28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직선 화살표 연결선 84"/>
          <p:cNvCxnSpPr>
            <a:stCxn id="60" idx="2"/>
            <a:endCxn id="80" idx="0"/>
          </p:cNvCxnSpPr>
          <p:nvPr/>
        </p:nvCxnSpPr>
        <p:spPr>
          <a:xfrm>
            <a:off x="2248201" y="5149563"/>
            <a:ext cx="988081" cy="270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직사각형 85"/>
          <p:cNvSpPr/>
          <p:nvPr/>
        </p:nvSpPr>
        <p:spPr>
          <a:xfrm>
            <a:off x="135810" y="6366897"/>
            <a:ext cx="2292963" cy="369332"/>
          </a:xfrm>
          <a:prstGeom prst="rect">
            <a:avLst/>
          </a:prstGeom>
        </p:spPr>
        <p:txBody>
          <a:bodyPr wrap="square">
            <a:spAutoFit/>
          </a:bodyPr>
          <a:lstStyle/>
          <a:p>
            <a:r>
              <a:rPr lang="en-US" altLang="ko-KR" b="1" dirty="0" smtClean="0"/>
              <a:t>[</a:t>
            </a:r>
            <a:r>
              <a:rPr lang="ko-KR" altLang="en-US" b="1" dirty="0" smtClean="0"/>
              <a:t>고전</a:t>
            </a:r>
            <a:r>
              <a:rPr lang="en-US" altLang="ko-KR" b="1" dirty="0" smtClean="0"/>
              <a:t>15:50 </a:t>
            </a:r>
            <a:r>
              <a:rPr lang="ko-KR" altLang="en-US" b="1" dirty="0" err="1" smtClean="0"/>
              <a:t>엡</a:t>
            </a:r>
            <a:r>
              <a:rPr lang="en-US" altLang="ko-KR" b="1" dirty="0" smtClean="0"/>
              <a:t>6:12</a:t>
            </a:r>
            <a:r>
              <a:rPr lang="en-US" altLang="ko-KR" b="1" dirty="0" smtClean="0">
                <a:solidFill>
                  <a:prstClr val="black"/>
                </a:solidFill>
              </a:rPr>
              <a:t>]</a:t>
            </a:r>
            <a:endParaRPr lang="ko-KR" altLang="en-US" dirty="0"/>
          </a:p>
        </p:txBody>
      </p:sp>
      <p:sp>
        <p:nvSpPr>
          <p:cNvPr id="88" name="직사각형 87"/>
          <p:cNvSpPr/>
          <p:nvPr/>
        </p:nvSpPr>
        <p:spPr>
          <a:xfrm>
            <a:off x="3622384" y="6366897"/>
            <a:ext cx="3154656" cy="369332"/>
          </a:xfrm>
          <a:prstGeom prst="rect">
            <a:avLst/>
          </a:prstGeom>
        </p:spPr>
        <p:txBody>
          <a:bodyPr wrap="square">
            <a:spAutoFit/>
          </a:bodyPr>
          <a:lstStyle/>
          <a:p>
            <a:r>
              <a:rPr lang="en-US" altLang="ko-KR" b="1" dirty="0" smtClean="0"/>
              <a:t>[</a:t>
            </a:r>
            <a:r>
              <a:rPr lang="ko-KR" altLang="en-US" b="1" dirty="0" smtClean="0"/>
              <a:t>마</a:t>
            </a:r>
            <a:r>
              <a:rPr lang="en-US" altLang="ko-KR" b="1" dirty="0" smtClean="0"/>
              <a:t>6:31-33 </a:t>
            </a:r>
            <a:r>
              <a:rPr lang="ko-KR" altLang="en-US" b="1" dirty="0" smtClean="0"/>
              <a:t>빌</a:t>
            </a:r>
            <a:r>
              <a:rPr lang="en-US" altLang="ko-KR" b="1" dirty="0" smtClean="0"/>
              <a:t>4:19 </a:t>
            </a:r>
            <a:r>
              <a:rPr lang="en-US" altLang="ko-KR" b="1" dirty="0" smtClean="0">
                <a:solidFill>
                  <a:prstClr val="black"/>
                </a:solidFill>
              </a:rPr>
              <a:t>]</a:t>
            </a:r>
            <a:endParaRPr lang="ko-KR" altLang="en-US" dirty="0"/>
          </a:p>
        </p:txBody>
      </p:sp>
      <p:cxnSp>
        <p:nvCxnSpPr>
          <p:cNvPr id="89" name="직선 화살표 연결선 88"/>
          <p:cNvCxnSpPr>
            <a:stCxn id="74" idx="2"/>
            <a:endCxn id="86" idx="0"/>
          </p:cNvCxnSpPr>
          <p:nvPr/>
        </p:nvCxnSpPr>
        <p:spPr>
          <a:xfrm>
            <a:off x="764454" y="5419777"/>
            <a:ext cx="517838" cy="947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직선 화살표 연결선 90"/>
          <p:cNvCxnSpPr>
            <a:stCxn id="67" idx="2"/>
          </p:cNvCxnSpPr>
          <p:nvPr/>
        </p:nvCxnSpPr>
        <p:spPr>
          <a:xfrm flipH="1">
            <a:off x="5199713" y="5612520"/>
            <a:ext cx="789258" cy="8031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2" name="직사각형 131"/>
          <p:cNvSpPr/>
          <p:nvPr/>
        </p:nvSpPr>
        <p:spPr>
          <a:xfrm>
            <a:off x="1457983" y="5805264"/>
            <a:ext cx="3813865" cy="369332"/>
          </a:xfrm>
          <a:prstGeom prst="rect">
            <a:avLst/>
          </a:prstGeom>
        </p:spPr>
        <p:txBody>
          <a:bodyPr wrap="none">
            <a:spAutoFit/>
          </a:bodyPr>
          <a:lstStyle/>
          <a:p>
            <a:r>
              <a:rPr lang="ko-KR" altLang="en-US" sz="1600" dirty="0" smtClean="0"/>
              <a:t>히</a:t>
            </a:r>
            <a:r>
              <a:rPr lang="en-US" altLang="ko-KR" sz="1600" dirty="0" smtClean="0"/>
              <a:t>10: 7</a:t>
            </a:r>
            <a:r>
              <a:rPr lang="ko-KR" altLang="en-US" sz="1600" dirty="0" smtClean="0"/>
              <a:t>하나님의 </a:t>
            </a:r>
            <a:r>
              <a:rPr lang="ko-KR" altLang="en-US" sz="1600" dirty="0"/>
              <a:t>뜻을 행하러 왔나이다</a:t>
            </a:r>
            <a:r>
              <a:rPr lang="ko-KR" altLang="en-US" dirty="0"/>
              <a:t> </a:t>
            </a:r>
          </a:p>
        </p:txBody>
      </p:sp>
    </p:spTree>
    <p:extLst>
      <p:ext uri="{BB962C8B-B14F-4D97-AF65-F5344CB8AC3E}">
        <p14:creationId xmlns:p14="http://schemas.microsoft.com/office/powerpoint/2010/main" val="25347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par>
                                <p:cTn id="25" presetID="10"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fade">
                                      <p:cBhvr>
                                        <p:cTn id="38" dur="5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500"/>
                                        <p:tgtEl>
                                          <p:spTgt spid="81"/>
                                        </p:tgtEl>
                                      </p:cBhvr>
                                    </p:animEffect>
                                  </p:childTnLst>
                                </p:cTn>
                              </p:par>
                              <p:par>
                                <p:cTn id="64" presetID="10" presetClass="entr" presetSubtype="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500"/>
                                        <p:tgtEl>
                                          <p:spTgt spid="8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wipe(up)">
                                      <p:cBhvr>
                                        <p:cTn id="76" dur="500"/>
                                        <p:tgtEl>
                                          <p:spTgt spid="8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fade">
                                      <p:cBhvr>
                                        <p:cTn id="81" dur="500"/>
                                        <p:tgtEl>
                                          <p:spTgt spid="86"/>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fade">
                                      <p:cBhvr>
                                        <p:cTn id="86" dur="1000"/>
                                        <p:tgtEl>
                                          <p:spTgt spid="132"/>
                                        </p:tgtEl>
                                      </p:cBhvr>
                                    </p:animEffect>
                                    <p:anim calcmode="lin" valueType="num">
                                      <p:cBhvr>
                                        <p:cTn id="87" dur="1000" fill="hold"/>
                                        <p:tgtEl>
                                          <p:spTgt spid="132"/>
                                        </p:tgtEl>
                                        <p:attrNameLst>
                                          <p:attrName>ppt_x</p:attrName>
                                        </p:attrNameLst>
                                      </p:cBhvr>
                                      <p:tavLst>
                                        <p:tav tm="0">
                                          <p:val>
                                            <p:strVal val="#ppt_x"/>
                                          </p:val>
                                        </p:tav>
                                        <p:tav tm="100000">
                                          <p:val>
                                            <p:strVal val="#ppt_x"/>
                                          </p:val>
                                        </p:tav>
                                      </p:tavLst>
                                    </p:anim>
                                    <p:anim calcmode="lin" valueType="num">
                                      <p:cBhvr>
                                        <p:cTn id="88" dur="1000" fill="hold"/>
                                        <p:tgtEl>
                                          <p:spTgt spid="132"/>
                                        </p:tgtEl>
                                        <p:attrNameLst>
                                          <p:attrName>ppt_y</p:attrName>
                                        </p:attrNameLst>
                                      </p:cBhvr>
                                      <p:tavLst>
                                        <p:tav tm="0">
                                          <p:val>
                                            <p:strVal val="#ppt_y+.1"/>
                                          </p:val>
                                        </p:tav>
                                        <p:tav tm="100000">
                                          <p:val>
                                            <p:strVal val="#ppt_y"/>
                                          </p:val>
                                        </p:tav>
                                      </p:tavLst>
                                    </p:anim>
                                  </p:childTnLst>
                                </p:cTn>
                              </p:par>
                              <p:par>
                                <p:cTn id="89" presetID="22" presetClass="entr" presetSubtype="1" fill="hold"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wipe(up)">
                                      <p:cBhvr>
                                        <p:cTn id="91" dur="500"/>
                                        <p:tgtEl>
                                          <p:spTgt spid="9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88"/>
                                        </p:tgtEl>
                                        <p:attrNameLst>
                                          <p:attrName>style.visibility</p:attrName>
                                        </p:attrNameLst>
                                      </p:cBhvr>
                                      <p:to>
                                        <p:strVal val="visible"/>
                                      </p:to>
                                    </p:set>
                                    <p:animEffect transition="in" filter="fade">
                                      <p:cBhvr>
                                        <p:cTn id="9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0" grpId="0" animBg="1"/>
      <p:bldP spid="63" grpId="0" animBg="1"/>
      <p:bldP spid="64" grpId="0" animBg="1"/>
      <p:bldP spid="67" grpId="0" animBg="1"/>
      <p:bldP spid="74" grpId="0" animBg="1"/>
      <p:bldP spid="80" grpId="0" animBg="1"/>
      <p:bldP spid="86" grpId="0"/>
      <p:bldP spid="88" grpId="0"/>
      <p:bldP spid="1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13" name="TextBox 12"/>
          <p:cNvSpPr txBox="1"/>
          <p:nvPr/>
        </p:nvSpPr>
        <p:spPr>
          <a:xfrm>
            <a:off x="3874634" y="136256"/>
            <a:ext cx="1921502" cy="769441"/>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sz="2000" dirty="0" smtClean="0"/>
              <a:t>This salvation</a:t>
            </a:r>
            <a:endParaRPr lang="ko-KR" altLang="en-US" sz="2000" dirty="0"/>
          </a:p>
        </p:txBody>
      </p:sp>
      <p:cxnSp>
        <p:nvCxnSpPr>
          <p:cNvPr id="19" name="직선 화살표 연결선 18"/>
          <p:cNvCxnSpPr>
            <a:stCxn id="13" idx="2"/>
            <a:endCxn id="23" idx="0"/>
          </p:cNvCxnSpPr>
          <p:nvPr/>
        </p:nvCxnSpPr>
        <p:spPr>
          <a:xfrm flipH="1">
            <a:off x="1713138" y="905697"/>
            <a:ext cx="3122247" cy="257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998" y="1163498"/>
            <a:ext cx="2520280" cy="769441"/>
          </a:xfrm>
          <a:prstGeom prst="rect">
            <a:avLst/>
          </a:prstGeom>
          <a:solidFill>
            <a:srgbClr val="FFC000">
              <a:alpha val="27000"/>
            </a:srgbClr>
          </a:solidFill>
        </p:spPr>
        <p:txBody>
          <a:bodyPr wrap="square" rtlCol="0">
            <a:spAutoFit/>
          </a:bodyPr>
          <a:lstStyle/>
          <a:p>
            <a:pPr algn="ctr"/>
            <a:r>
              <a:rPr lang="ko-KR" altLang="en-US" dirty="0" smtClean="0"/>
              <a:t>처음에 말씀하신 바</a:t>
            </a:r>
            <a:endParaRPr lang="en-US" altLang="ko-KR" dirty="0" smtClean="0"/>
          </a:p>
          <a:p>
            <a:r>
              <a:rPr lang="en-US" altLang="ko-KR" sz="1400" dirty="0" smtClean="0"/>
              <a:t>Which was first announced</a:t>
            </a:r>
          </a:p>
          <a:p>
            <a:pPr algn="ctr"/>
            <a:r>
              <a:rPr lang="ko-KR" altLang="en-US" sz="1100" dirty="0" smtClean="0"/>
              <a:t>히</a:t>
            </a:r>
            <a:r>
              <a:rPr lang="en-US" altLang="ko-KR" sz="1100" dirty="0" smtClean="0"/>
              <a:t>1:2, </a:t>
            </a:r>
            <a:r>
              <a:rPr lang="ko-KR" altLang="en-US" sz="1100" dirty="0" smtClean="0"/>
              <a:t>마</a:t>
            </a:r>
            <a:r>
              <a:rPr lang="en-US" altLang="ko-KR" sz="1100" dirty="0" smtClean="0"/>
              <a:t>4:17, </a:t>
            </a:r>
            <a:r>
              <a:rPr lang="ko-KR" altLang="en-US" sz="1100" dirty="0" err="1" smtClean="0"/>
              <a:t>눅</a:t>
            </a:r>
            <a:r>
              <a:rPr lang="en-US" altLang="ko-KR" sz="1100" dirty="0" smtClean="0"/>
              <a:t>22:20 (</a:t>
            </a:r>
            <a:r>
              <a:rPr lang="ko-KR" altLang="en-US" sz="1100" dirty="0" err="1" smtClean="0"/>
              <a:t>렘</a:t>
            </a:r>
            <a:r>
              <a:rPr lang="en-US" altLang="ko-KR" sz="1100" dirty="0" smtClean="0"/>
              <a:t>31:31)</a:t>
            </a:r>
            <a:endParaRPr lang="ko-KR" altLang="en-US" sz="1100" dirty="0"/>
          </a:p>
        </p:txBody>
      </p:sp>
      <p:sp>
        <p:nvSpPr>
          <p:cNvPr id="29" name="TextBox 28"/>
          <p:cNvSpPr txBox="1"/>
          <p:nvPr/>
        </p:nvSpPr>
        <p:spPr>
          <a:xfrm>
            <a:off x="823208" y="2034859"/>
            <a:ext cx="1728192" cy="553998"/>
          </a:xfrm>
          <a:prstGeom prst="rect">
            <a:avLst/>
          </a:prstGeom>
          <a:noFill/>
        </p:spPr>
        <p:txBody>
          <a:bodyPr wrap="square" rtlCol="0">
            <a:spAutoFit/>
          </a:bodyPr>
          <a:lstStyle/>
          <a:p>
            <a:r>
              <a:rPr lang="ko-KR" altLang="en-US" dirty="0" smtClean="0"/>
              <a:t>주로</a:t>
            </a:r>
            <a:r>
              <a:rPr lang="en-US" altLang="ko-KR" dirty="0" smtClean="0"/>
              <a:t> </a:t>
            </a:r>
            <a:r>
              <a:rPr lang="ko-KR" altLang="en-US" dirty="0" smtClean="0"/>
              <a:t>말미암아</a:t>
            </a:r>
            <a:endParaRPr lang="en-US" altLang="ko-KR" dirty="0" smtClean="0"/>
          </a:p>
          <a:p>
            <a:pPr algn="ctr"/>
            <a:r>
              <a:rPr lang="en-US" altLang="ko-KR" sz="1200" dirty="0" smtClean="0"/>
              <a:t>By the Lord</a:t>
            </a:r>
            <a:endParaRPr lang="ko-KR" altLang="en-US" sz="1200" dirty="0"/>
          </a:p>
        </p:txBody>
      </p:sp>
      <p:cxnSp>
        <p:nvCxnSpPr>
          <p:cNvPr id="33" name="직선 화살표 연결선 32"/>
          <p:cNvCxnSpPr>
            <a:stCxn id="13" idx="2"/>
            <a:endCxn id="34" idx="0"/>
          </p:cNvCxnSpPr>
          <p:nvPr/>
        </p:nvCxnSpPr>
        <p:spPr>
          <a:xfrm>
            <a:off x="4835385" y="905697"/>
            <a:ext cx="23076" cy="28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94365" y="1194275"/>
            <a:ext cx="1728192" cy="553998"/>
          </a:xfrm>
          <a:prstGeom prst="rect">
            <a:avLst/>
          </a:prstGeom>
          <a:solidFill>
            <a:srgbClr val="FFC000">
              <a:alpha val="30000"/>
            </a:srgbClr>
          </a:solidFill>
        </p:spPr>
        <p:txBody>
          <a:bodyPr wrap="square" rtlCol="0">
            <a:spAutoFit/>
          </a:bodyPr>
          <a:lstStyle/>
          <a:p>
            <a:pPr algn="ctr"/>
            <a:r>
              <a:rPr lang="ko-KR" altLang="en-US" dirty="0"/>
              <a:t>확</a:t>
            </a:r>
            <a:r>
              <a:rPr lang="ko-KR" altLang="en-US" dirty="0" smtClean="0"/>
              <a:t>증한 바</a:t>
            </a:r>
            <a:endParaRPr lang="en-US" altLang="ko-KR" dirty="0" smtClean="0"/>
          </a:p>
          <a:p>
            <a:pPr algn="ctr"/>
            <a:r>
              <a:rPr lang="en-US" altLang="ko-KR" sz="1200" dirty="0" smtClean="0"/>
              <a:t>Was confirmed</a:t>
            </a:r>
            <a:endParaRPr lang="ko-KR" altLang="en-US" sz="1200" dirty="0"/>
          </a:p>
        </p:txBody>
      </p:sp>
      <p:sp>
        <p:nvSpPr>
          <p:cNvPr id="39" name="TextBox 38"/>
          <p:cNvSpPr txBox="1"/>
          <p:nvPr/>
        </p:nvSpPr>
        <p:spPr>
          <a:xfrm>
            <a:off x="3838811" y="2032481"/>
            <a:ext cx="2016224" cy="553998"/>
          </a:xfrm>
          <a:prstGeom prst="rect">
            <a:avLst/>
          </a:prstGeom>
          <a:noFill/>
        </p:spPr>
        <p:txBody>
          <a:bodyPr wrap="square" rtlCol="0">
            <a:spAutoFit/>
          </a:bodyPr>
          <a:lstStyle/>
          <a:p>
            <a:pPr algn="ctr"/>
            <a:r>
              <a:rPr lang="ko-KR" altLang="en-US" dirty="0" smtClean="0"/>
              <a:t>들은 자들이</a:t>
            </a:r>
            <a:endParaRPr lang="en-US" altLang="ko-KR" dirty="0" smtClean="0"/>
          </a:p>
          <a:p>
            <a:pPr algn="ctr"/>
            <a:r>
              <a:rPr lang="en-US" altLang="ko-KR" sz="1200" dirty="0" smtClean="0"/>
              <a:t>By those who heard him</a:t>
            </a:r>
            <a:endParaRPr lang="ko-KR" altLang="en-US" sz="1200" dirty="0"/>
          </a:p>
        </p:txBody>
      </p:sp>
      <p:cxnSp>
        <p:nvCxnSpPr>
          <p:cNvPr id="43" name="직선 화살표 연결선 42"/>
          <p:cNvCxnSpPr>
            <a:stCxn id="13" idx="2"/>
            <a:endCxn id="46" idx="0"/>
          </p:cNvCxnSpPr>
          <p:nvPr/>
        </p:nvCxnSpPr>
        <p:spPr>
          <a:xfrm>
            <a:off x="4835385" y="905697"/>
            <a:ext cx="2901271" cy="37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59149" y="1277163"/>
            <a:ext cx="1355014" cy="738664"/>
          </a:xfrm>
          <a:prstGeom prst="rect">
            <a:avLst/>
          </a:prstGeom>
          <a:solidFill>
            <a:srgbClr val="FFC000">
              <a:alpha val="29000"/>
            </a:srgbClr>
          </a:solidFill>
        </p:spPr>
        <p:txBody>
          <a:bodyPr wrap="square" rtlCol="0">
            <a:spAutoFit/>
          </a:bodyPr>
          <a:lstStyle/>
          <a:p>
            <a:pPr algn="ctr"/>
            <a:r>
              <a:rPr lang="ko-KR" altLang="en-US" dirty="0" smtClean="0"/>
              <a:t>증언하신</a:t>
            </a:r>
            <a:endParaRPr lang="en-US" altLang="ko-KR" dirty="0" smtClean="0"/>
          </a:p>
          <a:p>
            <a:pPr algn="ctr"/>
            <a:r>
              <a:rPr lang="en-US" altLang="ko-KR" sz="1200" dirty="0" smtClean="0"/>
              <a:t>Testified to it</a:t>
            </a:r>
          </a:p>
          <a:p>
            <a:pPr algn="ctr"/>
            <a:r>
              <a:rPr lang="ko-KR" altLang="en-US" sz="1200" dirty="0" smtClean="0"/>
              <a:t>행</a:t>
            </a:r>
            <a:r>
              <a:rPr lang="en-US" altLang="ko-KR" sz="1200" dirty="0" smtClean="0"/>
              <a:t>2:22,43,10:38</a:t>
            </a:r>
            <a:endParaRPr lang="ko-KR" altLang="en-US" sz="1200" dirty="0"/>
          </a:p>
        </p:txBody>
      </p:sp>
      <p:sp>
        <p:nvSpPr>
          <p:cNvPr id="51" name="TextBox 50"/>
          <p:cNvSpPr txBox="1"/>
          <p:nvPr/>
        </p:nvSpPr>
        <p:spPr>
          <a:xfrm>
            <a:off x="7118019" y="2058424"/>
            <a:ext cx="1296144" cy="553998"/>
          </a:xfrm>
          <a:prstGeom prst="rect">
            <a:avLst/>
          </a:prstGeom>
          <a:noFill/>
        </p:spPr>
        <p:txBody>
          <a:bodyPr wrap="square" rtlCol="0">
            <a:spAutoFit/>
          </a:bodyPr>
          <a:lstStyle/>
          <a:p>
            <a:pPr algn="ctr"/>
            <a:r>
              <a:rPr lang="ko-KR" altLang="en-US" dirty="0" smtClean="0"/>
              <a:t>하나님이</a:t>
            </a:r>
            <a:endParaRPr lang="en-US" altLang="ko-KR" dirty="0" smtClean="0"/>
          </a:p>
          <a:p>
            <a:pPr algn="ctr"/>
            <a:r>
              <a:rPr lang="en-US" altLang="ko-KR" sz="1200" dirty="0" smtClean="0"/>
              <a:t>God</a:t>
            </a:r>
            <a:endParaRPr lang="ko-KR" altLang="en-US" sz="1200" dirty="0"/>
          </a:p>
        </p:txBody>
      </p:sp>
      <p:cxnSp>
        <p:nvCxnSpPr>
          <p:cNvPr id="56" name="직선 화살표 연결선 55"/>
          <p:cNvCxnSpPr>
            <a:stCxn id="51" idx="2"/>
            <a:endCxn id="57" idx="0"/>
          </p:cNvCxnSpPr>
          <p:nvPr/>
        </p:nvCxnSpPr>
        <p:spPr>
          <a:xfrm flipH="1">
            <a:off x="6981168" y="2612422"/>
            <a:ext cx="784923" cy="256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0855" y="2868811"/>
            <a:ext cx="640626" cy="369332"/>
          </a:xfrm>
          <a:prstGeom prst="rect">
            <a:avLst/>
          </a:prstGeom>
          <a:solidFill>
            <a:schemeClr val="accent6">
              <a:lumMod val="20000"/>
              <a:lumOff val="80000"/>
            </a:schemeClr>
          </a:solidFill>
        </p:spPr>
        <p:txBody>
          <a:bodyPr wrap="square" rtlCol="0">
            <a:spAutoFit/>
          </a:bodyPr>
          <a:lstStyle/>
          <a:p>
            <a:r>
              <a:rPr lang="en-US" altLang="ko-KR" dirty="0" smtClean="0"/>
              <a:t>Sign</a:t>
            </a:r>
            <a:endParaRPr lang="ko-KR" altLang="en-US" dirty="0"/>
          </a:p>
        </p:txBody>
      </p:sp>
      <p:cxnSp>
        <p:nvCxnSpPr>
          <p:cNvPr id="59" name="직선 화살표 연결선 58"/>
          <p:cNvCxnSpPr>
            <a:stCxn id="51" idx="2"/>
            <a:endCxn id="62" idx="0"/>
          </p:cNvCxnSpPr>
          <p:nvPr/>
        </p:nvCxnSpPr>
        <p:spPr>
          <a:xfrm flipH="1">
            <a:off x="7519828" y="2612422"/>
            <a:ext cx="246263" cy="888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939264" y="3501008"/>
            <a:ext cx="1161128" cy="369332"/>
          </a:xfrm>
          <a:prstGeom prst="rect">
            <a:avLst/>
          </a:prstGeom>
          <a:solidFill>
            <a:schemeClr val="accent6">
              <a:lumMod val="20000"/>
              <a:lumOff val="80000"/>
            </a:schemeClr>
          </a:solidFill>
        </p:spPr>
        <p:txBody>
          <a:bodyPr wrap="square" rtlCol="0">
            <a:spAutoFit/>
          </a:bodyPr>
          <a:lstStyle/>
          <a:p>
            <a:r>
              <a:rPr lang="en-US" altLang="ko-KR" dirty="0" smtClean="0"/>
              <a:t>Wonders</a:t>
            </a:r>
            <a:endParaRPr lang="ko-KR" altLang="en-US" dirty="0"/>
          </a:p>
        </p:txBody>
      </p:sp>
      <p:sp>
        <p:nvSpPr>
          <p:cNvPr id="71" name="TextBox 70"/>
          <p:cNvSpPr txBox="1"/>
          <p:nvPr/>
        </p:nvSpPr>
        <p:spPr>
          <a:xfrm>
            <a:off x="7085744" y="4845268"/>
            <a:ext cx="2002113" cy="369332"/>
          </a:xfrm>
          <a:prstGeom prst="rect">
            <a:avLst/>
          </a:prstGeom>
          <a:solidFill>
            <a:schemeClr val="accent6">
              <a:lumMod val="20000"/>
              <a:lumOff val="80000"/>
            </a:schemeClr>
          </a:solidFill>
        </p:spPr>
        <p:txBody>
          <a:bodyPr wrap="square" rtlCol="0">
            <a:spAutoFit/>
          </a:bodyPr>
          <a:lstStyle/>
          <a:p>
            <a:r>
              <a:rPr lang="en-US" altLang="ko-KR" dirty="0" smtClean="0"/>
              <a:t>Various Miracles</a:t>
            </a:r>
            <a:endParaRPr lang="ko-KR" altLang="en-US" dirty="0"/>
          </a:p>
        </p:txBody>
      </p:sp>
      <p:cxnSp>
        <p:nvCxnSpPr>
          <p:cNvPr id="76" name="직선 화살표 연결선 75"/>
          <p:cNvCxnSpPr>
            <a:stCxn id="51" idx="2"/>
            <a:endCxn id="79" idx="0"/>
          </p:cNvCxnSpPr>
          <p:nvPr/>
        </p:nvCxnSpPr>
        <p:spPr>
          <a:xfrm>
            <a:off x="7766091" y="2612422"/>
            <a:ext cx="348845" cy="137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113879" y="3983817"/>
            <a:ext cx="2002113" cy="369332"/>
          </a:xfrm>
          <a:prstGeom prst="rect">
            <a:avLst/>
          </a:prstGeom>
          <a:solidFill>
            <a:schemeClr val="accent6">
              <a:lumMod val="20000"/>
              <a:lumOff val="80000"/>
            </a:schemeClr>
          </a:solidFill>
        </p:spPr>
        <p:txBody>
          <a:bodyPr wrap="square" rtlCol="0">
            <a:spAutoFit/>
          </a:bodyPr>
          <a:lstStyle/>
          <a:p>
            <a:r>
              <a:rPr lang="en-US" altLang="ko-KR" dirty="0" smtClean="0"/>
              <a:t>Gifts of the H.S</a:t>
            </a:r>
            <a:endParaRPr lang="ko-KR" altLang="en-US" dirty="0"/>
          </a:p>
        </p:txBody>
      </p:sp>
      <p:cxnSp>
        <p:nvCxnSpPr>
          <p:cNvPr id="82" name="직선 화살표 연결선 81"/>
          <p:cNvCxnSpPr>
            <a:stCxn id="29" idx="2"/>
            <a:endCxn id="83" idx="0"/>
          </p:cNvCxnSpPr>
          <p:nvPr/>
        </p:nvCxnSpPr>
        <p:spPr>
          <a:xfrm flipH="1">
            <a:off x="1048776" y="2588857"/>
            <a:ext cx="638528" cy="39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916" y="2986268"/>
            <a:ext cx="2051720" cy="538609"/>
          </a:xfrm>
          <a:prstGeom prst="rect">
            <a:avLst/>
          </a:prstGeom>
          <a:solidFill>
            <a:schemeClr val="accent3">
              <a:lumMod val="20000"/>
              <a:lumOff val="80000"/>
            </a:schemeClr>
          </a:solidFill>
        </p:spPr>
        <p:txBody>
          <a:bodyPr wrap="square" rtlCol="0">
            <a:spAutoFit/>
          </a:bodyPr>
          <a:lstStyle/>
          <a:p>
            <a:r>
              <a:rPr lang="ko-KR" altLang="en-US" dirty="0" smtClean="0"/>
              <a:t>만물을</a:t>
            </a:r>
            <a:r>
              <a:rPr lang="en-US" altLang="ko-KR" dirty="0" smtClean="0"/>
              <a:t> </a:t>
            </a:r>
            <a:r>
              <a:rPr lang="ko-KR" altLang="en-US" dirty="0" smtClean="0"/>
              <a:t>복종케 함</a:t>
            </a:r>
            <a:endParaRPr lang="en-US" altLang="ko-KR" dirty="0" smtClean="0"/>
          </a:p>
          <a:p>
            <a:r>
              <a:rPr lang="en-US" altLang="ko-KR" sz="1100" dirty="0" smtClean="0"/>
              <a:t>Put everything under his feet</a:t>
            </a:r>
            <a:endParaRPr lang="ko-KR" altLang="en-US" sz="1100" dirty="0"/>
          </a:p>
        </p:txBody>
      </p:sp>
      <p:cxnSp>
        <p:nvCxnSpPr>
          <p:cNvPr id="90" name="직선 화살표 연결선 89"/>
          <p:cNvCxnSpPr>
            <a:stCxn id="29" idx="2"/>
            <a:endCxn id="93" idx="0"/>
          </p:cNvCxnSpPr>
          <p:nvPr/>
        </p:nvCxnSpPr>
        <p:spPr>
          <a:xfrm>
            <a:off x="1687304" y="2588857"/>
            <a:ext cx="1482939" cy="400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44383" y="2989325"/>
            <a:ext cx="2051720" cy="538609"/>
          </a:xfrm>
          <a:prstGeom prst="rect">
            <a:avLst/>
          </a:prstGeom>
          <a:solidFill>
            <a:schemeClr val="bg2"/>
          </a:solidFill>
        </p:spPr>
        <p:txBody>
          <a:bodyPr wrap="square" rtlCol="0">
            <a:spAutoFit/>
          </a:bodyPr>
          <a:lstStyle/>
          <a:p>
            <a:r>
              <a:rPr lang="ko-KR" altLang="en-US" dirty="0" smtClean="0"/>
              <a:t>혈과 육을 지니심</a:t>
            </a:r>
            <a:endParaRPr lang="en-US" altLang="ko-KR" sz="1100" dirty="0"/>
          </a:p>
          <a:p>
            <a:pPr algn="ctr"/>
            <a:r>
              <a:rPr lang="en-US" altLang="ko-KR" sz="1100" dirty="0" smtClean="0"/>
              <a:t>Shared in their humanity</a:t>
            </a:r>
            <a:endParaRPr lang="ko-KR" altLang="en-US" sz="1100" dirty="0"/>
          </a:p>
        </p:txBody>
      </p:sp>
      <p:cxnSp>
        <p:nvCxnSpPr>
          <p:cNvPr id="96" name="직선 화살표 연결선 95"/>
          <p:cNvCxnSpPr>
            <a:stCxn id="29" idx="2"/>
            <a:endCxn id="99" idx="0"/>
          </p:cNvCxnSpPr>
          <p:nvPr/>
        </p:nvCxnSpPr>
        <p:spPr>
          <a:xfrm>
            <a:off x="1687304" y="2588857"/>
            <a:ext cx="3733928" cy="439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291044" y="3028758"/>
            <a:ext cx="2260376" cy="538609"/>
          </a:xfrm>
          <a:prstGeom prst="rect">
            <a:avLst/>
          </a:prstGeom>
          <a:solidFill>
            <a:srgbClr val="00B050"/>
          </a:solidFill>
        </p:spPr>
        <p:txBody>
          <a:bodyPr wrap="square" rtlCol="0">
            <a:spAutoFit/>
          </a:bodyPr>
          <a:lstStyle/>
          <a:p>
            <a:r>
              <a:rPr lang="ko-KR" altLang="en-US" dirty="0" smtClean="0">
                <a:solidFill>
                  <a:schemeClr val="bg1"/>
                </a:solidFill>
              </a:rPr>
              <a:t>형제들과 같이 되심</a:t>
            </a:r>
            <a:endParaRPr lang="en-US" altLang="ko-KR" sz="1100" dirty="0">
              <a:solidFill>
                <a:schemeClr val="bg1"/>
              </a:solidFill>
            </a:endParaRPr>
          </a:p>
          <a:p>
            <a:pPr algn="ctr"/>
            <a:r>
              <a:rPr lang="en-US" altLang="ko-KR" sz="1100" dirty="0" smtClean="0">
                <a:solidFill>
                  <a:schemeClr val="bg1"/>
                </a:solidFill>
              </a:rPr>
              <a:t>To be made like his brothers</a:t>
            </a:r>
            <a:endParaRPr lang="ko-KR" altLang="en-US" sz="1100" dirty="0">
              <a:solidFill>
                <a:schemeClr val="bg1"/>
              </a:solidFill>
            </a:endParaRPr>
          </a:p>
        </p:txBody>
      </p:sp>
      <p:cxnSp>
        <p:nvCxnSpPr>
          <p:cNvPr id="68" name="직선 화살표 연결선 67"/>
          <p:cNvCxnSpPr>
            <a:stCxn id="51" idx="2"/>
            <a:endCxn id="71" idx="0"/>
          </p:cNvCxnSpPr>
          <p:nvPr/>
        </p:nvCxnSpPr>
        <p:spPr>
          <a:xfrm>
            <a:off x="7766091" y="2612422"/>
            <a:ext cx="320710" cy="223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7301481" y="5180853"/>
            <a:ext cx="1628972" cy="276999"/>
          </a:xfrm>
          <a:prstGeom prst="rect">
            <a:avLst/>
          </a:prstGeom>
        </p:spPr>
        <p:txBody>
          <a:bodyPr wrap="none">
            <a:spAutoFit/>
          </a:bodyPr>
          <a:lstStyle/>
          <a:p>
            <a:r>
              <a:rPr lang="ko-KR" altLang="en-US" sz="1200" b="1" dirty="0" err="1" smtClean="0"/>
              <a:t>살전</a:t>
            </a:r>
            <a:r>
              <a:rPr lang="en-US" altLang="ko-KR" sz="1200" b="1" dirty="0" smtClean="0"/>
              <a:t>1:5,</a:t>
            </a:r>
            <a:r>
              <a:rPr lang="ko-KR" altLang="en-US" sz="1200" b="1" dirty="0" smtClean="0"/>
              <a:t>고전</a:t>
            </a:r>
            <a:r>
              <a:rPr lang="en-US" altLang="ko-KR" sz="1200" b="1" dirty="0" smtClean="0"/>
              <a:t>2:4,4:20</a:t>
            </a:r>
            <a:endParaRPr lang="ko-KR" altLang="en-US" sz="1200" dirty="0"/>
          </a:p>
        </p:txBody>
      </p:sp>
      <p:sp>
        <p:nvSpPr>
          <p:cNvPr id="3" name="직사각형 2"/>
          <p:cNvSpPr/>
          <p:nvPr/>
        </p:nvSpPr>
        <p:spPr>
          <a:xfrm>
            <a:off x="3170243" y="1757860"/>
            <a:ext cx="3409908" cy="276999"/>
          </a:xfrm>
          <a:prstGeom prst="rect">
            <a:avLst/>
          </a:prstGeom>
        </p:spPr>
        <p:txBody>
          <a:bodyPr wrap="none">
            <a:spAutoFit/>
          </a:bodyPr>
          <a:lstStyle/>
          <a:p>
            <a:r>
              <a:rPr lang="ko-KR" altLang="en-US" sz="1200" b="1" dirty="0" err="1" smtClean="0"/>
              <a:t>눅</a:t>
            </a:r>
            <a:r>
              <a:rPr lang="en-US" altLang="ko-KR" sz="1200" b="1" dirty="0" smtClean="0"/>
              <a:t>24:44-48,</a:t>
            </a:r>
            <a:r>
              <a:rPr lang="ko-KR" altLang="en-US" sz="1200" b="1" dirty="0" smtClean="0"/>
              <a:t>행</a:t>
            </a:r>
            <a:r>
              <a:rPr lang="en-US" altLang="ko-KR" sz="1200" b="1" dirty="0" smtClean="0"/>
              <a:t>1:8,2:32,3:15,11</a:t>
            </a:r>
            <a:r>
              <a:rPr lang="ko-KR" altLang="en-US" sz="1200" b="1" dirty="0" smtClean="0"/>
              <a:t>장</a:t>
            </a:r>
            <a:r>
              <a:rPr lang="en-US" altLang="ko-KR" sz="1200" b="1" dirty="0" smtClean="0"/>
              <a:t>,22:20,</a:t>
            </a:r>
            <a:r>
              <a:rPr lang="ko-KR" altLang="en-US" sz="1200" b="1" dirty="0" smtClean="0"/>
              <a:t>계</a:t>
            </a:r>
            <a:r>
              <a:rPr lang="en-US" altLang="ko-KR" sz="1200" b="1" dirty="0" smtClean="0"/>
              <a:t>17:6</a:t>
            </a:r>
            <a:endParaRPr lang="ko-KR" altLang="en-US" dirty="0"/>
          </a:p>
        </p:txBody>
      </p:sp>
      <p:sp>
        <p:nvSpPr>
          <p:cNvPr id="5" name="직사각형 4"/>
          <p:cNvSpPr/>
          <p:nvPr/>
        </p:nvSpPr>
        <p:spPr>
          <a:xfrm>
            <a:off x="7459694" y="4309631"/>
            <a:ext cx="1463862" cy="276999"/>
          </a:xfrm>
          <a:prstGeom prst="rect">
            <a:avLst/>
          </a:prstGeom>
        </p:spPr>
        <p:txBody>
          <a:bodyPr wrap="none">
            <a:spAutoFit/>
          </a:bodyPr>
          <a:lstStyle/>
          <a:p>
            <a:r>
              <a:rPr lang="ko-KR" altLang="en-US" sz="1200" b="1" dirty="0" err="1"/>
              <a:t>고후</a:t>
            </a:r>
            <a:r>
              <a:rPr lang="en-US" altLang="ko-KR" sz="1200" b="1" dirty="0" smtClean="0"/>
              <a:t>1:22 </a:t>
            </a:r>
            <a:r>
              <a:rPr lang="ko-KR" altLang="en-US" sz="1200" b="1" dirty="0" smtClean="0"/>
              <a:t>요 </a:t>
            </a:r>
            <a:r>
              <a:rPr lang="en-US" altLang="ko-KR" sz="1200" b="1" dirty="0" smtClean="0"/>
              <a:t>16:26</a:t>
            </a:r>
            <a:endParaRPr lang="ko-KR" altLang="en-US" sz="1200" dirty="0"/>
          </a:p>
        </p:txBody>
      </p:sp>
      <p:sp>
        <p:nvSpPr>
          <p:cNvPr id="52" name="TextBox 51"/>
          <p:cNvSpPr txBox="1"/>
          <p:nvPr/>
        </p:nvSpPr>
        <p:spPr>
          <a:xfrm>
            <a:off x="4291044" y="4155742"/>
            <a:ext cx="2099025" cy="338554"/>
          </a:xfrm>
          <a:prstGeom prst="rect">
            <a:avLst/>
          </a:prstGeom>
          <a:noFill/>
        </p:spPr>
        <p:txBody>
          <a:bodyPr wrap="square" rtlCol="0">
            <a:spAutoFit/>
          </a:bodyPr>
          <a:lstStyle/>
          <a:p>
            <a:pPr algn="ctr"/>
            <a:r>
              <a:rPr lang="ko-KR" altLang="en-US" sz="1600" dirty="0" smtClean="0"/>
              <a:t>죄를 속량하려</a:t>
            </a:r>
            <a:endParaRPr lang="ko-KR" altLang="en-US" sz="1600" dirty="0"/>
          </a:p>
        </p:txBody>
      </p:sp>
      <p:sp>
        <p:nvSpPr>
          <p:cNvPr id="53" name="TextBox 52"/>
          <p:cNvSpPr txBox="1"/>
          <p:nvPr/>
        </p:nvSpPr>
        <p:spPr>
          <a:xfrm>
            <a:off x="4264548" y="4906823"/>
            <a:ext cx="2674716" cy="338554"/>
          </a:xfrm>
          <a:prstGeom prst="rect">
            <a:avLst/>
          </a:prstGeom>
          <a:noFill/>
        </p:spPr>
        <p:txBody>
          <a:bodyPr wrap="square" rtlCol="0">
            <a:spAutoFit/>
          </a:bodyPr>
          <a:lstStyle/>
          <a:p>
            <a:pPr algn="ctr"/>
            <a:r>
              <a:rPr lang="ko-KR" altLang="en-US" sz="1600" dirty="0" smtClean="0"/>
              <a:t>신실한 대제사장이 되어</a:t>
            </a:r>
            <a:endParaRPr lang="ko-KR" altLang="en-US" sz="1600" dirty="0"/>
          </a:p>
        </p:txBody>
      </p:sp>
      <p:sp>
        <p:nvSpPr>
          <p:cNvPr id="58" name="TextBox 57"/>
          <p:cNvSpPr txBox="1"/>
          <p:nvPr/>
        </p:nvSpPr>
        <p:spPr>
          <a:xfrm>
            <a:off x="5685753" y="4463519"/>
            <a:ext cx="865667" cy="307777"/>
          </a:xfrm>
          <a:prstGeom prst="rect">
            <a:avLst/>
          </a:prstGeom>
          <a:noFill/>
        </p:spPr>
        <p:txBody>
          <a:bodyPr wrap="square" rtlCol="0">
            <a:spAutoFit/>
          </a:bodyPr>
          <a:lstStyle/>
          <a:p>
            <a:r>
              <a:rPr lang="ko-KR" altLang="en-US" sz="1400" dirty="0" smtClean="0"/>
              <a:t>백성의</a:t>
            </a:r>
            <a:endParaRPr lang="ko-KR" altLang="en-US" sz="1400" dirty="0"/>
          </a:p>
        </p:txBody>
      </p:sp>
      <p:sp>
        <p:nvSpPr>
          <p:cNvPr id="61" name="TextBox 60"/>
          <p:cNvSpPr txBox="1"/>
          <p:nvPr/>
        </p:nvSpPr>
        <p:spPr>
          <a:xfrm>
            <a:off x="1368039" y="3990592"/>
            <a:ext cx="2701662" cy="584775"/>
          </a:xfrm>
          <a:prstGeom prst="rect">
            <a:avLst/>
          </a:prstGeom>
          <a:noFill/>
        </p:spPr>
        <p:txBody>
          <a:bodyPr wrap="square" rtlCol="0">
            <a:spAutoFit/>
          </a:bodyPr>
          <a:lstStyle/>
          <a:p>
            <a:pPr algn="ctr"/>
            <a:r>
              <a:rPr lang="ko-KR" altLang="en-US" sz="1600" dirty="0" smtClean="0"/>
              <a:t>형제라 부르시기를 </a:t>
            </a:r>
            <a:endParaRPr lang="en-US" altLang="ko-KR" sz="1600" dirty="0" smtClean="0"/>
          </a:p>
          <a:p>
            <a:pPr algn="ctr"/>
            <a:r>
              <a:rPr lang="ko-KR" altLang="en-US" sz="1600" dirty="0" smtClean="0"/>
              <a:t>부끄러워 하지 않음</a:t>
            </a:r>
            <a:endParaRPr lang="ko-KR" altLang="en-US" sz="1600" dirty="0"/>
          </a:p>
        </p:txBody>
      </p:sp>
      <p:sp>
        <p:nvSpPr>
          <p:cNvPr id="65" name="TextBox 64"/>
          <p:cNvSpPr txBox="1"/>
          <p:nvPr/>
        </p:nvSpPr>
        <p:spPr>
          <a:xfrm>
            <a:off x="1310434" y="4810004"/>
            <a:ext cx="2139773" cy="338554"/>
          </a:xfrm>
          <a:prstGeom prst="rect">
            <a:avLst/>
          </a:prstGeom>
          <a:noFill/>
        </p:spPr>
        <p:txBody>
          <a:bodyPr wrap="square" rtlCol="0">
            <a:spAutoFit/>
          </a:bodyPr>
          <a:lstStyle/>
          <a:p>
            <a:r>
              <a:rPr lang="ko-KR" altLang="en-US" sz="1600" dirty="0" smtClean="0"/>
              <a:t>한 근원에서 난지라</a:t>
            </a:r>
            <a:endParaRPr lang="ko-KR" altLang="en-US" sz="1600" dirty="0"/>
          </a:p>
        </p:txBody>
      </p:sp>
      <p:sp>
        <p:nvSpPr>
          <p:cNvPr id="66" name="TextBox 65"/>
          <p:cNvSpPr txBox="1"/>
          <p:nvPr/>
        </p:nvSpPr>
        <p:spPr>
          <a:xfrm>
            <a:off x="858243" y="5304837"/>
            <a:ext cx="1203622" cy="769441"/>
          </a:xfrm>
          <a:prstGeom prst="rect">
            <a:avLst/>
          </a:prstGeom>
          <a:noFill/>
        </p:spPr>
        <p:txBody>
          <a:bodyPr wrap="square" rtlCol="0">
            <a:spAutoFit/>
          </a:bodyPr>
          <a:lstStyle/>
          <a:p>
            <a:r>
              <a:rPr lang="ko-KR" altLang="en-US" sz="1600" dirty="0" smtClean="0"/>
              <a:t>거룩하게 하시는 이</a:t>
            </a:r>
            <a:endParaRPr lang="en-US" altLang="ko-KR" sz="1600" dirty="0" smtClean="0"/>
          </a:p>
          <a:p>
            <a:r>
              <a:rPr lang="ko-KR" altLang="en-US" sz="1200" dirty="0" smtClean="0"/>
              <a:t>마</a:t>
            </a:r>
            <a:r>
              <a:rPr lang="en-US" altLang="ko-KR" sz="1200" dirty="0" smtClean="0"/>
              <a:t>3:17,17:5</a:t>
            </a:r>
          </a:p>
        </p:txBody>
      </p:sp>
      <p:sp>
        <p:nvSpPr>
          <p:cNvPr id="69" name="TextBox 68"/>
          <p:cNvSpPr txBox="1"/>
          <p:nvPr/>
        </p:nvSpPr>
        <p:spPr>
          <a:xfrm>
            <a:off x="2665475" y="5319352"/>
            <a:ext cx="1404226" cy="1015663"/>
          </a:xfrm>
          <a:prstGeom prst="rect">
            <a:avLst/>
          </a:prstGeom>
          <a:noFill/>
        </p:spPr>
        <p:txBody>
          <a:bodyPr wrap="square" rtlCol="0">
            <a:spAutoFit/>
          </a:bodyPr>
          <a:lstStyle/>
          <a:p>
            <a:r>
              <a:rPr lang="ko-KR" altLang="en-US" sz="1600" dirty="0" smtClean="0"/>
              <a:t>거룩하게 함을 입은 자</a:t>
            </a:r>
            <a:endParaRPr lang="en-US" altLang="ko-KR" sz="1600" dirty="0" smtClean="0"/>
          </a:p>
          <a:p>
            <a:r>
              <a:rPr lang="ko-KR" altLang="en-US" sz="1200" dirty="0" smtClean="0"/>
              <a:t>롬</a:t>
            </a:r>
            <a:r>
              <a:rPr lang="en-US" altLang="ko-KR" sz="1200" dirty="0" smtClean="0"/>
              <a:t>8:15, 9:4</a:t>
            </a:r>
          </a:p>
          <a:p>
            <a:endParaRPr lang="ko-KR" altLang="en-US" sz="1600" dirty="0"/>
          </a:p>
        </p:txBody>
      </p:sp>
      <p:sp>
        <p:nvSpPr>
          <p:cNvPr id="73" name="TextBox 72"/>
          <p:cNvSpPr txBox="1"/>
          <p:nvPr/>
        </p:nvSpPr>
        <p:spPr>
          <a:xfrm>
            <a:off x="3476284" y="5642517"/>
            <a:ext cx="7422336" cy="1384995"/>
          </a:xfrm>
          <a:prstGeom prst="rect">
            <a:avLst/>
          </a:prstGeom>
          <a:noFill/>
        </p:spPr>
        <p:txBody>
          <a:bodyPr wrap="square" rtlCol="0">
            <a:spAutoFit/>
          </a:bodyPr>
          <a:lstStyle/>
          <a:p>
            <a:endParaRPr lang="en-US" altLang="ko-KR" sz="1400" dirty="0" smtClean="0"/>
          </a:p>
          <a:p>
            <a:r>
              <a:rPr lang="ko-KR" altLang="en-US" sz="1400" dirty="0" smtClean="0">
                <a:solidFill>
                  <a:srgbClr val="002060"/>
                </a:solidFill>
              </a:rPr>
              <a:t>요</a:t>
            </a:r>
            <a:r>
              <a:rPr lang="en-US" altLang="ko-KR" sz="1400" dirty="0" smtClean="0">
                <a:solidFill>
                  <a:srgbClr val="002060"/>
                </a:solidFill>
              </a:rPr>
              <a:t>17:17</a:t>
            </a:r>
            <a:r>
              <a:rPr lang="ko-KR" altLang="en-US" sz="1400" dirty="0" smtClean="0">
                <a:solidFill>
                  <a:srgbClr val="FF0000"/>
                </a:solidFill>
              </a:rPr>
              <a:t>저희를 </a:t>
            </a:r>
            <a:r>
              <a:rPr lang="ko-KR" altLang="en-US" sz="1400" b="1" dirty="0">
                <a:solidFill>
                  <a:srgbClr val="002060"/>
                </a:solidFill>
              </a:rPr>
              <a:t>진리로 거룩하게 </a:t>
            </a:r>
            <a:r>
              <a:rPr lang="ko-KR" altLang="en-US" sz="1400" dirty="0">
                <a:solidFill>
                  <a:srgbClr val="FF0000"/>
                </a:solidFill>
              </a:rPr>
              <a:t>하옵소서 </a:t>
            </a:r>
            <a:r>
              <a:rPr lang="ko-KR" altLang="en-US" sz="1400" b="1" u="sng" dirty="0">
                <a:solidFill>
                  <a:srgbClr val="002060"/>
                </a:solidFill>
              </a:rPr>
              <a:t>아버지의 말씀은 </a:t>
            </a:r>
            <a:r>
              <a:rPr lang="ko-KR" altLang="en-US" sz="1400" b="1" u="sng" dirty="0" err="1" smtClean="0">
                <a:solidFill>
                  <a:srgbClr val="002060"/>
                </a:solidFill>
              </a:rPr>
              <a:t>진리</a:t>
            </a:r>
            <a:r>
              <a:rPr lang="ko-KR" altLang="en-US" sz="1400" dirty="0" err="1" smtClean="0">
                <a:solidFill>
                  <a:srgbClr val="FF0000"/>
                </a:solidFill>
              </a:rPr>
              <a:t>니이다</a:t>
            </a:r>
            <a:endParaRPr lang="en-US" altLang="ko-KR" sz="1400" dirty="0" smtClean="0">
              <a:solidFill>
                <a:srgbClr val="FF0000"/>
              </a:solidFill>
            </a:endParaRPr>
          </a:p>
          <a:p>
            <a:r>
              <a:rPr lang="ko-KR" altLang="en-US" sz="1400" dirty="0" err="1" smtClean="0">
                <a:solidFill>
                  <a:srgbClr val="002060"/>
                </a:solidFill>
                <a:latin typeface="Tahoma"/>
              </a:rPr>
              <a:t>엡</a:t>
            </a:r>
            <a:r>
              <a:rPr lang="en-US" altLang="ko-KR" sz="1400" dirty="0" smtClean="0">
                <a:solidFill>
                  <a:srgbClr val="002060"/>
                </a:solidFill>
                <a:latin typeface="Tahoma"/>
              </a:rPr>
              <a:t>5:26  </a:t>
            </a:r>
            <a:r>
              <a:rPr lang="ko-KR" altLang="en-US" sz="1400" dirty="0" smtClean="0">
                <a:solidFill>
                  <a:srgbClr val="FF0000"/>
                </a:solidFill>
                <a:latin typeface="Tahoma"/>
              </a:rPr>
              <a:t>이는 </a:t>
            </a:r>
            <a:r>
              <a:rPr lang="ko-KR" altLang="en-US" sz="1400" dirty="0">
                <a:solidFill>
                  <a:srgbClr val="FF0000"/>
                </a:solidFill>
                <a:latin typeface="Tahoma"/>
              </a:rPr>
              <a:t>곧 </a:t>
            </a:r>
            <a:r>
              <a:rPr lang="ko-KR" altLang="en-US" sz="1400" b="1" dirty="0">
                <a:solidFill>
                  <a:srgbClr val="002060"/>
                </a:solidFill>
                <a:latin typeface="Tahoma"/>
              </a:rPr>
              <a:t>물로 씻어 </a:t>
            </a:r>
            <a:r>
              <a:rPr lang="ko-KR" altLang="en-US" sz="1400" b="1" u="sng" dirty="0">
                <a:solidFill>
                  <a:srgbClr val="002060"/>
                </a:solidFill>
                <a:latin typeface="Tahoma"/>
              </a:rPr>
              <a:t>말씀으로 깨끗하게 하사 거룩하게</a:t>
            </a:r>
            <a:r>
              <a:rPr lang="ko-KR" altLang="en-US" sz="1400" b="1" dirty="0">
                <a:solidFill>
                  <a:srgbClr val="002060"/>
                </a:solidFill>
                <a:latin typeface="Tahoma"/>
              </a:rPr>
              <a:t> </a:t>
            </a:r>
            <a:r>
              <a:rPr lang="ko-KR" altLang="en-US" sz="1400" b="1" dirty="0" smtClean="0">
                <a:solidFill>
                  <a:srgbClr val="002060"/>
                </a:solidFill>
                <a:latin typeface="Tahoma"/>
              </a:rPr>
              <a:t>하시고</a:t>
            </a:r>
            <a:endParaRPr lang="en-US" altLang="ko-KR" sz="1400" b="1" dirty="0" smtClean="0">
              <a:solidFill>
                <a:srgbClr val="002060"/>
              </a:solidFill>
              <a:latin typeface="Tahoma"/>
            </a:endParaRPr>
          </a:p>
          <a:p>
            <a:r>
              <a:rPr lang="ko-KR" altLang="en-US" sz="1400" dirty="0" smtClean="0">
                <a:solidFill>
                  <a:srgbClr val="002060"/>
                </a:solidFill>
                <a:latin typeface="Tahoma"/>
              </a:rPr>
              <a:t>롬</a:t>
            </a:r>
            <a:r>
              <a:rPr lang="en-US" altLang="ko-KR" sz="1400" dirty="0" smtClean="0">
                <a:solidFill>
                  <a:srgbClr val="002060"/>
                </a:solidFill>
                <a:latin typeface="Tahoma"/>
              </a:rPr>
              <a:t>3:1-2 </a:t>
            </a:r>
            <a:r>
              <a:rPr lang="ko-KR" altLang="en-US" sz="1400" dirty="0" smtClean="0">
                <a:solidFill>
                  <a:srgbClr val="FF0000"/>
                </a:solidFill>
                <a:latin typeface="Tahoma"/>
              </a:rPr>
              <a:t>그런즉 </a:t>
            </a:r>
            <a:r>
              <a:rPr lang="ko-KR" altLang="en-US" sz="1400" dirty="0">
                <a:solidFill>
                  <a:srgbClr val="FF0000"/>
                </a:solidFill>
                <a:latin typeface="Tahoma"/>
              </a:rPr>
              <a:t>유대인의 나음이 무엇이며 할례의 유익이 </a:t>
            </a:r>
            <a:r>
              <a:rPr lang="ko-KR" altLang="en-US" sz="1400" dirty="0" err="1">
                <a:solidFill>
                  <a:srgbClr val="FF0000"/>
                </a:solidFill>
                <a:latin typeface="Tahoma"/>
              </a:rPr>
              <a:t>무엇이뇨</a:t>
            </a:r>
            <a:endParaRPr lang="ko-KR" altLang="en-US" sz="1400" dirty="0">
              <a:solidFill>
                <a:srgbClr val="FF0000"/>
              </a:solidFill>
              <a:latin typeface="Tahoma"/>
            </a:endParaRPr>
          </a:p>
          <a:p>
            <a:r>
              <a:rPr lang="ko-KR" altLang="en-US" sz="1400" dirty="0" smtClean="0">
                <a:solidFill>
                  <a:srgbClr val="FF0000"/>
                </a:solidFill>
                <a:latin typeface="Tahoma"/>
              </a:rPr>
              <a:t>            범사에 </a:t>
            </a:r>
            <a:r>
              <a:rPr lang="ko-KR" altLang="en-US" sz="1400" dirty="0">
                <a:solidFill>
                  <a:srgbClr val="FF0000"/>
                </a:solidFill>
                <a:latin typeface="Tahoma"/>
              </a:rPr>
              <a:t>많으니 첫째는 저희가 </a:t>
            </a:r>
            <a:r>
              <a:rPr lang="ko-KR" altLang="en-US" sz="1400" b="1" u="sng" dirty="0">
                <a:solidFill>
                  <a:srgbClr val="002060"/>
                </a:solidFill>
                <a:latin typeface="Tahoma"/>
              </a:rPr>
              <a:t>하나님의 말씀을 맡았음이니라</a:t>
            </a:r>
            <a:endParaRPr lang="en-US" altLang="ko-KR" sz="1400" b="1" u="sng" dirty="0">
              <a:solidFill>
                <a:srgbClr val="002060"/>
              </a:solidFill>
              <a:latin typeface="Tahoma"/>
            </a:endParaRPr>
          </a:p>
          <a:p>
            <a:endParaRPr lang="ko-KR" altLang="en-US" sz="1400" u="sng" dirty="0"/>
          </a:p>
        </p:txBody>
      </p:sp>
      <p:cxnSp>
        <p:nvCxnSpPr>
          <p:cNvPr id="84" name="직선 화살표 연결선 83"/>
          <p:cNvCxnSpPr>
            <a:stCxn id="99" idx="2"/>
            <a:endCxn id="61" idx="0"/>
          </p:cNvCxnSpPr>
          <p:nvPr/>
        </p:nvCxnSpPr>
        <p:spPr>
          <a:xfrm flipH="1">
            <a:off x="2718870" y="3567367"/>
            <a:ext cx="2702362" cy="423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직선 화살표 연결선 86"/>
          <p:cNvCxnSpPr>
            <a:stCxn id="99" idx="2"/>
            <a:endCxn id="52" idx="0"/>
          </p:cNvCxnSpPr>
          <p:nvPr/>
        </p:nvCxnSpPr>
        <p:spPr>
          <a:xfrm flipH="1">
            <a:off x="5340557" y="3567367"/>
            <a:ext cx="80675" cy="588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직선 화살표 연결선 91"/>
          <p:cNvCxnSpPr>
            <a:stCxn id="61" idx="2"/>
            <a:endCxn id="65" idx="0"/>
          </p:cNvCxnSpPr>
          <p:nvPr/>
        </p:nvCxnSpPr>
        <p:spPr>
          <a:xfrm flipH="1">
            <a:off x="2380321" y="4575367"/>
            <a:ext cx="338549" cy="234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직선 화살표 연결선 93"/>
          <p:cNvCxnSpPr>
            <a:stCxn id="65" idx="2"/>
            <a:endCxn id="66" idx="0"/>
          </p:cNvCxnSpPr>
          <p:nvPr/>
        </p:nvCxnSpPr>
        <p:spPr>
          <a:xfrm flipH="1">
            <a:off x="1460054" y="5148558"/>
            <a:ext cx="920267" cy="1562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직선 화살표 연결선 94"/>
          <p:cNvCxnSpPr>
            <a:stCxn id="65" idx="2"/>
            <a:endCxn id="69" idx="0"/>
          </p:cNvCxnSpPr>
          <p:nvPr/>
        </p:nvCxnSpPr>
        <p:spPr>
          <a:xfrm>
            <a:off x="2380321" y="5148558"/>
            <a:ext cx="987267" cy="170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꺾인 연결선 96"/>
          <p:cNvCxnSpPr>
            <a:stCxn id="66" idx="1"/>
            <a:endCxn id="73" idx="1"/>
          </p:cNvCxnSpPr>
          <p:nvPr/>
        </p:nvCxnSpPr>
        <p:spPr>
          <a:xfrm rot="10800000" flipH="1" flipV="1">
            <a:off x="858242" y="5689557"/>
            <a:ext cx="2618041" cy="645457"/>
          </a:xfrm>
          <a:prstGeom prst="bentConnector3">
            <a:avLst>
              <a:gd name="adj1" fmla="val -8732"/>
            </a:avLst>
          </a:prstGeom>
          <a:ln>
            <a:tailEnd type="arrow"/>
          </a:ln>
        </p:spPr>
        <p:style>
          <a:lnRef idx="1">
            <a:schemeClr val="accent1"/>
          </a:lnRef>
          <a:fillRef idx="0">
            <a:schemeClr val="accent1"/>
          </a:fillRef>
          <a:effectRef idx="0">
            <a:schemeClr val="accent1"/>
          </a:effectRef>
          <a:fontRef idx="minor">
            <a:schemeClr val="tx1"/>
          </a:fontRef>
        </p:style>
      </p:cxnSp>
      <p:pic>
        <p:nvPicPr>
          <p:cNvPr id="98" name="Picture 2" descr="http://cfile23.uf.tistory.com/image/124477304C9F106B729B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 y="369747"/>
            <a:ext cx="28956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up)">
                                      <p:cBhvr>
                                        <p:cTn id="10" dur="500"/>
                                        <p:tgtEl>
                                          <p:spTgt spid="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up)">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up)">
                                      <p:cBhvr>
                                        <p:cTn id="30" dur="500"/>
                                        <p:tgtEl>
                                          <p:spTgt spid="94"/>
                                        </p:tgtEl>
                                      </p:cBhvr>
                                    </p:animEffect>
                                  </p:childTnLst>
                                </p:cTn>
                              </p:par>
                              <p:par>
                                <p:cTn id="31" presetID="22" presetClass="entr" presetSubtype="1"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wipe(up)">
                                      <p:cBhvr>
                                        <p:cTn id="33" dur="500"/>
                                        <p:tgtEl>
                                          <p:spTgt spid="9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500"/>
                                        <p:tgtEl>
                                          <p:spTgt spid="9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par>
                                <p:cTn id="52" presetID="10" presetClass="exit" presetSubtype="0" fill="hold" nodeType="withEffect">
                                  <p:stCondLst>
                                    <p:cond delay="0"/>
                                  </p:stCondLst>
                                  <p:childTnLst>
                                    <p:animEffect transition="out" filter="fade">
                                      <p:cBhvr>
                                        <p:cTn id="53" dur="500"/>
                                        <p:tgtEl>
                                          <p:spTgt spid="98"/>
                                        </p:tgtEl>
                                      </p:cBhvr>
                                    </p:animEffect>
                                    <p:set>
                                      <p:cBhvr>
                                        <p:cTn id="54" dur="1" fill="hold">
                                          <p:stCondLst>
                                            <p:cond delay="499"/>
                                          </p:stCondLst>
                                        </p:cTn>
                                        <p:tgtEl>
                                          <p:spTgt spid="9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3"/>
                                        </p:tgtEl>
                                      </p:cBhvr>
                                    </p:animEffect>
                                    <p:set>
                                      <p:cBhvr>
                                        <p:cTn id="64" dur="1" fill="hold">
                                          <p:stCondLst>
                                            <p:cond delay="499"/>
                                          </p:stCondLst>
                                        </p:cTn>
                                        <p:tgtEl>
                                          <p:spTgt spid="7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8" grpId="0"/>
      <p:bldP spid="61" grpId="0"/>
      <p:bldP spid="65" grpId="0"/>
      <p:bldP spid="66" grpId="0"/>
      <p:bldP spid="69" grpId="0"/>
      <p:bldP spid="73" grpId="0"/>
      <p:bldP spid="7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r"/>
            <a:r>
              <a:rPr lang="ko-KR" altLang="en-US" sz="2400" dirty="0" smtClean="0"/>
              <a:t>히브리서 </a:t>
            </a:r>
            <a:r>
              <a:rPr lang="en-US" altLang="ko-KR" sz="2400" dirty="0" smtClean="0"/>
              <a:t>1</a:t>
            </a:r>
            <a:r>
              <a:rPr lang="ko-KR" altLang="en-US" sz="2400" dirty="0" smtClean="0"/>
              <a:t>장</a:t>
            </a:r>
            <a:endParaRPr lang="ko-KR" altLang="en-US" sz="2400" dirty="0"/>
          </a:p>
        </p:txBody>
      </p:sp>
      <p:sp>
        <p:nvSpPr>
          <p:cNvPr id="3" name="TextBox 2"/>
          <p:cNvSpPr txBox="1"/>
          <p:nvPr/>
        </p:nvSpPr>
        <p:spPr>
          <a:xfrm>
            <a:off x="3451662" y="240819"/>
            <a:ext cx="2880320" cy="707886"/>
          </a:xfrm>
          <a:prstGeom prst="rect">
            <a:avLst/>
          </a:prstGeom>
          <a:solidFill>
            <a:srgbClr val="FFFF00">
              <a:alpha val="19000"/>
            </a:srgbClr>
          </a:solidFill>
          <a:ln>
            <a:solidFill>
              <a:schemeClr val="tx2">
                <a:lumMod val="60000"/>
                <a:lumOff val="40000"/>
              </a:schemeClr>
            </a:solidFill>
          </a:ln>
        </p:spPr>
        <p:txBody>
          <a:bodyPr wrap="square" rtlCol="0">
            <a:spAutoFit/>
          </a:bodyPr>
          <a:lstStyle/>
          <a:p>
            <a:pPr algn="ctr"/>
            <a:r>
              <a:rPr lang="ko-KR" altLang="en-US" sz="2000" dirty="0" smtClean="0"/>
              <a:t>말씀하신 하나님 </a:t>
            </a:r>
            <a:r>
              <a:rPr lang="en-US" altLang="ko-KR" sz="2000" dirty="0" smtClean="0"/>
              <a:t>(1)</a:t>
            </a:r>
          </a:p>
          <a:p>
            <a:pPr algn="ctr"/>
            <a:r>
              <a:rPr lang="en-US" altLang="ko-KR" sz="2000" dirty="0" smtClean="0"/>
              <a:t>having Spoken</a:t>
            </a:r>
            <a:endParaRPr lang="ko-KR" altLang="en-US" sz="2000" dirty="0"/>
          </a:p>
        </p:txBody>
      </p:sp>
      <p:cxnSp>
        <p:nvCxnSpPr>
          <p:cNvPr id="5" name="직선 화살표 연결선 4"/>
          <p:cNvCxnSpPr>
            <a:stCxn id="3" idx="2"/>
            <a:endCxn id="8" idx="0"/>
          </p:cNvCxnSpPr>
          <p:nvPr/>
        </p:nvCxnSpPr>
        <p:spPr>
          <a:xfrm flipH="1">
            <a:off x="2918567" y="948705"/>
            <a:ext cx="1973255"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a:stCxn id="3" idx="2"/>
            <a:endCxn id="9" idx="0"/>
          </p:cNvCxnSpPr>
          <p:nvPr/>
        </p:nvCxnSpPr>
        <p:spPr>
          <a:xfrm>
            <a:off x="4891822" y="948705"/>
            <a:ext cx="397478"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78999" y="1385920"/>
            <a:ext cx="1879135" cy="369332"/>
          </a:xfrm>
          <a:prstGeom prst="rect">
            <a:avLst/>
          </a:prstGeom>
          <a:solidFill>
            <a:srgbClr val="FFC000">
              <a:alpha val="21000"/>
            </a:srgbClr>
          </a:solidFill>
        </p:spPr>
        <p:txBody>
          <a:bodyPr wrap="square" rtlCol="0">
            <a:spAutoFit/>
          </a:bodyPr>
          <a:lstStyle/>
          <a:p>
            <a:pPr algn="ctr"/>
            <a:r>
              <a:rPr lang="ko-KR" altLang="en-US" dirty="0" smtClean="0"/>
              <a:t>옛적에 </a:t>
            </a:r>
            <a:r>
              <a:rPr lang="en-US" altLang="ko-KR" sz="1200" dirty="0" smtClean="0"/>
              <a:t>Old Time</a:t>
            </a:r>
            <a:endParaRPr lang="ko-KR" altLang="en-US" dirty="0"/>
          </a:p>
        </p:txBody>
      </p:sp>
      <p:sp>
        <p:nvSpPr>
          <p:cNvPr id="9" name="TextBox 8"/>
          <p:cNvSpPr txBox="1"/>
          <p:nvPr/>
        </p:nvSpPr>
        <p:spPr>
          <a:xfrm>
            <a:off x="4158691" y="1385920"/>
            <a:ext cx="2261217" cy="369332"/>
          </a:xfrm>
          <a:prstGeom prst="rect">
            <a:avLst/>
          </a:prstGeom>
          <a:solidFill>
            <a:srgbClr val="92D050">
              <a:alpha val="29000"/>
            </a:srgbClr>
          </a:solidFill>
        </p:spPr>
        <p:txBody>
          <a:bodyPr wrap="square" rtlCol="0">
            <a:spAutoFit/>
          </a:bodyPr>
          <a:lstStyle/>
          <a:p>
            <a:pPr algn="ctr"/>
            <a:r>
              <a:rPr lang="ko-KR" altLang="en-US" dirty="0" smtClean="0"/>
              <a:t>마지막에 </a:t>
            </a:r>
            <a:r>
              <a:rPr lang="en-US" altLang="ko-KR" sz="1400" dirty="0" smtClean="0"/>
              <a:t>Last days</a:t>
            </a:r>
            <a:endParaRPr lang="ko-KR" altLang="en-US" sz="1200" dirty="0" smtClean="0"/>
          </a:p>
        </p:txBody>
      </p:sp>
      <p:sp>
        <p:nvSpPr>
          <p:cNvPr id="21" name="TextBox 20"/>
          <p:cNvSpPr txBox="1"/>
          <p:nvPr/>
        </p:nvSpPr>
        <p:spPr>
          <a:xfrm>
            <a:off x="847013" y="2123564"/>
            <a:ext cx="2604650" cy="369332"/>
          </a:xfrm>
          <a:prstGeom prst="rect">
            <a:avLst/>
          </a:prstGeom>
          <a:solidFill>
            <a:srgbClr val="FFC000">
              <a:alpha val="17000"/>
            </a:srgbClr>
          </a:solidFill>
        </p:spPr>
        <p:txBody>
          <a:bodyPr wrap="square" rtlCol="0">
            <a:spAutoFit/>
          </a:bodyPr>
          <a:lstStyle/>
          <a:p>
            <a:pPr algn="ctr"/>
            <a:r>
              <a:rPr lang="ko-KR" altLang="en-US" dirty="0" smtClean="0"/>
              <a:t>선지자 </a:t>
            </a:r>
            <a:r>
              <a:rPr lang="en-US" altLang="ko-KR" sz="1400" dirty="0" smtClean="0"/>
              <a:t>The Prophets</a:t>
            </a:r>
            <a:endParaRPr lang="ko-KR" altLang="en-US" sz="1400" dirty="0" smtClean="0"/>
          </a:p>
        </p:txBody>
      </p:sp>
      <p:cxnSp>
        <p:nvCxnSpPr>
          <p:cNvPr id="22" name="직선 화살표 연결선 21"/>
          <p:cNvCxnSpPr>
            <a:stCxn id="8" idx="2"/>
            <a:endCxn id="21" idx="0"/>
          </p:cNvCxnSpPr>
          <p:nvPr/>
        </p:nvCxnSpPr>
        <p:spPr>
          <a:xfrm flipH="1">
            <a:off x="2149338" y="1755252"/>
            <a:ext cx="769229" cy="36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8" idx="1"/>
            <a:endCxn id="30" idx="3"/>
          </p:cNvCxnSpPr>
          <p:nvPr/>
        </p:nvCxnSpPr>
        <p:spPr>
          <a:xfrm flipH="1">
            <a:off x="1783939" y="1570586"/>
            <a:ext cx="195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3442" y="1385920"/>
            <a:ext cx="1670497" cy="369332"/>
          </a:xfrm>
          <a:prstGeom prst="rect">
            <a:avLst/>
          </a:prstGeom>
          <a:solidFill>
            <a:srgbClr val="FFC000">
              <a:alpha val="21000"/>
            </a:srgbClr>
          </a:solidFill>
        </p:spPr>
        <p:txBody>
          <a:bodyPr wrap="square" rtlCol="0">
            <a:spAutoFit/>
          </a:bodyPr>
          <a:lstStyle/>
          <a:p>
            <a:pPr algn="ctr"/>
            <a:r>
              <a:rPr lang="ko-KR" altLang="en-US" dirty="0" smtClean="0"/>
              <a:t>조상 </a:t>
            </a:r>
            <a:r>
              <a:rPr lang="en-US" altLang="ko-KR" sz="1200" dirty="0" smtClean="0"/>
              <a:t>The Fathers</a:t>
            </a:r>
            <a:endParaRPr lang="ko-KR" altLang="en-US" sz="1200" dirty="0"/>
          </a:p>
        </p:txBody>
      </p:sp>
      <p:cxnSp>
        <p:nvCxnSpPr>
          <p:cNvPr id="33" name="직선 화살표 연결선 32"/>
          <p:cNvCxnSpPr>
            <a:stCxn id="21" idx="2"/>
            <a:endCxn id="37" idx="0"/>
          </p:cNvCxnSpPr>
          <p:nvPr/>
        </p:nvCxnSpPr>
        <p:spPr>
          <a:xfrm flipH="1">
            <a:off x="1014761" y="2492896"/>
            <a:ext cx="1134577" cy="228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21" idx="2"/>
            <a:endCxn id="38" idx="0"/>
          </p:cNvCxnSpPr>
          <p:nvPr/>
        </p:nvCxnSpPr>
        <p:spPr>
          <a:xfrm>
            <a:off x="2149338" y="2492896"/>
            <a:ext cx="109012" cy="227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51520" y="2721502"/>
            <a:ext cx="1526481" cy="553998"/>
          </a:xfrm>
          <a:prstGeom prst="rect">
            <a:avLst/>
          </a:prstGeom>
          <a:noFill/>
        </p:spPr>
        <p:txBody>
          <a:bodyPr wrap="square" rtlCol="0">
            <a:spAutoFit/>
          </a:bodyPr>
          <a:lstStyle/>
          <a:p>
            <a:r>
              <a:rPr lang="ko-KR" altLang="en-US" dirty="0" err="1" smtClean="0"/>
              <a:t>여러부분</a:t>
            </a:r>
            <a:endParaRPr lang="en-US" altLang="ko-KR" dirty="0" smtClean="0"/>
          </a:p>
          <a:p>
            <a:r>
              <a:rPr lang="en-US" altLang="ko-KR" sz="1200" dirty="0" smtClean="0"/>
              <a:t>Sundry time</a:t>
            </a:r>
            <a:endParaRPr lang="ko-KR" altLang="en-US" sz="1200" dirty="0"/>
          </a:p>
        </p:txBody>
      </p:sp>
      <p:sp>
        <p:nvSpPr>
          <p:cNvPr id="38" name="TextBox 37"/>
          <p:cNvSpPr txBox="1"/>
          <p:nvPr/>
        </p:nvSpPr>
        <p:spPr>
          <a:xfrm>
            <a:off x="1598133" y="2720649"/>
            <a:ext cx="1320433" cy="553998"/>
          </a:xfrm>
          <a:prstGeom prst="rect">
            <a:avLst/>
          </a:prstGeom>
          <a:noFill/>
        </p:spPr>
        <p:txBody>
          <a:bodyPr wrap="square" rtlCol="0">
            <a:spAutoFit/>
          </a:bodyPr>
          <a:lstStyle/>
          <a:p>
            <a:r>
              <a:rPr lang="ko-KR" altLang="en-US" dirty="0" err="1" smtClean="0"/>
              <a:t>여러모양</a:t>
            </a:r>
            <a:endParaRPr lang="en-US" altLang="ko-KR" dirty="0" smtClean="0"/>
          </a:p>
          <a:p>
            <a:r>
              <a:rPr lang="en-US" altLang="ko-KR" sz="1200" dirty="0"/>
              <a:t>divers manners</a:t>
            </a:r>
            <a:endParaRPr lang="en-US" altLang="ko-KR" sz="1200" dirty="0" smtClean="0"/>
          </a:p>
        </p:txBody>
      </p:sp>
      <p:cxnSp>
        <p:nvCxnSpPr>
          <p:cNvPr id="46" name="직선 화살표 연결선 45"/>
          <p:cNvCxnSpPr>
            <a:stCxn id="9" idx="2"/>
            <a:endCxn id="50" idx="0"/>
          </p:cNvCxnSpPr>
          <p:nvPr/>
        </p:nvCxnSpPr>
        <p:spPr>
          <a:xfrm flipH="1">
            <a:off x="5174572" y="1755252"/>
            <a:ext cx="114728" cy="385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282242" y="2140430"/>
            <a:ext cx="1784659" cy="369332"/>
          </a:xfrm>
          <a:prstGeom prst="rect">
            <a:avLst/>
          </a:prstGeom>
          <a:solidFill>
            <a:srgbClr val="92D050">
              <a:alpha val="29000"/>
            </a:srgbClr>
          </a:solidFill>
        </p:spPr>
        <p:txBody>
          <a:bodyPr wrap="square" rtlCol="0">
            <a:spAutoFit/>
          </a:bodyPr>
          <a:lstStyle/>
          <a:p>
            <a:pPr algn="ctr"/>
            <a:r>
              <a:rPr lang="ko-KR" altLang="en-US" dirty="0" smtClean="0"/>
              <a:t>아들</a:t>
            </a:r>
            <a:r>
              <a:rPr lang="en-US" altLang="ko-KR" sz="1400" dirty="0" smtClean="0"/>
              <a:t>His Son</a:t>
            </a:r>
            <a:endParaRPr lang="ko-KR" altLang="en-US" sz="1400" dirty="0"/>
          </a:p>
        </p:txBody>
      </p:sp>
      <p:cxnSp>
        <p:nvCxnSpPr>
          <p:cNvPr id="53" name="직선 화살표 연결선 52"/>
          <p:cNvCxnSpPr>
            <a:stCxn id="50" idx="2"/>
            <a:endCxn id="54" idx="0"/>
          </p:cNvCxnSpPr>
          <p:nvPr/>
        </p:nvCxnSpPr>
        <p:spPr>
          <a:xfrm flipH="1">
            <a:off x="3897841" y="2509762"/>
            <a:ext cx="1276731"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513438" y="2905315"/>
            <a:ext cx="768806" cy="369332"/>
          </a:xfrm>
          <a:prstGeom prst="rect">
            <a:avLst/>
          </a:prstGeom>
          <a:solidFill>
            <a:srgbClr val="92D050">
              <a:alpha val="29000"/>
            </a:srgbClr>
          </a:solidFill>
        </p:spPr>
        <p:txBody>
          <a:bodyPr wrap="square" rtlCol="0">
            <a:spAutoFit/>
          </a:bodyPr>
          <a:lstStyle/>
          <a:p>
            <a:r>
              <a:rPr lang="en-US" altLang="ko-KR" dirty="0" smtClean="0"/>
              <a:t>WHO</a:t>
            </a:r>
            <a:endParaRPr lang="ko-KR" altLang="en-US" dirty="0"/>
          </a:p>
        </p:txBody>
      </p:sp>
      <p:sp>
        <p:nvSpPr>
          <p:cNvPr id="57" name="TextBox 56"/>
          <p:cNvSpPr txBox="1"/>
          <p:nvPr/>
        </p:nvSpPr>
        <p:spPr>
          <a:xfrm>
            <a:off x="1910840" y="3293514"/>
            <a:ext cx="2023725" cy="584775"/>
          </a:xfrm>
          <a:prstGeom prst="rect">
            <a:avLst/>
          </a:prstGeom>
          <a:solidFill>
            <a:srgbClr val="FFFF00">
              <a:alpha val="26000"/>
            </a:srgbClr>
          </a:solidFill>
        </p:spPr>
        <p:txBody>
          <a:bodyPr wrap="square" rtlCol="0">
            <a:spAutoFit/>
          </a:bodyPr>
          <a:lstStyle/>
          <a:p>
            <a:r>
              <a:rPr lang="ko-KR" altLang="en-US" dirty="0" smtClean="0"/>
              <a:t>만유의 </a:t>
            </a:r>
            <a:r>
              <a:rPr lang="ko-KR" altLang="en-US" dirty="0" smtClean="0">
                <a:solidFill>
                  <a:srgbClr val="FF0000"/>
                </a:solidFill>
              </a:rPr>
              <a:t>상속자</a:t>
            </a:r>
            <a:endParaRPr lang="en-US" altLang="ko-KR" dirty="0" smtClean="0">
              <a:solidFill>
                <a:srgbClr val="FF0000"/>
              </a:solidFill>
            </a:endParaRPr>
          </a:p>
          <a:p>
            <a:r>
              <a:rPr lang="ko-KR" altLang="en-US" sz="1400" dirty="0" smtClean="0"/>
              <a:t>요</a:t>
            </a:r>
            <a:r>
              <a:rPr lang="en-US" altLang="ko-KR" sz="1400" dirty="0" smtClean="0"/>
              <a:t>5:22,</a:t>
            </a:r>
            <a:r>
              <a:rPr lang="ko-KR" altLang="en-US" sz="1400" dirty="0" err="1" smtClean="0"/>
              <a:t>고후</a:t>
            </a:r>
            <a:r>
              <a:rPr lang="en-US" altLang="ko-KR" sz="1400" dirty="0" smtClean="0"/>
              <a:t>5:10,</a:t>
            </a:r>
            <a:r>
              <a:rPr lang="ko-KR" altLang="en-US" sz="1400" dirty="0" smtClean="0"/>
              <a:t>막</a:t>
            </a:r>
            <a:r>
              <a:rPr lang="en-US" altLang="ko-KR" sz="1400" dirty="0" smtClean="0"/>
              <a:t>2:10</a:t>
            </a:r>
            <a:endParaRPr lang="ko-KR" altLang="en-US" sz="1400" dirty="0"/>
          </a:p>
        </p:txBody>
      </p:sp>
      <p:sp>
        <p:nvSpPr>
          <p:cNvPr id="58" name="TextBox 57"/>
          <p:cNvSpPr txBox="1"/>
          <p:nvPr/>
        </p:nvSpPr>
        <p:spPr>
          <a:xfrm>
            <a:off x="2206373" y="3826031"/>
            <a:ext cx="1728192" cy="553998"/>
          </a:xfrm>
          <a:prstGeom prst="rect">
            <a:avLst/>
          </a:prstGeom>
          <a:solidFill>
            <a:srgbClr val="FF0000">
              <a:alpha val="7000"/>
            </a:srgbClr>
          </a:solidFill>
        </p:spPr>
        <p:txBody>
          <a:bodyPr wrap="square" rtlCol="0">
            <a:spAutoFit/>
          </a:bodyPr>
          <a:lstStyle/>
          <a:p>
            <a:r>
              <a:rPr lang="ko-KR" altLang="en-US" dirty="0" smtClean="0"/>
              <a:t>모든 세계 </a:t>
            </a:r>
            <a:r>
              <a:rPr lang="ko-KR" altLang="en-US" dirty="0" smtClean="0">
                <a:solidFill>
                  <a:srgbClr val="FF0000"/>
                </a:solidFill>
              </a:rPr>
              <a:t>지음</a:t>
            </a:r>
            <a:endParaRPr lang="en-US" altLang="ko-KR" dirty="0" smtClean="0">
              <a:solidFill>
                <a:srgbClr val="FF0000"/>
              </a:solidFill>
            </a:endParaRPr>
          </a:p>
          <a:p>
            <a:r>
              <a:rPr lang="ko-KR" altLang="en-US" sz="1200" dirty="0" smtClean="0"/>
              <a:t>골</a:t>
            </a:r>
            <a:r>
              <a:rPr lang="en-US" altLang="ko-KR" sz="1200" dirty="0" smtClean="0"/>
              <a:t>1:16-18, </a:t>
            </a:r>
            <a:r>
              <a:rPr lang="ko-KR" altLang="en-US" sz="1200" dirty="0" smtClean="0"/>
              <a:t>요</a:t>
            </a:r>
            <a:r>
              <a:rPr lang="en-US" altLang="ko-KR" sz="1200" dirty="0" smtClean="0"/>
              <a:t>8:56-58</a:t>
            </a:r>
            <a:endParaRPr lang="ko-KR" altLang="en-US" sz="1200" dirty="0"/>
          </a:p>
        </p:txBody>
      </p:sp>
      <p:sp>
        <p:nvSpPr>
          <p:cNvPr id="59" name="TextBox 58"/>
          <p:cNvSpPr txBox="1"/>
          <p:nvPr/>
        </p:nvSpPr>
        <p:spPr>
          <a:xfrm>
            <a:off x="1384157" y="4349645"/>
            <a:ext cx="2521037" cy="553998"/>
          </a:xfrm>
          <a:prstGeom prst="rect">
            <a:avLst/>
          </a:prstGeom>
          <a:solidFill>
            <a:srgbClr val="FFC000">
              <a:alpha val="18000"/>
            </a:srgbClr>
          </a:solidFill>
        </p:spPr>
        <p:txBody>
          <a:bodyPr wrap="square" rtlCol="0">
            <a:spAutoFit/>
          </a:bodyPr>
          <a:lstStyle/>
          <a:p>
            <a:r>
              <a:rPr lang="ko-KR" altLang="en-US" dirty="0" smtClean="0"/>
              <a:t>하나님의 영광의 </a:t>
            </a:r>
            <a:r>
              <a:rPr lang="ko-KR" altLang="en-US" dirty="0" err="1" smtClean="0">
                <a:solidFill>
                  <a:srgbClr val="FF0000"/>
                </a:solidFill>
              </a:rPr>
              <a:t>광체</a:t>
            </a:r>
            <a:endParaRPr lang="en-US" altLang="ko-KR" dirty="0" smtClean="0">
              <a:solidFill>
                <a:srgbClr val="FF0000"/>
              </a:solidFill>
            </a:endParaRPr>
          </a:p>
          <a:p>
            <a:pPr algn="ctr"/>
            <a:r>
              <a:rPr lang="ko-KR" altLang="en-US" sz="1200" dirty="0" smtClean="0"/>
              <a:t>겔</a:t>
            </a:r>
            <a:r>
              <a:rPr lang="en-US" altLang="ko-KR" sz="1200" dirty="0" smtClean="0"/>
              <a:t>1:26-18 </a:t>
            </a:r>
            <a:r>
              <a:rPr lang="ko-KR" altLang="en-US" sz="1200" dirty="0" err="1" smtClean="0"/>
              <a:t>눅</a:t>
            </a:r>
            <a:r>
              <a:rPr lang="en-US" altLang="ko-KR" sz="1200" dirty="0" smtClean="0"/>
              <a:t>9:29 </a:t>
            </a:r>
            <a:r>
              <a:rPr lang="ko-KR" altLang="en-US" sz="1200" dirty="0" smtClean="0"/>
              <a:t>행</a:t>
            </a:r>
            <a:r>
              <a:rPr lang="en-US" altLang="ko-KR" sz="1200" dirty="0" smtClean="0"/>
              <a:t>22:10-11</a:t>
            </a:r>
          </a:p>
        </p:txBody>
      </p:sp>
      <p:sp>
        <p:nvSpPr>
          <p:cNvPr id="60" name="TextBox 59"/>
          <p:cNvSpPr txBox="1"/>
          <p:nvPr/>
        </p:nvSpPr>
        <p:spPr>
          <a:xfrm>
            <a:off x="2063944" y="4922316"/>
            <a:ext cx="1864149" cy="553998"/>
          </a:xfrm>
          <a:prstGeom prst="rect">
            <a:avLst/>
          </a:prstGeom>
          <a:solidFill>
            <a:srgbClr val="00B0F0">
              <a:alpha val="19000"/>
            </a:srgbClr>
          </a:solidFill>
        </p:spPr>
        <p:txBody>
          <a:bodyPr wrap="square" rtlCol="0">
            <a:spAutoFit/>
          </a:bodyPr>
          <a:lstStyle/>
          <a:p>
            <a:r>
              <a:rPr lang="ko-KR" altLang="en-US" dirty="0" smtClean="0"/>
              <a:t>그 본체의 </a:t>
            </a:r>
            <a:r>
              <a:rPr lang="ko-KR" altLang="en-US" dirty="0" smtClean="0">
                <a:solidFill>
                  <a:srgbClr val="FF0000"/>
                </a:solidFill>
              </a:rPr>
              <a:t>형상</a:t>
            </a:r>
            <a:endParaRPr lang="en-US" altLang="ko-KR" dirty="0" smtClean="0">
              <a:solidFill>
                <a:srgbClr val="FF0000"/>
              </a:solidFill>
            </a:endParaRPr>
          </a:p>
          <a:p>
            <a:pPr algn="ctr"/>
            <a:r>
              <a:rPr lang="ko-KR" altLang="en-US" sz="1200" dirty="0" smtClean="0"/>
              <a:t> 요</a:t>
            </a:r>
            <a:r>
              <a:rPr lang="en-US" altLang="ko-KR" sz="1200" dirty="0" smtClean="0"/>
              <a:t>1:1,14 </a:t>
            </a:r>
            <a:r>
              <a:rPr lang="ko-KR" altLang="en-US" sz="1200" dirty="0" smtClean="0"/>
              <a:t>빌</a:t>
            </a:r>
            <a:r>
              <a:rPr lang="en-US" altLang="ko-KR" sz="1200" dirty="0" smtClean="0"/>
              <a:t>2:6, </a:t>
            </a:r>
            <a:r>
              <a:rPr lang="ko-KR" altLang="en-US" sz="1200" dirty="0" smtClean="0"/>
              <a:t>골</a:t>
            </a:r>
            <a:r>
              <a:rPr lang="en-US" altLang="ko-KR" sz="1200" dirty="0" smtClean="0"/>
              <a:t>1:15,</a:t>
            </a:r>
            <a:endParaRPr lang="ko-KR" altLang="en-US" sz="1200" dirty="0"/>
          </a:p>
        </p:txBody>
      </p:sp>
      <p:cxnSp>
        <p:nvCxnSpPr>
          <p:cNvPr id="61" name="직선 화살표 연결선 60"/>
          <p:cNvCxnSpPr>
            <a:stCxn id="50" idx="2"/>
            <a:endCxn id="64" idx="0"/>
          </p:cNvCxnSpPr>
          <p:nvPr/>
        </p:nvCxnSpPr>
        <p:spPr>
          <a:xfrm>
            <a:off x="5174572" y="2509762"/>
            <a:ext cx="1245336"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944822" y="2905315"/>
            <a:ext cx="950172" cy="369332"/>
          </a:xfrm>
          <a:prstGeom prst="rect">
            <a:avLst/>
          </a:prstGeom>
          <a:solidFill>
            <a:srgbClr val="92D050">
              <a:alpha val="29000"/>
            </a:srgbClr>
          </a:solidFill>
        </p:spPr>
        <p:txBody>
          <a:bodyPr wrap="square" rtlCol="0">
            <a:spAutoFit/>
          </a:bodyPr>
          <a:lstStyle/>
          <a:p>
            <a:pPr algn="ctr"/>
            <a:r>
              <a:rPr lang="en-US" altLang="ko-KR" dirty="0" smtClean="0"/>
              <a:t>WORK</a:t>
            </a:r>
            <a:endParaRPr lang="ko-KR" altLang="en-US" dirty="0"/>
          </a:p>
        </p:txBody>
      </p:sp>
      <p:sp>
        <p:nvSpPr>
          <p:cNvPr id="70" name="TextBox 69"/>
          <p:cNvSpPr txBox="1"/>
          <p:nvPr/>
        </p:nvSpPr>
        <p:spPr>
          <a:xfrm>
            <a:off x="5797240" y="3274647"/>
            <a:ext cx="3199178" cy="553998"/>
          </a:xfrm>
          <a:prstGeom prst="rect">
            <a:avLst/>
          </a:prstGeom>
          <a:noFill/>
        </p:spPr>
        <p:txBody>
          <a:bodyPr wrap="square" rtlCol="0">
            <a:spAutoFit/>
          </a:bodyPr>
          <a:lstStyle/>
          <a:p>
            <a:r>
              <a:rPr lang="ko-KR" altLang="en-US" dirty="0" smtClean="0"/>
              <a:t>만물을 </a:t>
            </a:r>
            <a:r>
              <a:rPr lang="ko-KR" altLang="en-US" dirty="0" smtClean="0">
                <a:solidFill>
                  <a:srgbClr val="FF0000"/>
                </a:solidFill>
              </a:rPr>
              <a:t>붙드심</a:t>
            </a:r>
            <a:r>
              <a:rPr lang="ko-KR" altLang="en-US" sz="1200" dirty="0" smtClean="0"/>
              <a:t> </a:t>
            </a:r>
            <a:r>
              <a:rPr lang="en-US" altLang="ko-KR" sz="1200" dirty="0" smtClean="0"/>
              <a:t>(upholding) </a:t>
            </a:r>
            <a:r>
              <a:rPr lang="ko-KR" altLang="en-US" sz="1200" dirty="0" smtClean="0"/>
              <a:t>사</a:t>
            </a:r>
            <a:r>
              <a:rPr lang="en-US" altLang="ko-KR" sz="1200" dirty="0" smtClean="0"/>
              <a:t>40:26</a:t>
            </a:r>
          </a:p>
          <a:p>
            <a:r>
              <a:rPr lang="ko-KR" altLang="en-US" sz="1200" dirty="0" smtClean="0"/>
              <a:t>고전</a:t>
            </a:r>
            <a:r>
              <a:rPr lang="en-US" altLang="ko-KR" sz="1200" dirty="0" smtClean="0"/>
              <a:t>8:6 </a:t>
            </a:r>
            <a:r>
              <a:rPr lang="ko-KR" altLang="en-US" sz="1200" dirty="0" smtClean="0"/>
              <a:t>히</a:t>
            </a:r>
            <a:r>
              <a:rPr lang="en-US" altLang="ko-KR" sz="1200" dirty="0" smtClean="0"/>
              <a:t>11:3 </a:t>
            </a:r>
            <a:r>
              <a:rPr lang="ko-KR" altLang="en-US" sz="1200" dirty="0" smtClean="0"/>
              <a:t>욜</a:t>
            </a:r>
            <a:r>
              <a:rPr lang="en-US" altLang="ko-KR" sz="1200" dirty="0" smtClean="0"/>
              <a:t>2:31</a:t>
            </a:r>
            <a:endParaRPr lang="ko-KR" altLang="en-US" sz="1400" dirty="0"/>
          </a:p>
        </p:txBody>
      </p:sp>
      <p:sp>
        <p:nvSpPr>
          <p:cNvPr id="71" name="TextBox 70"/>
          <p:cNvSpPr txBox="1"/>
          <p:nvPr/>
        </p:nvSpPr>
        <p:spPr>
          <a:xfrm>
            <a:off x="5796181" y="3801726"/>
            <a:ext cx="2875650" cy="369332"/>
          </a:xfrm>
          <a:prstGeom prst="rect">
            <a:avLst/>
          </a:prstGeom>
          <a:noFill/>
        </p:spPr>
        <p:txBody>
          <a:bodyPr wrap="square" rtlCol="0">
            <a:spAutoFit/>
          </a:bodyPr>
          <a:lstStyle/>
          <a:p>
            <a:r>
              <a:rPr lang="ko-KR" altLang="en-US" dirty="0" smtClean="0"/>
              <a:t>죄를 </a:t>
            </a:r>
            <a:r>
              <a:rPr lang="ko-KR" altLang="en-US" dirty="0" smtClean="0">
                <a:solidFill>
                  <a:srgbClr val="FF0000"/>
                </a:solidFill>
              </a:rPr>
              <a:t>정결케</a:t>
            </a:r>
            <a:r>
              <a:rPr lang="ko-KR" altLang="en-US" dirty="0" smtClean="0"/>
              <a:t> </a:t>
            </a:r>
            <a:r>
              <a:rPr lang="ko-KR" altLang="en-US" sz="1200" dirty="0" smtClean="0"/>
              <a:t>막</a:t>
            </a:r>
            <a:r>
              <a:rPr lang="en-US" altLang="ko-KR" sz="1200" dirty="0" smtClean="0"/>
              <a:t>2:10, </a:t>
            </a:r>
            <a:r>
              <a:rPr lang="ko-KR" altLang="en-US" sz="1200" dirty="0" err="1" smtClean="0"/>
              <a:t>슥</a:t>
            </a:r>
            <a:r>
              <a:rPr lang="en-US" altLang="ko-KR" sz="1200" dirty="0" smtClean="0"/>
              <a:t>13:1</a:t>
            </a:r>
            <a:endParaRPr lang="ko-KR" altLang="en-US" sz="1200" dirty="0"/>
          </a:p>
        </p:txBody>
      </p:sp>
      <p:sp>
        <p:nvSpPr>
          <p:cNvPr id="72" name="TextBox 71"/>
          <p:cNvSpPr txBox="1"/>
          <p:nvPr/>
        </p:nvSpPr>
        <p:spPr>
          <a:xfrm>
            <a:off x="5774569" y="4127673"/>
            <a:ext cx="3045901" cy="553998"/>
          </a:xfrm>
          <a:prstGeom prst="rect">
            <a:avLst/>
          </a:prstGeom>
          <a:noFill/>
        </p:spPr>
        <p:txBody>
          <a:bodyPr wrap="square" rtlCol="0">
            <a:spAutoFit/>
          </a:bodyPr>
          <a:lstStyle/>
          <a:p>
            <a:r>
              <a:rPr lang="ko-KR" altLang="en-US" dirty="0" smtClean="0"/>
              <a:t>위엄의 우편에  </a:t>
            </a:r>
            <a:r>
              <a:rPr lang="ko-KR" altLang="en-US" dirty="0" smtClean="0">
                <a:solidFill>
                  <a:srgbClr val="FF0000"/>
                </a:solidFill>
              </a:rPr>
              <a:t>앉으심</a:t>
            </a:r>
            <a:endParaRPr lang="en-US" altLang="ko-KR" dirty="0" smtClean="0">
              <a:solidFill>
                <a:srgbClr val="FF0000"/>
              </a:solidFill>
            </a:endParaRPr>
          </a:p>
          <a:p>
            <a:r>
              <a:rPr lang="ko-KR" altLang="en-US" sz="1200" dirty="0" smtClean="0"/>
              <a:t>시</a:t>
            </a:r>
            <a:r>
              <a:rPr lang="en-US" altLang="ko-KR" sz="1200" dirty="0" smtClean="0"/>
              <a:t>110:5 </a:t>
            </a:r>
            <a:r>
              <a:rPr lang="ko-KR" altLang="en-US" sz="1200" dirty="0"/>
              <a:t>막</a:t>
            </a:r>
            <a:r>
              <a:rPr lang="en-US" altLang="ko-KR" sz="1200" dirty="0"/>
              <a:t>12:36 </a:t>
            </a:r>
            <a:r>
              <a:rPr lang="ko-KR" altLang="en-US" sz="1200" dirty="0" smtClean="0"/>
              <a:t>히</a:t>
            </a:r>
            <a:r>
              <a:rPr lang="en-US" altLang="ko-KR" sz="1200" dirty="0" smtClean="0"/>
              <a:t>8:1,9:24</a:t>
            </a:r>
            <a:endParaRPr lang="ko-KR" altLang="en-US" dirty="0"/>
          </a:p>
        </p:txBody>
      </p:sp>
      <p:cxnSp>
        <p:nvCxnSpPr>
          <p:cNvPr id="73" name="직선 화살표 연결선 72"/>
          <p:cNvCxnSpPr>
            <a:stCxn id="50" idx="2"/>
            <a:endCxn id="82" idx="0"/>
          </p:cNvCxnSpPr>
          <p:nvPr/>
        </p:nvCxnSpPr>
        <p:spPr>
          <a:xfrm flipH="1">
            <a:off x="5045140" y="2509762"/>
            <a:ext cx="129432" cy="1359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619708" y="4493419"/>
            <a:ext cx="950172" cy="369332"/>
          </a:xfrm>
          <a:prstGeom prst="rect">
            <a:avLst/>
          </a:prstGeom>
          <a:solidFill>
            <a:srgbClr val="92D050">
              <a:alpha val="29000"/>
            </a:srgbClr>
          </a:solidFill>
        </p:spPr>
        <p:txBody>
          <a:bodyPr wrap="square" rtlCol="0">
            <a:spAutoFit/>
          </a:bodyPr>
          <a:lstStyle/>
          <a:p>
            <a:pPr algn="ctr"/>
            <a:r>
              <a:rPr lang="ko-KR" altLang="en-US" dirty="0" smtClean="0"/>
              <a:t>뛰어남</a:t>
            </a:r>
            <a:endParaRPr lang="ko-KR" altLang="en-US" dirty="0"/>
          </a:p>
        </p:txBody>
      </p:sp>
      <p:cxnSp>
        <p:nvCxnSpPr>
          <p:cNvPr id="78" name="직선 화살표 연결선 77"/>
          <p:cNvCxnSpPr>
            <a:stCxn id="82" idx="2"/>
            <a:endCxn id="76" idx="0"/>
          </p:cNvCxnSpPr>
          <p:nvPr/>
        </p:nvCxnSpPr>
        <p:spPr>
          <a:xfrm>
            <a:off x="5045140" y="4238847"/>
            <a:ext cx="49654" cy="254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426038" y="3869515"/>
            <a:ext cx="1238203" cy="369332"/>
          </a:xfrm>
          <a:prstGeom prst="rect">
            <a:avLst/>
          </a:prstGeom>
          <a:solidFill>
            <a:srgbClr val="92D050">
              <a:alpha val="29000"/>
            </a:srgbClr>
          </a:solidFill>
        </p:spPr>
        <p:txBody>
          <a:bodyPr wrap="square" rtlCol="0">
            <a:spAutoFit/>
          </a:bodyPr>
          <a:lstStyle/>
          <a:p>
            <a:pPr algn="ctr"/>
            <a:r>
              <a:rPr lang="ko-KR" altLang="en-US" dirty="0" smtClean="0"/>
              <a:t>천사보</a:t>
            </a:r>
            <a:r>
              <a:rPr lang="ko-KR" altLang="en-US" dirty="0"/>
              <a:t>다</a:t>
            </a:r>
          </a:p>
        </p:txBody>
      </p:sp>
      <p:cxnSp>
        <p:nvCxnSpPr>
          <p:cNvPr id="85" name="직선 화살표 연결선 84"/>
          <p:cNvCxnSpPr>
            <a:stCxn id="76" idx="2"/>
            <a:endCxn id="86" idx="0"/>
          </p:cNvCxnSpPr>
          <p:nvPr/>
        </p:nvCxnSpPr>
        <p:spPr>
          <a:xfrm flipH="1">
            <a:off x="3897841" y="4862751"/>
            <a:ext cx="1196953" cy="645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22755" y="5507940"/>
            <a:ext cx="950172" cy="369332"/>
          </a:xfrm>
          <a:prstGeom prst="rect">
            <a:avLst/>
          </a:prstGeom>
          <a:solidFill>
            <a:srgbClr val="92D050">
              <a:alpha val="29000"/>
            </a:srgbClr>
          </a:solidFill>
        </p:spPr>
        <p:txBody>
          <a:bodyPr wrap="square" rtlCol="0">
            <a:spAutoFit/>
          </a:bodyPr>
          <a:lstStyle/>
          <a:p>
            <a:pPr algn="ctr"/>
            <a:r>
              <a:rPr lang="ko-KR" altLang="en-US" dirty="0" smtClean="0"/>
              <a:t>내 아들</a:t>
            </a:r>
            <a:endParaRPr lang="ko-KR" altLang="en-US" dirty="0"/>
          </a:p>
        </p:txBody>
      </p:sp>
      <p:cxnSp>
        <p:nvCxnSpPr>
          <p:cNvPr id="89" name="직선 화살표 연결선 88"/>
          <p:cNvCxnSpPr>
            <a:stCxn id="76" idx="2"/>
            <a:endCxn id="93" idx="0"/>
          </p:cNvCxnSpPr>
          <p:nvPr/>
        </p:nvCxnSpPr>
        <p:spPr>
          <a:xfrm>
            <a:off x="5094794" y="4862751"/>
            <a:ext cx="407979" cy="6498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761764" y="5512648"/>
            <a:ext cx="1482018" cy="369332"/>
          </a:xfrm>
          <a:prstGeom prst="rect">
            <a:avLst/>
          </a:prstGeom>
          <a:solidFill>
            <a:srgbClr val="92D050">
              <a:alpha val="29000"/>
            </a:srgbClr>
          </a:solidFill>
        </p:spPr>
        <p:txBody>
          <a:bodyPr wrap="square" rtlCol="0">
            <a:spAutoFit/>
          </a:bodyPr>
          <a:lstStyle/>
          <a:p>
            <a:pPr algn="ctr"/>
            <a:r>
              <a:rPr lang="ko-KR" altLang="en-US" dirty="0" smtClean="0"/>
              <a:t>천사가 경배</a:t>
            </a:r>
            <a:endParaRPr lang="ko-KR" altLang="en-US" dirty="0"/>
          </a:p>
        </p:txBody>
      </p:sp>
      <p:cxnSp>
        <p:nvCxnSpPr>
          <p:cNvPr id="95" name="직선 화살표 연결선 94"/>
          <p:cNvCxnSpPr>
            <a:stCxn id="76" idx="2"/>
            <a:endCxn id="98" idx="0"/>
          </p:cNvCxnSpPr>
          <p:nvPr/>
        </p:nvCxnSpPr>
        <p:spPr>
          <a:xfrm>
            <a:off x="5094794" y="4862751"/>
            <a:ext cx="1788295" cy="280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6408003" y="5143316"/>
            <a:ext cx="950172" cy="369332"/>
          </a:xfrm>
          <a:prstGeom prst="rect">
            <a:avLst/>
          </a:prstGeom>
          <a:solidFill>
            <a:srgbClr val="92D050">
              <a:alpha val="29000"/>
            </a:srgbClr>
          </a:solidFill>
        </p:spPr>
        <p:txBody>
          <a:bodyPr wrap="square" rtlCol="0">
            <a:spAutoFit/>
          </a:bodyPr>
          <a:lstStyle/>
          <a:p>
            <a:pPr algn="ctr"/>
            <a:r>
              <a:rPr lang="ko-KR" altLang="en-US" dirty="0" smtClean="0"/>
              <a:t>주</a:t>
            </a:r>
            <a:r>
              <a:rPr lang="en-US" altLang="ko-KR" dirty="0" smtClean="0"/>
              <a:t>(Lord)</a:t>
            </a:r>
            <a:endParaRPr lang="ko-KR" altLang="en-US" dirty="0"/>
          </a:p>
        </p:txBody>
      </p:sp>
      <p:sp>
        <p:nvSpPr>
          <p:cNvPr id="107" name="TextBox 106"/>
          <p:cNvSpPr txBox="1"/>
          <p:nvPr/>
        </p:nvSpPr>
        <p:spPr>
          <a:xfrm>
            <a:off x="4185494" y="6066646"/>
            <a:ext cx="2689032" cy="553998"/>
          </a:xfrm>
          <a:prstGeom prst="rect">
            <a:avLst/>
          </a:prstGeom>
          <a:noFill/>
        </p:spPr>
        <p:txBody>
          <a:bodyPr wrap="square" rtlCol="0">
            <a:spAutoFit/>
          </a:bodyPr>
          <a:lstStyle/>
          <a:p>
            <a:r>
              <a:rPr lang="ko-KR" altLang="en-US" dirty="0" smtClean="0"/>
              <a:t>바람 </a:t>
            </a:r>
            <a:r>
              <a:rPr lang="en-US" altLang="ko-KR" dirty="0" smtClean="0"/>
              <a:t>/</a:t>
            </a:r>
            <a:r>
              <a:rPr lang="ko-KR" altLang="en-US" dirty="0" smtClean="0"/>
              <a:t> 불꽃 </a:t>
            </a:r>
            <a:r>
              <a:rPr lang="en-US" altLang="ko-KR" dirty="0" smtClean="0"/>
              <a:t>/</a:t>
            </a:r>
            <a:r>
              <a:rPr lang="ko-KR" altLang="en-US" dirty="0" smtClean="0"/>
              <a:t> 섬기는 영</a:t>
            </a:r>
            <a:endParaRPr lang="en-US" altLang="ko-KR" dirty="0" smtClean="0"/>
          </a:p>
          <a:p>
            <a:pPr algn="ctr"/>
            <a:r>
              <a:rPr lang="ko-KR" altLang="en-US" sz="1100" dirty="0" err="1" smtClean="0"/>
              <a:t>슥</a:t>
            </a:r>
            <a:r>
              <a:rPr lang="ko-KR" altLang="en-US" sz="1100" dirty="0" smtClean="0"/>
              <a:t> </a:t>
            </a:r>
            <a:r>
              <a:rPr lang="en-US" altLang="ko-KR" sz="1100" dirty="0" smtClean="0"/>
              <a:t>6:5, </a:t>
            </a:r>
            <a:r>
              <a:rPr lang="ko-KR" altLang="en-US" sz="1100" dirty="0" smtClean="0"/>
              <a:t>시 </a:t>
            </a:r>
            <a:r>
              <a:rPr lang="en-US" altLang="ko-KR" sz="1100" dirty="0" smtClean="0"/>
              <a:t>18:10 </a:t>
            </a:r>
            <a:r>
              <a:rPr lang="ko-KR" altLang="en-US" sz="1100" dirty="0" smtClean="0"/>
              <a:t>시</a:t>
            </a:r>
            <a:r>
              <a:rPr lang="en-US" altLang="ko-KR" sz="1100" dirty="0" smtClean="0"/>
              <a:t>100:4 </a:t>
            </a:r>
            <a:r>
              <a:rPr lang="ko-KR" altLang="en-US" sz="1100" dirty="0" smtClean="0"/>
              <a:t>계</a:t>
            </a:r>
            <a:r>
              <a:rPr lang="en-US" altLang="ko-KR" sz="1100" dirty="0" smtClean="0"/>
              <a:t>7:1</a:t>
            </a:r>
            <a:endParaRPr lang="ko-KR" altLang="en-US" dirty="0"/>
          </a:p>
        </p:txBody>
      </p:sp>
      <p:sp>
        <p:nvSpPr>
          <p:cNvPr id="108" name="TextBox 107"/>
          <p:cNvSpPr txBox="1"/>
          <p:nvPr/>
        </p:nvSpPr>
        <p:spPr>
          <a:xfrm>
            <a:off x="7466153" y="4674317"/>
            <a:ext cx="1245564" cy="1200329"/>
          </a:xfrm>
          <a:prstGeom prst="rect">
            <a:avLst/>
          </a:prstGeom>
          <a:solidFill>
            <a:schemeClr val="accent1">
              <a:lumMod val="20000"/>
              <a:lumOff val="80000"/>
            </a:schemeClr>
          </a:solidFill>
          <a:ln>
            <a:solidFill>
              <a:srgbClr val="00B0F0"/>
            </a:solidFill>
          </a:ln>
        </p:spPr>
        <p:txBody>
          <a:bodyPr wrap="square" rtlCol="0">
            <a:spAutoFit/>
          </a:bodyPr>
          <a:lstStyle/>
          <a:p>
            <a:r>
              <a:rPr lang="ko-KR" altLang="en-US" dirty="0" smtClean="0"/>
              <a:t>보좌</a:t>
            </a:r>
            <a:endParaRPr lang="en-US" altLang="ko-KR" dirty="0" smtClean="0"/>
          </a:p>
          <a:p>
            <a:r>
              <a:rPr lang="ko-KR" altLang="en-US" dirty="0" smtClean="0"/>
              <a:t>나라의 </a:t>
            </a:r>
            <a:r>
              <a:rPr lang="ko-KR" altLang="en-US" dirty="0" err="1" smtClean="0"/>
              <a:t>규</a:t>
            </a:r>
            <a:endParaRPr lang="en-US" altLang="ko-KR" dirty="0" smtClean="0"/>
          </a:p>
          <a:p>
            <a:r>
              <a:rPr lang="ko-KR" altLang="en-US" dirty="0" smtClean="0"/>
              <a:t>기름부음</a:t>
            </a:r>
            <a:endParaRPr lang="en-US" altLang="ko-KR" dirty="0" smtClean="0"/>
          </a:p>
          <a:p>
            <a:r>
              <a:rPr lang="ko-KR" altLang="en-US" dirty="0" smtClean="0"/>
              <a:t>창조</a:t>
            </a:r>
            <a:endParaRPr lang="ko-KR" altLang="en-US" dirty="0"/>
          </a:p>
        </p:txBody>
      </p:sp>
      <p:sp>
        <p:nvSpPr>
          <p:cNvPr id="25" name="TextBox 24"/>
          <p:cNvSpPr txBox="1"/>
          <p:nvPr/>
        </p:nvSpPr>
        <p:spPr>
          <a:xfrm>
            <a:off x="-1" y="3278766"/>
            <a:ext cx="1783939" cy="1661993"/>
          </a:xfrm>
          <a:prstGeom prst="rect">
            <a:avLst/>
          </a:prstGeom>
          <a:noFill/>
        </p:spPr>
        <p:txBody>
          <a:bodyPr wrap="square" rtlCol="0">
            <a:spAutoFit/>
          </a:bodyPr>
          <a:lstStyle/>
          <a:p>
            <a:r>
              <a:rPr lang="ko-KR" altLang="en-US" sz="1600" dirty="0" smtClean="0"/>
              <a:t>민</a:t>
            </a:r>
            <a:r>
              <a:rPr lang="en-US" altLang="ko-KR" sz="1600" dirty="0" smtClean="0"/>
              <a:t>12:6-8</a:t>
            </a:r>
          </a:p>
          <a:p>
            <a:r>
              <a:rPr lang="en-US" altLang="ko-KR" sz="1600" dirty="0"/>
              <a:t> </a:t>
            </a:r>
            <a:r>
              <a:rPr lang="en-US" altLang="ko-KR" sz="1600" dirty="0" smtClean="0"/>
              <a:t> </a:t>
            </a:r>
            <a:r>
              <a:rPr lang="ko-KR" altLang="en-US" sz="1600" dirty="0"/>
              <a:t>창</a:t>
            </a:r>
            <a:r>
              <a:rPr lang="en-US" altLang="ko-KR" sz="1600" dirty="0" smtClean="0"/>
              <a:t>41:32</a:t>
            </a:r>
          </a:p>
          <a:p>
            <a:r>
              <a:rPr lang="en-US" altLang="ko-KR" sz="1600" dirty="0"/>
              <a:t> </a:t>
            </a:r>
            <a:r>
              <a:rPr lang="en-US" altLang="ko-KR" sz="1600" dirty="0" smtClean="0"/>
              <a:t> </a:t>
            </a:r>
            <a:r>
              <a:rPr lang="ko-KR" altLang="en-US" sz="1600" dirty="0" err="1" smtClean="0"/>
              <a:t>욥</a:t>
            </a:r>
            <a:r>
              <a:rPr lang="en-US" altLang="ko-KR" sz="1600" dirty="0" smtClean="0"/>
              <a:t>33:14-17</a:t>
            </a:r>
          </a:p>
          <a:p>
            <a:r>
              <a:rPr lang="ko-KR" altLang="en-US" sz="1600" dirty="0" smtClean="0"/>
              <a:t>삼상</a:t>
            </a:r>
            <a:r>
              <a:rPr lang="en-US" altLang="ko-KR" sz="1600" dirty="0" smtClean="0"/>
              <a:t>28:6</a:t>
            </a:r>
          </a:p>
          <a:p>
            <a:r>
              <a:rPr lang="ko-KR" altLang="en-US" sz="1600" dirty="0" err="1" smtClean="0"/>
              <a:t>왕상</a:t>
            </a:r>
            <a:r>
              <a:rPr lang="en-US" altLang="ko-KR" sz="1600" dirty="0" smtClean="0"/>
              <a:t>19:12</a:t>
            </a:r>
          </a:p>
          <a:p>
            <a:endParaRPr lang="ko-KR" altLang="en-US" dirty="0"/>
          </a:p>
        </p:txBody>
      </p:sp>
      <p:sp>
        <p:nvSpPr>
          <p:cNvPr id="45" name="TextBox 44"/>
          <p:cNvSpPr txBox="1"/>
          <p:nvPr/>
        </p:nvSpPr>
        <p:spPr>
          <a:xfrm>
            <a:off x="6066901" y="2113822"/>
            <a:ext cx="3077099" cy="276999"/>
          </a:xfrm>
          <a:prstGeom prst="rect">
            <a:avLst/>
          </a:prstGeom>
          <a:noFill/>
        </p:spPr>
        <p:txBody>
          <a:bodyPr wrap="square" rtlCol="0">
            <a:spAutoFit/>
          </a:bodyPr>
          <a:lstStyle/>
          <a:p>
            <a:r>
              <a:rPr lang="ko-KR" altLang="en-US" sz="1200" dirty="0" smtClean="0"/>
              <a:t>요</a:t>
            </a:r>
            <a:r>
              <a:rPr lang="en-US" altLang="ko-KR" sz="1200" dirty="0" smtClean="0"/>
              <a:t>10:4-5 </a:t>
            </a:r>
            <a:r>
              <a:rPr lang="ko-KR" altLang="en-US" sz="1200" dirty="0" smtClean="0"/>
              <a:t>요</a:t>
            </a:r>
            <a:r>
              <a:rPr lang="en-US" altLang="ko-KR" sz="1200" dirty="0" smtClean="0"/>
              <a:t>14:26 </a:t>
            </a:r>
            <a:r>
              <a:rPr lang="ko-KR" altLang="en-US" sz="1200" dirty="0" smtClean="0"/>
              <a:t>요</a:t>
            </a:r>
            <a:r>
              <a:rPr lang="en-US" altLang="ko-KR" sz="1200" dirty="0" smtClean="0"/>
              <a:t>16:13-14</a:t>
            </a:r>
          </a:p>
        </p:txBody>
      </p:sp>
      <p:sp>
        <p:nvSpPr>
          <p:cNvPr id="47" name="TextBox 46"/>
          <p:cNvSpPr txBox="1"/>
          <p:nvPr/>
        </p:nvSpPr>
        <p:spPr>
          <a:xfrm>
            <a:off x="6432476" y="5533087"/>
            <a:ext cx="1052264" cy="461665"/>
          </a:xfrm>
          <a:prstGeom prst="rect">
            <a:avLst/>
          </a:prstGeom>
          <a:noFill/>
        </p:spPr>
        <p:txBody>
          <a:bodyPr wrap="square" rtlCol="0">
            <a:spAutoFit/>
          </a:bodyPr>
          <a:lstStyle/>
          <a:p>
            <a:r>
              <a:rPr lang="ko-KR" altLang="en-US" sz="1200" dirty="0"/>
              <a:t>시</a:t>
            </a:r>
            <a:r>
              <a:rPr lang="en-US" altLang="ko-KR" sz="1200" dirty="0"/>
              <a:t>110:5 </a:t>
            </a:r>
            <a:endParaRPr lang="en-US" altLang="ko-KR" sz="1200" dirty="0" smtClean="0"/>
          </a:p>
          <a:p>
            <a:r>
              <a:rPr lang="ko-KR" altLang="en-US" sz="1200" dirty="0" smtClean="0"/>
              <a:t>계</a:t>
            </a:r>
            <a:r>
              <a:rPr lang="en-US" altLang="ko-KR" sz="1200" dirty="0" smtClean="0"/>
              <a:t>19:16</a:t>
            </a:r>
            <a:endParaRPr lang="ko-KR" altLang="en-US" sz="2000" dirty="0"/>
          </a:p>
        </p:txBody>
      </p:sp>
      <p:sp>
        <p:nvSpPr>
          <p:cNvPr id="4" name="TextBox 3"/>
          <p:cNvSpPr txBox="1"/>
          <p:nvPr/>
        </p:nvSpPr>
        <p:spPr>
          <a:xfrm>
            <a:off x="6874526" y="1385920"/>
            <a:ext cx="1220428" cy="369332"/>
          </a:xfrm>
          <a:prstGeom prst="rect">
            <a:avLst/>
          </a:prstGeom>
          <a:noFill/>
        </p:spPr>
        <p:txBody>
          <a:bodyPr wrap="square" rtlCol="0">
            <a:spAutoFit/>
          </a:bodyPr>
          <a:lstStyle/>
          <a:p>
            <a:r>
              <a:rPr lang="ko-KR" altLang="en-US" dirty="0" smtClean="0"/>
              <a:t>우리에게</a:t>
            </a:r>
            <a:endParaRPr lang="ko-KR" altLang="en-US" dirty="0"/>
          </a:p>
        </p:txBody>
      </p:sp>
      <p:cxnSp>
        <p:nvCxnSpPr>
          <p:cNvPr id="10" name="직선 화살표 연결선 9"/>
          <p:cNvCxnSpPr>
            <a:stCxn id="9" idx="3"/>
            <a:endCxn id="4" idx="1"/>
          </p:cNvCxnSpPr>
          <p:nvPr/>
        </p:nvCxnSpPr>
        <p:spPr>
          <a:xfrm>
            <a:off x="6419908" y="1570586"/>
            <a:ext cx="4546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6868481" y="6066646"/>
            <a:ext cx="1207382" cy="307777"/>
          </a:xfrm>
          <a:prstGeom prst="rect">
            <a:avLst/>
          </a:prstGeom>
        </p:spPr>
        <p:txBody>
          <a:bodyPr wrap="none">
            <a:spAutoFit/>
          </a:bodyPr>
          <a:lstStyle/>
          <a:p>
            <a:r>
              <a:rPr lang="ko-KR" altLang="en-US" sz="1400" dirty="0"/>
              <a:t> 땅의 기초를</a:t>
            </a:r>
          </a:p>
        </p:txBody>
      </p:sp>
      <p:sp>
        <p:nvSpPr>
          <p:cNvPr id="41" name="직사각형 40"/>
          <p:cNvSpPr/>
          <p:nvPr/>
        </p:nvSpPr>
        <p:spPr>
          <a:xfrm>
            <a:off x="8195023" y="6066646"/>
            <a:ext cx="785793" cy="307777"/>
          </a:xfrm>
          <a:prstGeom prst="rect">
            <a:avLst/>
          </a:prstGeom>
        </p:spPr>
        <p:txBody>
          <a:bodyPr wrap="none">
            <a:spAutoFit/>
          </a:bodyPr>
          <a:lstStyle/>
          <a:p>
            <a:r>
              <a:rPr lang="ko-KR" altLang="en-US" sz="1400" dirty="0"/>
              <a:t>하늘도 </a:t>
            </a:r>
          </a:p>
        </p:txBody>
      </p:sp>
      <p:cxnSp>
        <p:nvCxnSpPr>
          <p:cNvPr id="43" name="직선 화살표 연결선 42"/>
          <p:cNvCxnSpPr>
            <a:endCxn id="40" idx="0"/>
          </p:cNvCxnSpPr>
          <p:nvPr/>
        </p:nvCxnSpPr>
        <p:spPr>
          <a:xfrm flipH="1">
            <a:off x="7472172" y="5789647"/>
            <a:ext cx="340188"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a:endCxn id="41" idx="0"/>
          </p:cNvCxnSpPr>
          <p:nvPr/>
        </p:nvCxnSpPr>
        <p:spPr>
          <a:xfrm>
            <a:off x="7812360" y="5789647"/>
            <a:ext cx="775560"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210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13" name="TextBox 12"/>
          <p:cNvSpPr txBox="1"/>
          <p:nvPr/>
        </p:nvSpPr>
        <p:spPr>
          <a:xfrm>
            <a:off x="3874634" y="136256"/>
            <a:ext cx="1921502" cy="769441"/>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sz="2000" dirty="0" smtClean="0"/>
              <a:t>This salvation</a:t>
            </a:r>
            <a:endParaRPr lang="ko-KR" altLang="en-US" sz="2000" dirty="0"/>
          </a:p>
        </p:txBody>
      </p:sp>
      <p:cxnSp>
        <p:nvCxnSpPr>
          <p:cNvPr id="19" name="직선 화살표 연결선 18"/>
          <p:cNvCxnSpPr>
            <a:stCxn id="13" idx="2"/>
            <a:endCxn id="23" idx="0"/>
          </p:cNvCxnSpPr>
          <p:nvPr/>
        </p:nvCxnSpPr>
        <p:spPr>
          <a:xfrm flipH="1">
            <a:off x="1713138" y="905697"/>
            <a:ext cx="3122247" cy="257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998" y="1163498"/>
            <a:ext cx="2520280" cy="769441"/>
          </a:xfrm>
          <a:prstGeom prst="rect">
            <a:avLst/>
          </a:prstGeom>
          <a:solidFill>
            <a:srgbClr val="FFC000">
              <a:alpha val="27000"/>
            </a:srgbClr>
          </a:solidFill>
          <a:ln>
            <a:solidFill>
              <a:srgbClr val="FF0000"/>
            </a:solidFill>
          </a:ln>
        </p:spPr>
        <p:txBody>
          <a:bodyPr wrap="square" rtlCol="0">
            <a:spAutoFit/>
          </a:bodyPr>
          <a:lstStyle/>
          <a:p>
            <a:pPr algn="ctr"/>
            <a:r>
              <a:rPr lang="ko-KR" altLang="en-US" dirty="0" smtClean="0"/>
              <a:t>처음에 말씀하신 바</a:t>
            </a:r>
            <a:endParaRPr lang="en-US" altLang="ko-KR" dirty="0" smtClean="0"/>
          </a:p>
          <a:p>
            <a:r>
              <a:rPr lang="en-US" altLang="ko-KR" sz="1400" dirty="0" smtClean="0"/>
              <a:t>Which was first announced</a:t>
            </a:r>
          </a:p>
          <a:p>
            <a:pPr algn="ctr"/>
            <a:r>
              <a:rPr lang="ko-KR" altLang="en-US" sz="1100" dirty="0" smtClean="0"/>
              <a:t>히</a:t>
            </a:r>
            <a:r>
              <a:rPr lang="en-US" altLang="ko-KR" sz="1100" dirty="0" smtClean="0"/>
              <a:t>1:2, </a:t>
            </a:r>
            <a:r>
              <a:rPr lang="ko-KR" altLang="en-US" sz="1100" dirty="0" smtClean="0"/>
              <a:t>마</a:t>
            </a:r>
            <a:r>
              <a:rPr lang="en-US" altLang="ko-KR" sz="1100" dirty="0" smtClean="0"/>
              <a:t>4:17, </a:t>
            </a:r>
            <a:r>
              <a:rPr lang="ko-KR" altLang="en-US" sz="1100" dirty="0" err="1" smtClean="0"/>
              <a:t>눅</a:t>
            </a:r>
            <a:r>
              <a:rPr lang="en-US" altLang="ko-KR" sz="1100" dirty="0" smtClean="0"/>
              <a:t>22:20 (</a:t>
            </a:r>
            <a:r>
              <a:rPr lang="ko-KR" altLang="en-US" sz="1100" dirty="0" err="1" smtClean="0"/>
              <a:t>렘</a:t>
            </a:r>
            <a:r>
              <a:rPr lang="en-US" altLang="ko-KR" sz="1100" dirty="0" smtClean="0"/>
              <a:t>31:31)</a:t>
            </a:r>
            <a:endParaRPr lang="ko-KR" altLang="en-US" sz="1100" dirty="0"/>
          </a:p>
        </p:txBody>
      </p:sp>
      <p:sp>
        <p:nvSpPr>
          <p:cNvPr id="29" name="TextBox 28"/>
          <p:cNvSpPr txBox="1"/>
          <p:nvPr/>
        </p:nvSpPr>
        <p:spPr>
          <a:xfrm>
            <a:off x="823208" y="2034859"/>
            <a:ext cx="1728192" cy="553998"/>
          </a:xfrm>
          <a:prstGeom prst="rect">
            <a:avLst/>
          </a:prstGeom>
          <a:noFill/>
        </p:spPr>
        <p:txBody>
          <a:bodyPr wrap="square" rtlCol="0">
            <a:spAutoFit/>
          </a:bodyPr>
          <a:lstStyle/>
          <a:p>
            <a:r>
              <a:rPr lang="ko-KR" altLang="en-US" dirty="0" smtClean="0"/>
              <a:t>주로</a:t>
            </a:r>
            <a:r>
              <a:rPr lang="en-US" altLang="ko-KR" dirty="0" smtClean="0"/>
              <a:t> </a:t>
            </a:r>
            <a:r>
              <a:rPr lang="ko-KR" altLang="en-US" dirty="0" smtClean="0"/>
              <a:t>말미암아</a:t>
            </a:r>
            <a:endParaRPr lang="en-US" altLang="ko-KR" dirty="0" smtClean="0"/>
          </a:p>
          <a:p>
            <a:pPr algn="ctr"/>
            <a:r>
              <a:rPr lang="en-US" altLang="ko-KR" sz="1200" dirty="0" smtClean="0"/>
              <a:t>By the Lord</a:t>
            </a:r>
            <a:endParaRPr lang="ko-KR" altLang="en-US" sz="1200" dirty="0"/>
          </a:p>
        </p:txBody>
      </p:sp>
      <p:cxnSp>
        <p:nvCxnSpPr>
          <p:cNvPr id="33" name="직선 화살표 연결선 32"/>
          <p:cNvCxnSpPr>
            <a:stCxn id="13" idx="2"/>
            <a:endCxn id="34" idx="0"/>
          </p:cNvCxnSpPr>
          <p:nvPr/>
        </p:nvCxnSpPr>
        <p:spPr>
          <a:xfrm>
            <a:off x="4835385" y="905697"/>
            <a:ext cx="23076" cy="28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94365" y="1194275"/>
            <a:ext cx="1728192" cy="553998"/>
          </a:xfrm>
          <a:prstGeom prst="rect">
            <a:avLst/>
          </a:prstGeom>
          <a:solidFill>
            <a:srgbClr val="FFC000">
              <a:alpha val="30000"/>
            </a:srgbClr>
          </a:solidFill>
          <a:ln>
            <a:solidFill>
              <a:srgbClr val="FF0000"/>
            </a:solidFill>
          </a:ln>
        </p:spPr>
        <p:txBody>
          <a:bodyPr wrap="square" rtlCol="0">
            <a:spAutoFit/>
          </a:bodyPr>
          <a:lstStyle/>
          <a:p>
            <a:pPr algn="ctr"/>
            <a:r>
              <a:rPr lang="ko-KR" altLang="en-US" dirty="0"/>
              <a:t>확</a:t>
            </a:r>
            <a:r>
              <a:rPr lang="ko-KR" altLang="en-US" dirty="0" smtClean="0"/>
              <a:t>증한 바</a:t>
            </a:r>
            <a:endParaRPr lang="en-US" altLang="ko-KR" dirty="0" smtClean="0"/>
          </a:p>
          <a:p>
            <a:pPr algn="ctr"/>
            <a:r>
              <a:rPr lang="en-US" altLang="ko-KR" sz="1200" dirty="0" smtClean="0"/>
              <a:t>Was confirmed</a:t>
            </a:r>
            <a:endParaRPr lang="ko-KR" altLang="en-US" sz="1200" dirty="0"/>
          </a:p>
        </p:txBody>
      </p:sp>
      <p:sp>
        <p:nvSpPr>
          <p:cNvPr id="39" name="TextBox 38"/>
          <p:cNvSpPr txBox="1"/>
          <p:nvPr/>
        </p:nvSpPr>
        <p:spPr>
          <a:xfrm>
            <a:off x="3838811" y="2032481"/>
            <a:ext cx="2016224" cy="553998"/>
          </a:xfrm>
          <a:prstGeom prst="rect">
            <a:avLst/>
          </a:prstGeom>
          <a:noFill/>
        </p:spPr>
        <p:txBody>
          <a:bodyPr wrap="square" rtlCol="0">
            <a:spAutoFit/>
          </a:bodyPr>
          <a:lstStyle/>
          <a:p>
            <a:pPr algn="ctr"/>
            <a:r>
              <a:rPr lang="ko-KR" altLang="en-US" dirty="0" smtClean="0"/>
              <a:t>들은 자들이</a:t>
            </a:r>
            <a:endParaRPr lang="en-US" altLang="ko-KR" dirty="0" smtClean="0"/>
          </a:p>
          <a:p>
            <a:pPr algn="ctr"/>
            <a:r>
              <a:rPr lang="en-US" altLang="ko-KR" sz="1200" dirty="0" smtClean="0"/>
              <a:t>By those who heard him</a:t>
            </a:r>
            <a:endParaRPr lang="ko-KR" altLang="en-US" sz="1200" dirty="0"/>
          </a:p>
        </p:txBody>
      </p:sp>
      <p:cxnSp>
        <p:nvCxnSpPr>
          <p:cNvPr id="43" name="직선 화살표 연결선 42"/>
          <p:cNvCxnSpPr>
            <a:stCxn id="13" idx="2"/>
            <a:endCxn id="46" idx="0"/>
          </p:cNvCxnSpPr>
          <p:nvPr/>
        </p:nvCxnSpPr>
        <p:spPr>
          <a:xfrm>
            <a:off x="4835385" y="905697"/>
            <a:ext cx="2901271" cy="37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59149" y="1277163"/>
            <a:ext cx="1355014" cy="738664"/>
          </a:xfrm>
          <a:prstGeom prst="rect">
            <a:avLst/>
          </a:prstGeom>
          <a:solidFill>
            <a:srgbClr val="FFC000">
              <a:alpha val="29000"/>
            </a:srgbClr>
          </a:solidFill>
          <a:ln>
            <a:solidFill>
              <a:srgbClr val="FF0000"/>
            </a:solidFill>
          </a:ln>
        </p:spPr>
        <p:txBody>
          <a:bodyPr wrap="square" rtlCol="0">
            <a:spAutoFit/>
          </a:bodyPr>
          <a:lstStyle/>
          <a:p>
            <a:pPr algn="ctr"/>
            <a:r>
              <a:rPr lang="ko-KR" altLang="en-US" dirty="0" smtClean="0"/>
              <a:t>증언하신</a:t>
            </a:r>
            <a:endParaRPr lang="en-US" altLang="ko-KR" dirty="0" smtClean="0"/>
          </a:p>
          <a:p>
            <a:pPr algn="ctr"/>
            <a:r>
              <a:rPr lang="en-US" altLang="ko-KR" sz="1200" dirty="0" smtClean="0"/>
              <a:t>Testified to it</a:t>
            </a:r>
          </a:p>
          <a:p>
            <a:pPr algn="ctr"/>
            <a:r>
              <a:rPr lang="ko-KR" altLang="en-US" sz="1200" dirty="0" smtClean="0"/>
              <a:t>행</a:t>
            </a:r>
            <a:r>
              <a:rPr lang="en-US" altLang="ko-KR" sz="1200" dirty="0" smtClean="0"/>
              <a:t>2:22,43,10:38</a:t>
            </a:r>
            <a:endParaRPr lang="ko-KR" altLang="en-US" sz="1200" dirty="0"/>
          </a:p>
        </p:txBody>
      </p:sp>
      <p:sp>
        <p:nvSpPr>
          <p:cNvPr id="51" name="TextBox 50"/>
          <p:cNvSpPr txBox="1"/>
          <p:nvPr/>
        </p:nvSpPr>
        <p:spPr>
          <a:xfrm>
            <a:off x="7118019" y="2058424"/>
            <a:ext cx="1296144" cy="553998"/>
          </a:xfrm>
          <a:prstGeom prst="rect">
            <a:avLst/>
          </a:prstGeom>
          <a:noFill/>
        </p:spPr>
        <p:txBody>
          <a:bodyPr wrap="square" rtlCol="0">
            <a:spAutoFit/>
          </a:bodyPr>
          <a:lstStyle/>
          <a:p>
            <a:pPr algn="ctr"/>
            <a:r>
              <a:rPr lang="ko-KR" altLang="en-US" dirty="0" smtClean="0"/>
              <a:t>하나님이</a:t>
            </a:r>
            <a:endParaRPr lang="en-US" altLang="ko-KR" dirty="0" smtClean="0"/>
          </a:p>
          <a:p>
            <a:pPr algn="ctr"/>
            <a:r>
              <a:rPr lang="en-US" altLang="ko-KR" sz="1200" dirty="0" smtClean="0"/>
              <a:t>God</a:t>
            </a:r>
            <a:endParaRPr lang="ko-KR" altLang="en-US" sz="1200" dirty="0"/>
          </a:p>
        </p:txBody>
      </p:sp>
      <p:cxnSp>
        <p:nvCxnSpPr>
          <p:cNvPr id="56" name="직선 화살표 연결선 55"/>
          <p:cNvCxnSpPr>
            <a:stCxn id="51" idx="2"/>
            <a:endCxn id="57" idx="0"/>
          </p:cNvCxnSpPr>
          <p:nvPr/>
        </p:nvCxnSpPr>
        <p:spPr>
          <a:xfrm flipH="1">
            <a:off x="6981168" y="2612422"/>
            <a:ext cx="784923" cy="256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0855" y="2868811"/>
            <a:ext cx="640626" cy="369332"/>
          </a:xfrm>
          <a:prstGeom prst="rect">
            <a:avLst/>
          </a:prstGeom>
          <a:solidFill>
            <a:schemeClr val="accent6">
              <a:lumMod val="20000"/>
              <a:lumOff val="80000"/>
            </a:schemeClr>
          </a:solidFill>
        </p:spPr>
        <p:txBody>
          <a:bodyPr wrap="square" rtlCol="0">
            <a:spAutoFit/>
          </a:bodyPr>
          <a:lstStyle/>
          <a:p>
            <a:r>
              <a:rPr lang="en-US" altLang="ko-KR" dirty="0" smtClean="0"/>
              <a:t>Sign</a:t>
            </a:r>
            <a:endParaRPr lang="ko-KR" altLang="en-US" dirty="0"/>
          </a:p>
        </p:txBody>
      </p:sp>
      <p:cxnSp>
        <p:nvCxnSpPr>
          <p:cNvPr id="59" name="직선 화살표 연결선 58"/>
          <p:cNvCxnSpPr>
            <a:stCxn id="51" idx="2"/>
            <a:endCxn id="62" idx="0"/>
          </p:cNvCxnSpPr>
          <p:nvPr/>
        </p:nvCxnSpPr>
        <p:spPr>
          <a:xfrm flipH="1">
            <a:off x="7478652" y="2612422"/>
            <a:ext cx="287439" cy="895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98088" y="3507794"/>
            <a:ext cx="1161128" cy="369332"/>
          </a:xfrm>
          <a:prstGeom prst="rect">
            <a:avLst/>
          </a:prstGeom>
          <a:solidFill>
            <a:schemeClr val="accent6">
              <a:lumMod val="20000"/>
              <a:lumOff val="80000"/>
            </a:schemeClr>
          </a:solidFill>
        </p:spPr>
        <p:txBody>
          <a:bodyPr wrap="square" rtlCol="0">
            <a:spAutoFit/>
          </a:bodyPr>
          <a:lstStyle/>
          <a:p>
            <a:r>
              <a:rPr lang="en-US" altLang="ko-KR" dirty="0" smtClean="0"/>
              <a:t>Wonders</a:t>
            </a:r>
            <a:endParaRPr lang="ko-KR" altLang="en-US" dirty="0"/>
          </a:p>
        </p:txBody>
      </p:sp>
      <p:sp>
        <p:nvSpPr>
          <p:cNvPr id="71" name="TextBox 70"/>
          <p:cNvSpPr txBox="1"/>
          <p:nvPr/>
        </p:nvSpPr>
        <p:spPr>
          <a:xfrm>
            <a:off x="7085744" y="4845268"/>
            <a:ext cx="2002113" cy="369332"/>
          </a:xfrm>
          <a:prstGeom prst="rect">
            <a:avLst/>
          </a:prstGeom>
          <a:solidFill>
            <a:schemeClr val="accent6">
              <a:lumMod val="20000"/>
              <a:lumOff val="80000"/>
            </a:schemeClr>
          </a:solidFill>
        </p:spPr>
        <p:txBody>
          <a:bodyPr wrap="square" rtlCol="0">
            <a:spAutoFit/>
          </a:bodyPr>
          <a:lstStyle/>
          <a:p>
            <a:r>
              <a:rPr lang="en-US" altLang="ko-KR" dirty="0" smtClean="0"/>
              <a:t>Various Miracles</a:t>
            </a:r>
            <a:endParaRPr lang="ko-KR" altLang="en-US" dirty="0"/>
          </a:p>
        </p:txBody>
      </p:sp>
      <p:cxnSp>
        <p:nvCxnSpPr>
          <p:cNvPr id="76" name="직선 화살표 연결선 75"/>
          <p:cNvCxnSpPr>
            <a:stCxn id="51" idx="2"/>
            <a:endCxn id="79" idx="0"/>
          </p:cNvCxnSpPr>
          <p:nvPr/>
        </p:nvCxnSpPr>
        <p:spPr>
          <a:xfrm>
            <a:off x="7766091" y="2612422"/>
            <a:ext cx="348845" cy="137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113879" y="3983817"/>
            <a:ext cx="2002113" cy="369332"/>
          </a:xfrm>
          <a:prstGeom prst="rect">
            <a:avLst/>
          </a:prstGeom>
          <a:solidFill>
            <a:schemeClr val="accent6">
              <a:lumMod val="20000"/>
              <a:lumOff val="80000"/>
            </a:schemeClr>
          </a:solidFill>
        </p:spPr>
        <p:txBody>
          <a:bodyPr wrap="square" rtlCol="0">
            <a:spAutoFit/>
          </a:bodyPr>
          <a:lstStyle/>
          <a:p>
            <a:r>
              <a:rPr lang="en-US" altLang="ko-KR" dirty="0" smtClean="0"/>
              <a:t>Gifts of the H.S</a:t>
            </a:r>
            <a:endParaRPr lang="ko-KR" altLang="en-US" dirty="0"/>
          </a:p>
        </p:txBody>
      </p:sp>
      <p:cxnSp>
        <p:nvCxnSpPr>
          <p:cNvPr id="82" name="직선 화살표 연결선 81"/>
          <p:cNvCxnSpPr>
            <a:stCxn id="29" idx="2"/>
            <a:endCxn id="83" idx="0"/>
          </p:cNvCxnSpPr>
          <p:nvPr/>
        </p:nvCxnSpPr>
        <p:spPr>
          <a:xfrm flipH="1">
            <a:off x="1048776" y="2588857"/>
            <a:ext cx="638528" cy="39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916" y="2986268"/>
            <a:ext cx="2051720" cy="538609"/>
          </a:xfrm>
          <a:prstGeom prst="rect">
            <a:avLst/>
          </a:prstGeom>
          <a:solidFill>
            <a:srgbClr val="002060"/>
          </a:solidFill>
        </p:spPr>
        <p:txBody>
          <a:bodyPr wrap="square" rtlCol="0">
            <a:spAutoFit/>
          </a:bodyPr>
          <a:lstStyle/>
          <a:p>
            <a:r>
              <a:rPr lang="ko-KR" altLang="en-US" dirty="0" smtClean="0">
                <a:solidFill>
                  <a:schemeClr val="bg1"/>
                </a:solidFill>
              </a:rPr>
              <a:t>만물을</a:t>
            </a:r>
            <a:r>
              <a:rPr lang="en-US" altLang="ko-KR" dirty="0" smtClean="0">
                <a:solidFill>
                  <a:schemeClr val="bg1"/>
                </a:solidFill>
              </a:rPr>
              <a:t> </a:t>
            </a:r>
            <a:r>
              <a:rPr lang="ko-KR" altLang="en-US" dirty="0" smtClean="0">
                <a:solidFill>
                  <a:schemeClr val="bg1"/>
                </a:solidFill>
              </a:rPr>
              <a:t>복종케 함</a:t>
            </a:r>
            <a:endParaRPr lang="en-US" altLang="ko-KR" dirty="0" smtClean="0">
              <a:solidFill>
                <a:schemeClr val="bg1"/>
              </a:solidFill>
            </a:endParaRPr>
          </a:p>
          <a:p>
            <a:r>
              <a:rPr lang="en-US" altLang="ko-KR" sz="1100" dirty="0" smtClean="0">
                <a:solidFill>
                  <a:schemeClr val="bg1"/>
                </a:solidFill>
              </a:rPr>
              <a:t>Put everything under his feet</a:t>
            </a:r>
            <a:endParaRPr lang="ko-KR" altLang="en-US" sz="1100" dirty="0">
              <a:solidFill>
                <a:schemeClr val="bg1"/>
              </a:solidFill>
            </a:endParaRPr>
          </a:p>
        </p:txBody>
      </p:sp>
      <p:cxnSp>
        <p:nvCxnSpPr>
          <p:cNvPr id="90" name="직선 화살표 연결선 89"/>
          <p:cNvCxnSpPr>
            <a:stCxn id="29" idx="2"/>
            <a:endCxn id="93" idx="0"/>
          </p:cNvCxnSpPr>
          <p:nvPr/>
        </p:nvCxnSpPr>
        <p:spPr>
          <a:xfrm>
            <a:off x="1687304" y="2588857"/>
            <a:ext cx="1482939" cy="400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44383" y="2989325"/>
            <a:ext cx="2051720" cy="538609"/>
          </a:xfrm>
          <a:prstGeom prst="rect">
            <a:avLst/>
          </a:prstGeom>
          <a:solidFill>
            <a:schemeClr val="accent3">
              <a:lumMod val="20000"/>
              <a:lumOff val="80000"/>
            </a:schemeClr>
          </a:solidFill>
        </p:spPr>
        <p:txBody>
          <a:bodyPr wrap="square" rtlCol="0">
            <a:spAutoFit/>
          </a:bodyPr>
          <a:lstStyle/>
          <a:p>
            <a:r>
              <a:rPr lang="ko-KR" altLang="en-US" dirty="0" smtClean="0"/>
              <a:t>혈과 육을 지니심</a:t>
            </a:r>
            <a:endParaRPr lang="en-US" altLang="ko-KR" sz="1100" dirty="0"/>
          </a:p>
          <a:p>
            <a:pPr algn="ctr"/>
            <a:r>
              <a:rPr lang="en-US" altLang="ko-KR" sz="1100" dirty="0" smtClean="0"/>
              <a:t>Shared in their humanity</a:t>
            </a:r>
            <a:endParaRPr lang="ko-KR" altLang="en-US" sz="1100" dirty="0"/>
          </a:p>
        </p:txBody>
      </p:sp>
      <p:cxnSp>
        <p:nvCxnSpPr>
          <p:cNvPr id="96" name="직선 화살표 연결선 95"/>
          <p:cNvCxnSpPr>
            <a:stCxn id="29" idx="2"/>
            <a:endCxn id="99" idx="0"/>
          </p:cNvCxnSpPr>
          <p:nvPr/>
        </p:nvCxnSpPr>
        <p:spPr>
          <a:xfrm>
            <a:off x="1687304" y="2588857"/>
            <a:ext cx="3733928" cy="439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291044" y="3028758"/>
            <a:ext cx="2260376" cy="538609"/>
          </a:xfrm>
          <a:prstGeom prst="rect">
            <a:avLst/>
          </a:prstGeom>
          <a:solidFill>
            <a:schemeClr val="accent3">
              <a:lumMod val="20000"/>
              <a:lumOff val="80000"/>
            </a:schemeClr>
          </a:solidFill>
        </p:spPr>
        <p:txBody>
          <a:bodyPr wrap="square" rtlCol="0">
            <a:spAutoFit/>
          </a:bodyPr>
          <a:lstStyle/>
          <a:p>
            <a:r>
              <a:rPr lang="ko-KR" altLang="en-US" dirty="0" smtClean="0"/>
              <a:t>형제들과 같이 되심</a:t>
            </a:r>
            <a:endParaRPr lang="en-US" altLang="ko-KR" sz="1100" dirty="0"/>
          </a:p>
          <a:p>
            <a:pPr algn="ctr"/>
            <a:r>
              <a:rPr lang="en-US" altLang="ko-KR" sz="1100" dirty="0" smtClean="0"/>
              <a:t>To be made like his brothers</a:t>
            </a:r>
            <a:endParaRPr lang="ko-KR" altLang="en-US" sz="1100" dirty="0"/>
          </a:p>
        </p:txBody>
      </p:sp>
      <p:cxnSp>
        <p:nvCxnSpPr>
          <p:cNvPr id="68" name="직선 화살표 연결선 67"/>
          <p:cNvCxnSpPr>
            <a:stCxn id="51" idx="2"/>
            <a:endCxn id="71" idx="0"/>
          </p:cNvCxnSpPr>
          <p:nvPr/>
        </p:nvCxnSpPr>
        <p:spPr>
          <a:xfrm>
            <a:off x="7766091" y="2612422"/>
            <a:ext cx="320710" cy="223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7301481" y="5180853"/>
            <a:ext cx="1628972" cy="276999"/>
          </a:xfrm>
          <a:prstGeom prst="rect">
            <a:avLst/>
          </a:prstGeom>
        </p:spPr>
        <p:txBody>
          <a:bodyPr wrap="none">
            <a:spAutoFit/>
          </a:bodyPr>
          <a:lstStyle/>
          <a:p>
            <a:r>
              <a:rPr lang="ko-KR" altLang="en-US" sz="1200" b="1" dirty="0" err="1" smtClean="0"/>
              <a:t>살전</a:t>
            </a:r>
            <a:r>
              <a:rPr lang="en-US" altLang="ko-KR" sz="1200" b="1" dirty="0" smtClean="0"/>
              <a:t>1:5,</a:t>
            </a:r>
            <a:r>
              <a:rPr lang="ko-KR" altLang="en-US" sz="1200" b="1" dirty="0" smtClean="0"/>
              <a:t>고전</a:t>
            </a:r>
            <a:r>
              <a:rPr lang="en-US" altLang="ko-KR" sz="1200" b="1" dirty="0" smtClean="0"/>
              <a:t>2:4,4:20</a:t>
            </a:r>
            <a:endParaRPr lang="ko-KR" altLang="en-US" sz="1200" dirty="0"/>
          </a:p>
        </p:txBody>
      </p:sp>
      <p:sp>
        <p:nvSpPr>
          <p:cNvPr id="3" name="직사각형 2"/>
          <p:cNvSpPr/>
          <p:nvPr/>
        </p:nvSpPr>
        <p:spPr>
          <a:xfrm>
            <a:off x="3170243" y="1738828"/>
            <a:ext cx="3409908" cy="276999"/>
          </a:xfrm>
          <a:prstGeom prst="rect">
            <a:avLst/>
          </a:prstGeom>
        </p:spPr>
        <p:txBody>
          <a:bodyPr wrap="none">
            <a:spAutoFit/>
          </a:bodyPr>
          <a:lstStyle/>
          <a:p>
            <a:r>
              <a:rPr lang="ko-KR" altLang="en-US" sz="1200" b="1" dirty="0" err="1" smtClean="0"/>
              <a:t>눅</a:t>
            </a:r>
            <a:r>
              <a:rPr lang="en-US" altLang="ko-KR" sz="1200" b="1" dirty="0" smtClean="0"/>
              <a:t>24:44-48,</a:t>
            </a:r>
            <a:r>
              <a:rPr lang="ko-KR" altLang="en-US" sz="1200" b="1" dirty="0" smtClean="0"/>
              <a:t>행</a:t>
            </a:r>
            <a:r>
              <a:rPr lang="en-US" altLang="ko-KR" sz="1200" b="1" dirty="0" smtClean="0"/>
              <a:t>1:8,2:32,3:15,11</a:t>
            </a:r>
            <a:r>
              <a:rPr lang="ko-KR" altLang="en-US" sz="1200" b="1" dirty="0" smtClean="0"/>
              <a:t>장</a:t>
            </a:r>
            <a:r>
              <a:rPr lang="en-US" altLang="ko-KR" sz="1200" b="1" dirty="0" smtClean="0"/>
              <a:t>,22:20,</a:t>
            </a:r>
            <a:r>
              <a:rPr lang="ko-KR" altLang="en-US" sz="1200" b="1" dirty="0" smtClean="0"/>
              <a:t>계</a:t>
            </a:r>
            <a:r>
              <a:rPr lang="en-US" altLang="ko-KR" sz="1200" b="1" dirty="0" smtClean="0"/>
              <a:t>17:6</a:t>
            </a:r>
            <a:endParaRPr lang="ko-KR" altLang="en-US" dirty="0"/>
          </a:p>
        </p:txBody>
      </p:sp>
      <p:sp>
        <p:nvSpPr>
          <p:cNvPr id="5" name="직사각형 4"/>
          <p:cNvSpPr/>
          <p:nvPr/>
        </p:nvSpPr>
        <p:spPr>
          <a:xfrm>
            <a:off x="7459694" y="4309631"/>
            <a:ext cx="1463862" cy="276999"/>
          </a:xfrm>
          <a:prstGeom prst="rect">
            <a:avLst/>
          </a:prstGeom>
        </p:spPr>
        <p:txBody>
          <a:bodyPr wrap="none">
            <a:spAutoFit/>
          </a:bodyPr>
          <a:lstStyle/>
          <a:p>
            <a:r>
              <a:rPr lang="ko-KR" altLang="en-US" sz="1200" b="1" dirty="0" err="1"/>
              <a:t>고후</a:t>
            </a:r>
            <a:r>
              <a:rPr lang="en-US" altLang="ko-KR" sz="1200" b="1" dirty="0" smtClean="0"/>
              <a:t>1:22 </a:t>
            </a:r>
            <a:r>
              <a:rPr lang="ko-KR" altLang="en-US" sz="1200" b="1" dirty="0" smtClean="0"/>
              <a:t>요 </a:t>
            </a:r>
            <a:r>
              <a:rPr lang="en-US" altLang="ko-KR" sz="1200" b="1" dirty="0" smtClean="0"/>
              <a:t>16:26</a:t>
            </a:r>
            <a:endParaRPr lang="ko-KR" altLang="en-US" sz="1200" dirty="0"/>
          </a:p>
        </p:txBody>
      </p:sp>
    </p:spTree>
    <p:extLst>
      <p:ext uri="{BB962C8B-B14F-4D97-AF65-F5344CB8AC3E}">
        <p14:creationId xmlns:p14="http://schemas.microsoft.com/office/powerpoint/2010/main" val="3587394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3" name="TextBox 2"/>
          <p:cNvSpPr txBox="1"/>
          <p:nvPr/>
        </p:nvSpPr>
        <p:spPr>
          <a:xfrm>
            <a:off x="3593975" y="332656"/>
            <a:ext cx="1944216" cy="630942"/>
          </a:xfrm>
          <a:prstGeom prst="rect">
            <a:avLst/>
          </a:prstGeom>
          <a:solidFill>
            <a:srgbClr val="FFFF00"/>
          </a:solidFill>
        </p:spPr>
        <p:txBody>
          <a:bodyPr wrap="square" rtlCol="0">
            <a:spAutoFit/>
          </a:bodyPr>
          <a:lstStyle/>
          <a:p>
            <a:r>
              <a:rPr lang="ko-KR" altLang="en-US" sz="2400" dirty="0" smtClean="0"/>
              <a:t>유념하라 </a:t>
            </a:r>
            <a:r>
              <a:rPr lang="en-US" altLang="ko-KR" sz="2400" dirty="0" smtClean="0"/>
              <a:t>(1)</a:t>
            </a:r>
          </a:p>
          <a:p>
            <a:r>
              <a:rPr lang="en-US" altLang="ko-KR" sz="1100" dirty="0" smtClean="0"/>
              <a:t>Pay more careful attention</a:t>
            </a:r>
            <a:endParaRPr lang="ko-KR" altLang="en-US" sz="1100" dirty="0"/>
          </a:p>
        </p:txBody>
      </p:sp>
      <p:cxnSp>
        <p:nvCxnSpPr>
          <p:cNvPr id="6" name="직선 화살표 연결선 5"/>
          <p:cNvCxnSpPr>
            <a:stCxn id="3" idx="2"/>
            <a:endCxn id="7" idx="0"/>
          </p:cNvCxnSpPr>
          <p:nvPr/>
        </p:nvCxnSpPr>
        <p:spPr>
          <a:xfrm>
            <a:off x="4566083" y="963598"/>
            <a:ext cx="41921" cy="35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03848" y="1321630"/>
            <a:ext cx="2808312" cy="738664"/>
          </a:xfrm>
          <a:prstGeom prst="rect">
            <a:avLst/>
          </a:prstGeom>
          <a:noFill/>
        </p:spPr>
        <p:txBody>
          <a:bodyPr wrap="square" rtlCol="0">
            <a:spAutoFit/>
          </a:bodyPr>
          <a:lstStyle/>
          <a:p>
            <a:pPr algn="ctr"/>
            <a:r>
              <a:rPr lang="ko-KR" altLang="en-US" sz="2400" dirty="0" smtClean="0"/>
              <a:t>들은 것</a:t>
            </a:r>
            <a:endParaRPr lang="en-US" altLang="ko-KR" sz="2400" dirty="0" smtClean="0"/>
          </a:p>
          <a:p>
            <a:pPr algn="ctr"/>
            <a:r>
              <a:rPr lang="en-US" altLang="ko-KR" dirty="0" smtClean="0"/>
              <a:t>What we have heard</a:t>
            </a:r>
            <a:endParaRPr lang="ko-KR" altLang="en-US" dirty="0"/>
          </a:p>
        </p:txBody>
      </p:sp>
      <p:cxnSp>
        <p:nvCxnSpPr>
          <p:cNvPr id="9" name="직선 화살표 연결선 8"/>
          <p:cNvCxnSpPr>
            <a:stCxn id="7" idx="2"/>
            <a:endCxn id="54" idx="0"/>
          </p:cNvCxnSpPr>
          <p:nvPr/>
        </p:nvCxnSpPr>
        <p:spPr>
          <a:xfrm>
            <a:off x="4608004" y="2060294"/>
            <a:ext cx="158787" cy="1554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직사각형 3"/>
          <p:cNvSpPr/>
          <p:nvPr/>
        </p:nvSpPr>
        <p:spPr>
          <a:xfrm>
            <a:off x="323528" y="2142720"/>
            <a:ext cx="2787420" cy="7353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smtClean="0">
                <a:solidFill>
                  <a:srgbClr val="FF0000"/>
                </a:solidFill>
              </a:rPr>
              <a:t>흘러 떠내려 가</a:t>
            </a:r>
            <a:r>
              <a:rPr lang="ko-KR" altLang="en-US" dirty="0" smtClean="0">
                <a:solidFill>
                  <a:srgbClr val="002060"/>
                </a:solidFill>
              </a:rPr>
              <a:t>지 않도록</a:t>
            </a:r>
            <a:r>
              <a:rPr lang="en-US" altLang="ko-KR" sz="1600" dirty="0">
                <a:solidFill>
                  <a:srgbClr val="002060"/>
                </a:solidFill>
              </a:rPr>
              <a:t>lest at any </a:t>
            </a:r>
            <a:r>
              <a:rPr lang="en-US" altLang="ko-KR" sz="1600" dirty="0" smtClean="0">
                <a:solidFill>
                  <a:srgbClr val="002060"/>
                </a:solidFill>
              </a:rPr>
              <a:t>time </a:t>
            </a:r>
            <a:r>
              <a:rPr lang="en-US" altLang="ko-KR" sz="1600" dirty="0">
                <a:solidFill>
                  <a:srgbClr val="002060"/>
                </a:solidFill>
              </a:rPr>
              <a:t>we should let [</a:t>
            </a:r>
            <a:r>
              <a:rPr lang="en-US" altLang="ko-KR" sz="1600" i="1" dirty="0">
                <a:solidFill>
                  <a:srgbClr val="002060"/>
                </a:solidFill>
              </a:rPr>
              <a:t>them</a:t>
            </a:r>
            <a:r>
              <a:rPr lang="en-US" altLang="ko-KR" sz="1600" dirty="0">
                <a:solidFill>
                  <a:srgbClr val="002060"/>
                </a:solidFill>
              </a:rPr>
              <a:t>] slip</a:t>
            </a:r>
            <a:endParaRPr lang="ko-KR" altLang="en-US" sz="1600" dirty="0">
              <a:solidFill>
                <a:srgbClr val="002060"/>
              </a:solidFill>
            </a:endParaRPr>
          </a:p>
        </p:txBody>
      </p:sp>
      <p:sp>
        <p:nvSpPr>
          <p:cNvPr id="54" name="TextBox 53"/>
          <p:cNvSpPr txBox="1"/>
          <p:nvPr/>
        </p:nvSpPr>
        <p:spPr>
          <a:xfrm>
            <a:off x="3811074" y="3614906"/>
            <a:ext cx="1911434" cy="738664"/>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dirty="0" smtClean="0"/>
              <a:t>This salvation</a:t>
            </a:r>
            <a:endParaRPr lang="ko-KR" altLang="en-US" dirty="0"/>
          </a:p>
        </p:txBody>
      </p:sp>
      <p:sp>
        <p:nvSpPr>
          <p:cNvPr id="63" name="직사각형 62"/>
          <p:cNvSpPr/>
          <p:nvPr/>
        </p:nvSpPr>
        <p:spPr>
          <a:xfrm>
            <a:off x="6012160" y="2285339"/>
            <a:ext cx="2952328" cy="5927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rgbClr val="FF0000"/>
                </a:solidFill>
              </a:rPr>
              <a:t>등한히</a:t>
            </a:r>
            <a:r>
              <a:rPr lang="ko-KR" altLang="en-US" sz="2000" dirty="0" smtClean="0">
                <a:solidFill>
                  <a:srgbClr val="002060"/>
                </a:solidFill>
              </a:rPr>
              <a:t> 여기지 말라</a:t>
            </a:r>
            <a:endParaRPr lang="en-US" altLang="ko-KR" sz="2000" dirty="0" smtClean="0">
              <a:solidFill>
                <a:srgbClr val="002060"/>
              </a:solidFill>
            </a:endParaRPr>
          </a:p>
          <a:p>
            <a:pPr algn="ctr"/>
            <a:r>
              <a:rPr lang="ko-KR" altLang="en-US" sz="1400" dirty="0" smtClean="0">
                <a:solidFill>
                  <a:srgbClr val="002060"/>
                </a:solidFill>
              </a:rPr>
              <a:t>마</a:t>
            </a:r>
            <a:r>
              <a:rPr lang="en-US" altLang="ko-KR" sz="1400" dirty="0" smtClean="0">
                <a:solidFill>
                  <a:srgbClr val="002060"/>
                </a:solidFill>
              </a:rPr>
              <a:t>22:1-14, </a:t>
            </a:r>
            <a:r>
              <a:rPr lang="ko-KR" altLang="en-US" sz="1400" dirty="0" smtClean="0">
                <a:solidFill>
                  <a:schemeClr val="tx1"/>
                </a:solidFill>
              </a:rPr>
              <a:t>창 </a:t>
            </a:r>
            <a:r>
              <a:rPr lang="en-US" altLang="ko-KR" sz="1400" dirty="0" smtClean="0">
                <a:solidFill>
                  <a:schemeClr val="tx1"/>
                </a:solidFill>
              </a:rPr>
              <a:t>19:14, 25:34</a:t>
            </a:r>
            <a:endParaRPr lang="ko-KR" altLang="en-US" sz="1400" dirty="0">
              <a:solidFill>
                <a:schemeClr val="tx1"/>
              </a:solidFill>
            </a:endParaRPr>
          </a:p>
          <a:p>
            <a:pPr algn="ctr"/>
            <a:r>
              <a:rPr lang="ko-KR" altLang="en-US" sz="1400" dirty="0" smtClean="0">
                <a:solidFill>
                  <a:srgbClr val="002060"/>
                </a:solidFill>
              </a:rPr>
              <a:t>겔</a:t>
            </a:r>
            <a:r>
              <a:rPr lang="en-US" altLang="ko-KR" sz="1400" dirty="0" smtClean="0">
                <a:solidFill>
                  <a:srgbClr val="002060"/>
                </a:solidFill>
              </a:rPr>
              <a:t>34:18, </a:t>
            </a:r>
            <a:r>
              <a:rPr lang="ko-KR" altLang="en-US" sz="1400" dirty="0" smtClean="0">
                <a:solidFill>
                  <a:srgbClr val="002060"/>
                </a:solidFill>
              </a:rPr>
              <a:t>빌</a:t>
            </a:r>
            <a:r>
              <a:rPr lang="en-US" altLang="ko-KR" sz="1400" dirty="0" smtClean="0">
                <a:solidFill>
                  <a:srgbClr val="002060"/>
                </a:solidFill>
              </a:rPr>
              <a:t>2:12, </a:t>
            </a:r>
            <a:r>
              <a:rPr lang="ko-KR" altLang="en-US" sz="1400" dirty="0" err="1" smtClean="0">
                <a:solidFill>
                  <a:srgbClr val="002060"/>
                </a:solidFill>
              </a:rPr>
              <a:t>눅</a:t>
            </a:r>
            <a:r>
              <a:rPr lang="en-US" altLang="ko-KR" sz="1400" dirty="0" smtClean="0">
                <a:solidFill>
                  <a:srgbClr val="002060"/>
                </a:solidFill>
              </a:rPr>
              <a:t>13:24</a:t>
            </a:r>
            <a:endParaRPr lang="ko-KR" altLang="en-US" sz="1400" dirty="0">
              <a:solidFill>
                <a:schemeClr val="tx1"/>
              </a:solidFill>
            </a:endParaRPr>
          </a:p>
        </p:txBody>
      </p:sp>
      <p:cxnSp>
        <p:nvCxnSpPr>
          <p:cNvPr id="64" name="직선 화살표 연결선 63"/>
          <p:cNvCxnSpPr>
            <a:endCxn id="4" idx="3"/>
          </p:cNvCxnSpPr>
          <p:nvPr/>
        </p:nvCxnSpPr>
        <p:spPr>
          <a:xfrm flipH="1">
            <a:off x="3110948" y="1690962"/>
            <a:ext cx="1029004" cy="819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a:endCxn id="63" idx="1"/>
          </p:cNvCxnSpPr>
          <p:nvPr/>
        </p:nvCxnSpPr>
        <p:spPr>
          <a:xfrm>
            <a:off x="5148064" y="1690962"/>
            <a:ext cx="864096" cy="890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직사각형 123"/>
          <p:cNvSpPr/>
          <p:nvPr/>
        </p:nvSpPr>
        <p:spPr>
          <a:xfrm>
            <a:off x="6469766" y="4231493"/>
            <a:ext cx="1872208" cy="8091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등한히 여기면</a:t>
            </a:r>
            <a:endParaRPr lang="en-US" altLang="ko-KR" dirty="0" smtClean="0">
              <a:solidFill>
                <a:srgbClr val="002060"/>
              </a:solidFill>
            </a:endParaRPr>
          </a:p>
          <a:p>
            <a:pPr algn="ctr"/>
            <a:r>
              <a:rPr lang="en-US" altLang="ko-KR" sz="1600" dirty="0">
                <a:solidFill>
                  <a:srgbClr val="002060"/>
                </a:solidFill>
              </a:rPr>
              <a:t>if we neglect</a:t>
            </a:r>
            <a:endParaRPr lang="ko-KR" altLang="en-US" sz="1600" dirty="0">
              <a:solidFill>
                <a:srgbClr val="002060"/>
              </a:solidFill>
            </a:endParaRPr>
          </a:p>
        </p:txBody>
      </p:sp>
      <p:cxnSp>
        <p:nvCxnSpPr>
          <p:cNvPr id="125" name="직선 화살표 연결선 124"/>
          <p:cNvCxnSpPr>
            <a:stCxn id="63" idx="2"/>
            <a:endCxn id="124" idx="0"/>
          </p:cNvCxnSpPr>
          <p:nvPr/>
        </p:nvCxnSpPr>
        <p:spPr>
          <a:xfrm flipH="1">
            <a:off x="7405870" y="2878048"/>
            <a:ext cx="82454" cy="1353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직사각형 125"/>
          <p:cNvSpPr/>
          <p:nvPr/>
        </p:nvSpPr>
        <p:spPr>
          <a:xfrm>
            <a:off x="6489336" y="5274229"/>
            <a:ext cx="1872208" cy="3881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보응을 피하리요</a:t>
            </a:r>
            <a:endParaRPr lang="ko-KR" altLang="en-US" dirty="0">
              <a:solidFill>
                <a:srgbClr val="002060"/>
              </a:solidFill>
            </a:endParaRPr>
          </a:p>
        </p:txBody>
      </p:sp>
    </p:spTree>
    <p:extLst>
      <p:ext uri="{BB962C8B-B14F-4D97-AF65-F5344CB8AC3E}">
        <p14:creationId xmlns:p14="http://schemas.microsoft.com/office/powerpoint/2010/main" val="1578940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r"/>
            <a:r>
              <a:rPr lang="ko-KR" altLang="en-US" sz="2400" dirty="0" smtClean="0"/>
              <a:t>히브리서 </a:t>
            </a:r>
            <a:r>
              <a:rPr lang="en-US" altLang="ko-KR" sz="2400" dirty="0"/>
              <a:t>2</a:t>
            </a:r>
            <a:r>
              <a:rPr lang="ko-KR" altLang="en-US" sz="2400" dirty="0" smtClean="0"/>
              <a:t>장</a:t>
            </a:r>
            <a:endParaRPr lang="ko-KR" altLang="en-US" sz="2400" dirty="0"/>
          </a:p>
        </p:txBody>
      </p:sp>
      <p:sp>
        <p:nvSpPr>
          <p:cNvPr id="3" name="TextBox 2"/>
          <p:cNvSpPr txBox="1"/>
          <p:nvPr/>
        </p:nvSpPr>
        <p:spPr>
          <a:xfrm>
            <a:off x="3550192" y="1124744"/>
            <a:ext cx="2051720" cy="538609"/>
          </a:xfrm>
          <a:prstGeom prst="rect">
            <a:avLst/>
          </a:prstGeom>
          <a:solidFill>
            <a:schemeClr val="accent3">
              <a:lumMod val="20000"/>
              <a:lumOff val="80000"/>
            </a:schemeClr>
          </a:solidFill>
        </p:spPr>
        <p:txBody>
          <a:bodyPr wrap="square" rtlCol="0">
            <a:spAutoFit/>
          </a:bodyPr>
          <a:lstStyle/>
          <a:p>
            <a:r>
              <a:rPr lang="ko-KR" altLang="en-US" b="1" dirty="0" smtClean="0">
                <a:solidFill>
                  <a:srgbClr val="FF0000"/>
                </a:solidFill>
              </a:rPr>
              <a:t>혈과 육</a:t>
            </a:r>
            <a:r>
              <a:rPr lang="ko-KR" altLang="en-US" dirty="0" smtClean="0"/>
              <a:t>을 지니심</a:t>
            </a:r>
            <a:endParaRPr lang="en-US" altLang="ko-KR" sz="1100" dirty="0"/>
          </a:p>
          <a:p>
            <a:pPr algn="ctr"/>
            <a:r>
              <a:rPr lang="en-US" altLang="ko-KR" sz="1100" dirty="0" smtClean="0"/>
              <a:t>Shared in their humanity</a:t>
            </a:r>
            <a:endParaRPr lang="ko-KR" altLang="en-US" sz="1100" dirty="0"/>
          </a:p>
        </p:txBody>
      </p:sp>
      <p:cxnSp>
        <p:nvCxnSpPr>
          <p:cNvPr id="5" name="직선 화살표 연결선 4"/>
          <p:cNvCxnSpPr>
            <a:stCxn id="3" idx="2"/>
          </p:cNvCxnSpPr>
          <p:nvPr/>
        </p:nvCxnSpPr>
        <p:spPr>
          <a:xfrm flipH="1">
            <a:off x="3550192" y="1663353"/>
            <a:ext cx="1025860" cy="397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직선 화살표 연결선 5"/>
          <p:cNvCxnSpPr>
            <a:stCxn id="3" idx="2"/>
          </p:cNvCxnSpPr>
          <p:nvPr/>
        </p:nvCxnSpPr>
        <p:spPr>
          <a:xfrm>
            <a:off x="4576052" y="1663353"/>
            <a:ext cx="1025860" cy="397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모서리가 둥근 직사각형 8"/>
          <p:cNvSpPr/>
          <p:nvPr/>
        </p:nvSpPr>
        <p:spPr>
          <a:xfrm>
            <a:off x="2699792" y="2060848"/>
            <a:ext cx="1521042" cy="5040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멸하고</a:t>
            </a:r>
            <a:endParaRPr lang="en-US" altLang="ko-KR" dirty="0" smtClean="0"/>
          </a:p>
          <a:p>
            <a:pPr algn="ctr"/>
            <a:r>
              <a:rPr lang="en-US" altLang="ko-KR" sz="1200" dirty="0" smtClean="0"/>
              <a:t>DESTROY</a:t>
            </a:r>
            <a:endParaRPr lang="ko-KR" altLang="en-US" sz="1200" dirty="0"/>
          </a:p>
        </p:txBody>
      </p:sp>
      <p:sp>
        <p:nvSpPr>
          <p:cNvPr id="10" name="모서리가 둥근 직사각형 9"/>
          <p:cNvSpPr/>
          <p:nvPr/>
        </p:nvSpPr>
        <p:spPr>
          <a:xfrm>
            <a:off x="4733764" y="2060848"/>
            <a:ext cx="199847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놓아주려고</a:t>
            </a:r>
            <a:endParaRPr lang="en-US" altLang="ko-KR" dirty="0" smtClean="0"/>
          </a:p>
          <a:p>
            <a:pPr algn="ctr"/>
            <a:r>
              <a:rPr lang="en-US" altLang="ko-KR" sz="1100" dirty="0" smtClean="0"/>
              <a:t>DELIVER</a:t>
            </a:r>
            <a:r>
              <a:rPr lang="en-US" altLang="ko-KR" dirty="0" smtClean="0"/>
              <a:t> </a:t>
            </a:r>
            <a:r>
              <a:rPr lang="ko-KR" altLang="en-US" sz="1200" dirty="0" smtClean="0"/>
              <a:t>행</a:t>
            </a:r>
            <a:r>
              <a:rPr lang="en-US" altLang="ko-KR" sz="1200" dirty="0" smtClean="0"/>
              <a:t>10:38 </a:t>
            </a:r>
            <a:r>
              <a:rPr lang="ko-KR" altLang="en-US" sz="1200" dirty="0" err="1" smtClean="0"/>
              <a:t>눅</a:t>
            </a:r>
            <a:r>
              <a:rPr lang="en-US" altLang="ko-KR" sz="1200" dirty="0" smtClean="0"/>
              <a:t>13:16</a:t>
            </a:r>
            <a:endParaRPr lang="ko-KR" altLang="en-US" dirty="0"/>
          </a:p>
        </p:txBody>
      </p:sp>
      <p:sp>
        <p:nvSpPr>
          <p:cNvPr id="11" name="모서리가 둥근 직사각형 10"/>
          <p:cNvSpPr/>
          <p:nvPr/>
        </p:nvSpPr>
        <p:spPr>
          <a:xfrm>
            <a:off x="2699792" y="2780927"/>
            <a:ext cx="1521042" cy="504055"/>
          </a:xfrm>
          <a:prstGeom prst="roundRect">
            <a:avLst/>
          </a:prstGeom>
          <a:solidFill>
            <a:srgbClr val="FF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마귀</a:t>
            </a:r>
            <a:endParaRPr lang="en-US" altLang="ko-KR" dirty="0" smtClean="0"/>
          </a:p>
          <a:p>
            <a:pPr algn="ctr"/>
            <a:r>
              <a:rPr lang="ko-KR" altLang="en-US" sz="1600" dirty="0" smtClean="0"/>
              <a:t>요일</a:t>
            </a:r>
            <a:r>
              <a:rPr lang="en-US" altLang="ko-KR" sz="1600" dirty="0" smtClean="0"/>
              <a:t>3:8</a:t>
            </a:r>
            <a:endParaRPr lang="ko-KR" altLang="en-US" sz="1600" dirty="0"/>
          </a:p>
        </p:txBody>
      </p:sp>
      <p:sp>
        <p:nvSpPr>
          <p:cNvPr id="12" name="모서리가 둥근 직사각형 11"/>
          <p:cNvSpPr/>
          <p:nvPr/>
        </p:nvSpPr>
        <p:spPr>
          <a:xfrm>
            <a:off x="4970503" y="2800536"/>
            <a:ext cx="1521042" cy="46700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smtClean="0"/>
              <a:t>종노릇하는</a:t>
            </a:r>
            <a:r>
              <a:rPr lang="ko-KR" altLang="en-US" dirty="0" smtClean="0"/>
              <a:t> 모든 자</a:t>
            </a:r>
            <a:endParaRPr lang="ko-KR" altLang="en-US" dirty="0"/>
          </a:p>
        </p:txBody>
      </p:sp>
      <p:sp>
        <p:nvSpPr>
          <p:cNvPr id="13" name="모서리가 둥근 직사각형 12"/>
          <p:cNvSpPr/>
          <p:nvPr/>
        </p:nvSpPr>
        <p:spPr>
          <a:xfrm>
            <a:off x="7020272" y="1663353"/>
            <a:ext cx="1872208" cy="54151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mtClean="0"/>
              <a:t>죽기를 무서워</a:t>
            </a:r>
            <a:endParaRPr lang="ko-KR" altLang="en-US"/>
          </a:p>
        </p:txBody>
      </p:sp>
      <p:sp>
        <p:nvSpPr>
          <p:cNvPr id="14" name="모서리가 둥근 직사각형 13"/>
          <p:cNvSpPr/>
          <p:nvPr/>
        </p:nvSpPr>
        <p:spPr>
          <a:xfrm>
            <a:off x="7016004" y="2306768"/>
            <a:ext cx="1876476" cy="54151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일생에 매여 </a:t>
            </a:r>
            <a:endParaRPr lang="en-US" altLang="ko-KR" dirty="0" smtClean="0"/>
          </a:p>
          <a:p>
            <a:pPr algn="ctr"/>
            <a:r>
              <a:rPr lang="ko-KR" altLang="en-US" sz="1200" dirty="0" smtClean="0"/>
              <a:t>전</a:t>
            </a:r>
            <a:r>
              <a:rPr lang="en-US" altLang="ko-KR" sz="1200" dirty="0" smtClean="0"/>
              <a:t>6:7 </a:t>
            </a:r>
            <a:r>
              <a:rPr lang="ko-KR" altLang="en-US" sz="1200" dirty="0" smtClean="0"/>
              <a:t>막</a:t>
            </a:r>
            <a:r>
              <a:rPr lang="en-US" altLang="ko-KR" sz="1200" dirty="0" smtClean="0"/>
              <a:t>4:19 </a:t>
            </a:r>
            <a:r>
              <a:rPr lang="ko-KR" altLang="en-US" sz="1200" dirty="0" err="1" smtClean="0"/>
              <a:t>눅</a:t>
            </a:r>
            <a:r>
              <a:rPr lang="en-US" altLang="ko-KR" sz="1200" dirty="0" smtClean="0"/>
              <a:t>12:25</a:t>
            </a:r>
            <a:endParaRPr lang="ko-KR" altLang="en-US" sz="1200" dirty="0"/>
          </a:p>
        </p:txBody>
      </p:sp>
      <p:cxnSp>
        <p:nvCxnSpPr>
          <p:cNvPr id="16" name="직선 화살표 연결선 15"/>
          <p:cNvCxnSpPr>
            <a:stCxn id="10" idx="3"/>
            <a:endCxn id="13" idx="1"/>
          </p:cNvCxnSpPr>
          <p:nvPr/>
        </p:nvCxnSpPr>
        <p:spPr>
          <a:xfrm flipV="1">
            <a:off x="6732240" y="1934109"/>
            <a:ext cx="288032" cy="3787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a:stCxn id="10" idx="3"/>
            <a:endCxn id="14" idx="1"/>
          </p:cNvCxnSpPr>
          <p:nvPr/>
        </p:nvCxnSpPr>
        <p:spPr>
          <a:xfrm>
            <a:off x="6732240" y="2312876"/>
            <a:ext cx="283764" cy="26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모서리가 둥근 직사각형 18"/>
          <p:cNvSpPr/>
          <p:nvPr/>
        </p:nvSpPr>
        <p:spPr>
          <a:xfrm>
            <a:off x="395536" y="2745972"/>
            <a:ext cx="2016224" cy="539011"/>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사망의 세력을 </a:t>
            </a:r>
            <a:endParaRPr lang="en-US" altLang="ko-KR" dirty="0" smtClean="0"/>
          </a:p>
          <a:p>
            <a:pPr algn="ctr"/>
            <a:r>
              <a:rPr lang="ko-KR" altLang="en-US" dirty="0" smtClean="0"/>
              <a:t>잡은 자</a:t>
            </a:r>
            <a:endParaRPr lang="ko-KR" altLang="en-US" dirty="0"/>
          </a:p>
        </p:txBody>
      </p:sp>
      <p:cxnSp>
        <p:nvCxnSpPr>
          <p:cNvPr id="21" name="직선 화살표 연결선 20"/>
          <p:cNvCxnSpPr>
            <a:stCxn id="9" idx="2"/>
            <a:endCxn id="11" idx="0"/>
          </p:cNvCxnSpPr>
          <p:nvPr/>
        </p:nvCxnSpPr>
        <p:spPr>
          <a:xfrm>
            <a:off x="3460313" y="2564904"/>
            <a:ext cx="0" cy="216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a:stCxn id="10" idx="2"/>
            <a:endCxn id="12" idx="0"/>
          </p:cNvCxnSpPr>
          <p:nvPr/>
        </p:nvCxnSpPr>
        <p:spPr>
          <a:xfrm flipH="1">
            <a:off x="5731024" y="2564904"/>
            <a:ext cx="1978" cy="2356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a:stCxn id="11" idx="1"/>
            <a:endCxn id="19" idx="3"/>
          </p:cNvCxnSpPr>
          <p:nvPr/>
        </p:nvCxnSpPr>
        <p:spPr>
          <a:xfrm flipH="1" flipV="1">
            <a:off x="2411760" y="3015478"/>
            <a:ext cx="288032" cy="174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모서리가 둥근 직사각형 25"/>
          <p:cNvSpPr/>
          <p:nvPr/>
        </p:nvSpPr>
        <p:spPr>
          <a:xfrm>
            <a:off x="3860409" y="3794350"/>
            <a:ext cx="1431286" cy="504056"/>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FF0000"/>
                </a:solidFill>
              </a:rPr>
              <a:t>그의 죽음으로</a:t>
            </a:r>
            <a:endParaRPr lang="ko-KR" altLang="en-US" dirty="0">
              <a:solidFill>
                <a:srgbClr val="FF0000"/>
              </a:solidFill>
            </a:endParaRPr>
          </a:p>
        </p:txBody>
      </p:sp>
      <p:cxnSp>
        <p:nvCxnSpPr>
          <p:cNvPr id="28" name="직선 화살표 연결선 27"/>
          <p:cNvCxnSpPr>
            <a:stCxn id="12" idx="2"/>
            <a:endCxn id="26" idx="0"/>
          </p:cNvCxnSpPr>
          <p:nvPr/>
        </p:nvCxnSpPr>
        <p:spPr>
          <a:xfrm flipH="1">
            <a:off x="4576052" y="3267539"/>
            <a:ext cx="1154972" cy="5268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a:stCxn id="11" idx="2"/>
            <a:endCxn id="26" idx="0"/>
          </p:cNvCxnSpPr>
          <p:nvPr/>
        </p:nvCxnSpPr>
        <p:spPr>
          <a:xfrm>
            <a:off x="3460313" y="3284982"/>
            <a:ext cx="1115739" cy="5093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직사각형 6"/>
          <p:cNvSpPr/>
          <p:nvPr/>
        </p:nvSpPr>
        <p:spPr>
          <a:xfrm>
            <a:off x="1403648" y="5085184"/>
            <a:ext cx="3154656" cy="369332"/>
          </a:xfrm>
          <a:prstGeom prst="rect">
            <a:avLst/>
          </a:prstGeom>
        </p:spPr>
        <p:txBody>
          <a:bodyPr wrap="square">
            <a:spAutoFit/>
          </a:bodyPr>
          <a:lstStyle/>
          <a:p>
            <a:r>
              <a:rPr lang="en-US" altLang="ko-KR" b="1" dirty="0"/>
              <a:t>[</a:t>
            </a:r>
            <a:r>
              <a:rPr lang="ko-KR" altLang="en-US" b="1" dirty="0"/>
              <a:t>창</a:t>
            </a:r>
            <a:r>
              <a:rPr lang="en-US" altLang="ko-KR" b="1" dirty="0" smtClean="0"/>
              <a:t>3:19 </a:t>
            </a:r>
            <a:r>
              <a:rPr lang="ko-KR" altLang="en-US" b="1" dirty="0" smtClean="0"/>
              <a:t>고전</a:t>
            </a:r>
            <a:r>
              <a:rPr lang="en-US" altLang="ko-KR" b="1" dirty="0" smtClean="0"/>
              <a:t>15:50 </a:t>
            </a:r>
            <a:r>
              <a:rPr lang="ko-KR" altLang="en-US" b="1" dirty="0" err="1" smtClean="0"/>
              <a:t>엡</a:t>
            </a:r>
            <a:r>
              <a:rPr lang="en-US" altLang="ko-KR" b="1" dirty="0" smtClean="0"/>
              <a:t>6:12</a:t>
            </a:r>
            <a:r>
              <a:rPr lang="en-US" altLang="ko-KR" b="1" dirty="0" smtClean="0">
                <a:solidFill>
                  <a:prstClr val="black"/>
                </a:solidFill>
              </a:rPr>
              <a:t>]</a:t>
            </a:r>
            <a:endParaRPr lang="ko-KR" altLang="en-US" dirty="0"/>
          </a:p>
        </p:txBody>
      </p:sp>
      <p:sp>
        <p:nvSpPr>
          <p:cNvPr id="24" name="직사각형 23"/>
          <p:cNvSpPr/>
          <p:nvPr/>
        </p:nvSpPr>
        <p:spPr>
          <a:xfrm>
            <a:off x="5068135" y="5085184"/>
            <a:ext cx="3154656" cy="369332"/>
          </a:xfrm>
          <a:prstGeom prst="rect">
            <a:avLst/>
          </a:prstGeom>
        </p:spPr>
        <p:txBody>
          <a:bodyPr wrap="square">
            <a:spAutoFit/>
          </a:bodyPr>
          <a:lstStyle/>
          <a:p>
            <a:r>
              <a:rPr lang="en-US" altLang="ko-KR" b="1" dirty="0" smtClean="0"/>
              <a:t>[</a:t>
            </a:r>
            <a:r>
              <a:rPr lang="ko-KR" altLang="en-US" b="1" dirty="0" smtClean="0"/>
              <a:t>마</a:t>
            </a:r>
            <a:r>
              <a:rPr lang="en-US" altLang="ko-KR" b="1" dirty="0" smtClean="0"/>
              <a:t>6:31-33 </a:t>
            </a:r>
            <a:r>
              <a:rPr lang="ko-KR" altLang="en-US" b="1" dirty="0" smtClean="0"/>
              <a:t>빌</a:t>
            </a:r>
            <a:r>
              <a:rPr lang="en-US" altLang="ko-KR" b="1" dirty="0" smtClean="0"/>
              <a:t>4:19 </a:t>
            </a:r>
            <a:r>
              <a:rPr lang="en-US" altLang="ko-KR" b="1" dirty="0" smtClean="0">
                <a:solidFill>
                  <a:prstClr val="black"/>
                </a:solidFill>
              </a:rPr>
              <a:t>]</a:t>
            </a:r>
            <a:endParaRPr lang="ko-KR" altLang="en-US" dirty="0"/>
          </a:p>
        </p:txBody>
      </p:sp>
      <p:cxnSp>
        <p:nvCxnSpPr>
          <p:cNvPr id="15" name="직선 화살표 연결선 14"/>
          <p:cNvCxnSpPr>
            <a:stCxn id="26" idx="2"/>
            <a:endCxn id="7" idx="0"/>
          </p:cNvCxnSpPr>
          <p:nvPr/>
        </p:nvCxnSpPr>
        <p:spPr>
          <a:xfrm flipH="1">
            <a:off x="2980976" y="4298406"/>
            <a:ext cx="1595076" cy="786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a:stCxn id="26" idx="2"/>
            <a:endCxn id="24" idx="0"/>
          </p:cNvCxnSpPr>
          <p:nvPr/>
        </p:nvCxnSpPr>
        <p:spPr>
          <a:xfrm>
            <a:off x="4576052" y="4298406"/>
            <a:ext cx="2069411" cy="786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654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864" y="1090191"/>
            <a:ext cx="2260376" cy="538609"/>
          </a:xfrm>
          <a:prstGeom prst="rect">
            <a:avLst/>
          </a:prstGeom>
          <a:solidFill>
            <a:schemeClr val="accent3">
              <a:lumMod val="20000"/>
              <a:lumOff val="80000"/>
            </a:schemeClr>
          </a:solidFill>
        </p:spPr>
        <p:txBody>
          <a:bodyPr wrap="square" rtlCol="0">
            <a:spAutoFit/>
          </a:bodyPr>
          <a:lstStyle/>
          <a:p>
            <a:r>
              <a:rPr lang="ko-KR" altLang="en-US" dirty="0" smtClean="0"/>
              <a:t>형제들과 같이 되심</a:t>
            </a:r>
            <a:endParaRPr lang="en-US" altLang="ko-KR" sz="1100" dirty="0"/>
          </a:p>
          <a:p>
            <a:pPr algn="ctr"/>
            <a:r>
              <a:rPr lang="en-US" altLang="ko-KR" sz="1100" dirty="0" smtClean="0"/>
              <a:t>To be made like his brothers</a:t>
            </a:r>
            <a:endParaRPr lang="ko-KR" altLang="en-US" sz="1100" dirty="0"/>
          </a:p>
        </p:txBody>
      </p:sp>
      <p:sp>
        <p:nvSpPr>
          <p:cNvPr id="3" name="TextBox 2"/>
          <p:cNvSpPr txBox="1"/>
          <p:nvPr/>
        </p:nvSpPr>
        <p:spPr>
          <a:xfrm>
            <a:off x="4860032" y="2294375"/>
            <a:ext cx="2260376" cy="369332"/>
          </a:xfrm>
          <a:prstGeom prst="rect">
            <a:avLst/>
          </a:prstGeom>
          <a:noFill/>
        </p:spPr>
        <p:txBody>
          <a:bodyPr wrap="square" rtlCol="0">
            <a:spAutoFit/>
          </a:bodyPr>
          <a:lstStyle/>
          <a:p>
            <a:pPr algn="ctr"/>
            <a:r>
              <a:rPr lang="ko-KR" altLang="en-US" dirty="0" smtClean="0"/>
              <a:t>죄를 속량하려</a:t>
            </a:r>
            <a:endParaRPr lang="ko-KR" altLang="en-US" dirty="0"/>
          </a:p>
        </p:txBody>
      </p:sp>
      <p:sp>
        <p:nvSpPr>
          <p:cNvPr id="6" name="TextBox 5"/>
          <p:cNvSpPr txBox="1"/>
          <p:nvPr/>
        </p:nvSpPr>
        <p:spPr>
          <a:xfrm>
            <a:off x="4860032" y="3083788"/>
            <a:ext cx="2880320" cy="369332"/>
          </a:xfrm>
          <a:prstGeom prst="rect">
            <a:avLst/>
          </a:prstGeom>
          <a:noFill/>
        </p:spPr>
        <p:txBody>
          <a:bodyPr wrap="square" rtlCol="0">
            <a:spAutoFit/>
          </a:bodyPr>
          <a:lstStyle/>
          <a:p>
            <a:pPr algn="ctr"/>
            <a:r>
              <a:rPr lang="ko-KR" altLang="en-US" dirty="0" smtClean="0"/>
              <a:t>신실한 대제사장이 되어</a:t>
            </a:r>
            <a:endParaRPr lang="ko-KR" altLang="en-US" dirty="0"/>
          </a:p>
        </p:txBody>
      </p:sp>
      <p:sp>
        <p:nvSpPr>
          <p:cNvPr id="5" name="TextBox 4"/>
          <p:cNvSpPr txBox="1"/>
          <p:nvPr/>
        </p:nvSpPr>
        <p:spPr>
          <a:xfrm>
            <a:off x="7740352" y="2294375"/>
            <a:ext cx="1296144" cy="369332"/>
          </a:xfrm>
          <a:prstGeom prst="rect">
            <a:avLst/>
          </a:prstGeom>
          <a:noFill/>
        </p:spPr>
        <p:txBody>
          <a:bodyPr wrap="square" rtlCol="0">
            <a:spAutoFit/>
          </a:bodyPr>
          <a:lstStyle/>
          <a:p>
            <a:r>
              <a:rPr lang="ko-KR" altLang="en-US" dirty="0" smtClean="0"/>
              <a:t>백성의</a:t>
            </a:r>
            <a:endParaRPr lang="ko-KR" altLang="en-US" dirty="0"/>
          </a:p>
        </p:txBody>
      </p:sp>
      <p:sp>
        <p:nvSpPr>
          <p:cNvPr id="2" name="TextBox 1"/>
          <p:cNvSpPr txBox="1"/>
          <p:nvPr/>
        </p:nvSpPr>
        <p:spPr>
          <a:xfrm>
            <a:off x="1259632" y="2340542"/>
            <a:ext cx="2664296" cy="646331"/>
          </a:xfrm>
          <a:prstGeom prst="rect">
            <a:avLst/>
          </a:prstGeom>
          <a:noFill/>
        </p:spPr>
        <p:txBody>
          <a:bodyPr wrap="square" rtlCol="0">
            <a:spAutoFit/>
          </a:bodyPr>
          <a:lstStyle/>
          <a:p>
            <a:pPr algn="ctr"/>
            <a:r>
              <a:rPr lang="ko-KR" altLang="en-US" dirty="0" smtClean="0"/>
              <a:t>형제라 부르시기를 </a:t>
            </a:r>
            <a:endParaRPr lang="en-US" altLang="ko-KR" dirty="0" smtClean="0"/>
          </a:p>
          <a:p>
            <a:pPr algn="ctr"/>
            <a:r>
              <a:rPr lang="ko-KR" altLang="en-US" dirty="0" smtClean="0"/>
              <a:t>부끄러워 하지 않음</a:t>
            </a:r>
            <a:endParaRPr lang="ko-KR" altLang="en-US" dirty="0"/>
          </a:p>
        </p:txBody>
      </p:sp>
      <p:sp>
        <p:nvSpPr>
          <p:cNvPr id="7" name="TextBox 6"/>
          <p:cNvSpPr txBox="1"/>
          <p:nvPr/>
        </p:nvSpPr>
        <p:spPr>
          <a:xfrm>
            <a:off x="1439652" y="3453120"/>
            <a:ext cx="2304256" cy="369332"/>
          </a:xfrm>
          <a:prstGeom prst="rect">
            <a:avLst/>
          </a:prstGeom>
          <a:noFill/>
        </p:spPr>
        <p:txBody>
          <a:bodyPr wrap="square" rtlCol="0">
            <a:spAutoFit/>
          </a:bodyPr>
          <a:lstStyle/>
          <a:p>
            <a:r>
              <a:rPr lang="ko-KR" altLang="en-US" dirty="0" smtClean="0"/>
              <a:t>한 근원에서 난지라</a:t>
            </a:r>
            <a:endParaRPr lang="ko-KR" altLang="en-US" dirty="0"/>
          </a:p>
        </p:txBody>
      </p:sp>
      <p:sp>
        <p:nvSpPr>
          <p:cNvPr id="8" name="TextBox 7"/>
          <p:cNvSpPr txBox="1"/>
          <p:nvPr/>
        </p:nvSpPr>
        <p:spPr>
          <a:xfrm>
            <a:off x="971600" y="4281601"/>
            <a:ext cx="1296144" cy="861774"/>
          </a:xfrm>
          <a:prstGeom prst="rect">
            <a:avLst/>
          </a:prstGeom>
          <a:noFill/>
        </p:spPr>
        <p:txBody>
          <a:bodyPr wrap="square" rtlCol="0">
            <a:spAutoFit/>
          </a:bodyPr>
          <a:lstStyle/>
          <a:p>
            <a:r>
              <a:rPr lang="ko-KR" altLang="en-US" dirty="0" smtClean="0"/>
              <a:t>거룩하게 하시는 이</a:t>
            </a:r>
            <a:endParaRPr lang="en-US" altLang="ko-KR" dirty="0" smtClean="0"/>
          </a:p>
          <a:p>
            <a:r>
              <a:rPr lang="ko-KR" altLang="en-US" sz="1400" dirty="0" smtClean="0"/>
              <a:t>마</a:t>
            </a:r>
            <a:r>
              <a:rPr lang="en-US" altLang="ko-KR" sz="1400" dirty="0" smtClean="0"/>
              <a:t>3:17,17:5</a:t>
            </a:r>
          </a:p>
        </p:txBody>
      </p:sp>
      <p:sp>
        <p:nvSpPr>
          <p:cNvPr id="9" name="TextBox 8"/>
          <p:cNvSpPr txBox="1"/>
          <p:nvPr/>
        </p:nvSpPr>
        <p:spPr>
          <a:xfrm>
            <a:off x="2778832" y="4296115"/>
            <a:ext cx="1512168" cy="1138773"/>
          </a:xfrm>
          <a:prstGeom prst="rect">
            <a:avLst/>
          </a:prstGeom>
          <a:noFill/>
        </p:spPr>
        <p:txBody>
          <a:bodyPr wrap="square" rtlCol="0">
            <a:spAutoFit/>
          </a:bodyPr>
          <a:lstStyle/>
          <a:p>
            <a:r>
              <a:rPr lang="ko-KR" altLang="en-US" dirty="0" smtClean="0"/>
              <a:t>거룩하게 함을 입은 자</a:t>
            </a:r>
            <a:endParaRPr lang="en-US" altLang="ko-KR" dirty="0" smtClean="0"/>
          </a:p>
          <a:p>
            <a:r>
              <a:rPr lang="ko-KR" altLang="en-US" sz="1400" dirty="0" smtClean="0"/>
              <a:t>롬</a:t>
            </a:r>
            <a:r>
              <a:rPr lang="en-US" altLang="ko-KR" sz="1400" dirty="0" smtClean="0"/>
              <a:t>8:15, 9:4</a:t>
            </a:r>
          </a:p>
          <a:p>
            <a:endParaRPr lang="ko-KR" altLang="en-US" dirty="0"/>
          </a:p>
        </p:txBody>
      </p:sp>
      <p:sp>
        <p:nvSpPr>
          <p:cNvPr id="10" name="TextBox 9"/>
          <p:cNvSpPr txBox="1"/>
          <p:nvPr/>
        </p:nvSpPr>
        <p:spPr>
          <a:xfrm>
            <a:off x="481608" y="4871046"/>
            <a:ext cx="7992888" cy="1754326"/>
          </a:xfrm>
          <a:prstGeom prst="rect">
            <a:avLst/>
          </a:prstGeom>
          <a:noFill/>
        </p:spPr>
        <p:txBody>
          <a:bodyPr wrap="square" rtlCol="0">
            <a:spAutoFit/>
          </a:bodyPr>
          <a:lstStyle/>
          <a:p>
            <a:endParaRPr lang="en-US" altLang="ko-KR" dirty="0" smtClean="0"/>
          </a:p>
          <a:p>
            <a:r>
              <a:rPr lang="ko-KR" altLang="en-US" dirty="0" smtClean="0">
                <a:solidFill>
                  <a:srgbClr val="002060"/>
                </a:solidFill>
              </a:rPr>
              <a:t>요</a:t>
            </a:r>
            <a:r>
              <a:rPr lang="en-US" altLang="ko-KR" dirty="0" smtClean="0">
                <a:solidFill>
                  <a:srgbClr val="002060"/>
                </a:solidFill>
              </a:rPr>
              <a:t>17:17</a:t>
            </a:r>
            <a:r>
              <a:rPr lang="ko-KR" altLang="en-US" dirty="0" smtClean="0">
                <a:solidFill>
                  <a:srgbClr val="FF0000"/>
                </a:solidFill>
              </a:rPr>
              <a:t>저희를 </a:t>
            </a:r>
            <a:r>
              <a:rPr lang="ko-KR" altLang="en-US" b="1" dirty="0">
                <a:solidFill>
                  <a:srgbClr val="002060"/>
                </a:solidFill>
              </a:rPr>
              <a:t>진리로 거룩하게 </a:t>
            </a:r>
            <a:r>
              <a:rPr lang="ko-KR" altLang="en-US" dirty="0">
                <a:solidFill>
                  <a:srgbClr val="FF0000"/>
                </a:solidFill>
              </a:rPr>
              <a:t>하옵소서 </a:t>
            </a:r>
            <a:r>
              <a:rPr lang="ko-KR" altLang="en-US" b="1" u="sng" dirty="0">
                <a:solidFill>
                  <a:srgbClr val="002060"/>
                </a:solidFill>
              </a:rPr>
              <a:t>아버지의 말씀은 </a:t>
            </a:r>
            <a:r>
              <a:rPr lang="ko-KR" altLang="en-US" b="1" u="sng" dirty="0" err="1" smtClean="0">
                <a:solidFill>
                  <a:srgbClr val="002060"/>
                </a:solidFill>
              </a:rPr>
              <a:t>진리</a:t>
            </a:r>
            <a:r>
              <a:rPr lang="ko-KR" altLang="en-US" dirty="0" err="1" smtClean="0">
                <a:solidFill>
                  <a:srgbClr val="FF0000"/>
                </a:solidFill>
              </a:rPr>
              <a:t>니이다</a:t>
            </a:r>
            <a:endParaRPr lang="en-US" altLang="ko-KR" dirty="0" smtClean="0">
              <a:solidFill>
                <a:srgbClr val="FF0000"/>
              </a:solidFill>
            </a:endParaRPr>
          </a:p>
          <a:p>
            <a:r>
              <a:rPr lang="ko-KR" altLang="en-US" dirty="0" err="1" smtClean="0">
                <a:solidFill>
                  <a:srgbClr val="002060"/>
                </a:solidFill>
                <a:latin typeface="Tahoma"/>
              </a:rPr>
              <a:t>엡</a:t>
            </a:r>
            <a:r>
              <a:rPr lang="en-US" altLang="ko-KR" dirty="0" smtClean="0">
                <a:solidFill>
                  <a:srgbClr val="002060"/>
                </a:solidFill>
                <a:latin typeface="Tahoma"/>
              </a:rPr>
              <a:t>5:26  </a:t>
            </a:r>
            <a:r>
              <a:rPr lang="ko-KR" altLang="en-US" dirty="0" smtClean="0">
                <a:solidFill>
                  <a:srgbClr val="FF0000"/>
                </a:solidFill>
                <a:latin typeface="Tahoma"/>
              </a:rPr>
              <a:t>이는 </a:t>
            </a:r>
            <a:r>
              <a:rPr lang="ko-KR" altLang="en-US" dirty="0">
                <a:solidFill>
                  <a:srgbClr val="FF0000"/>
                </a:solidFill>
                <a:latin typeface="Tahoma"/>
              </a:rPr>
              <a:t>곧 </a:t>
            </a:r>
            <a:r>
              <a:rPr lang="ko-KR" altLang="en-US" b="1" dirty="0">
                <a:solidFill>
                  <a:srgbClr val="002060"/>
                </a:solidFill>
                <a:latin typeface="Tahoma"/>
              </a:rPr>
              <a:t>물로 씻어 </a:t>
            </a:r>
            <a:r>
              <a:rPr lang="ko-KR" altLang="en-US" b="1" u="sng" dirty="0">
                <a:solidFill>
                  <a:srgbClr val="002060"/>
                </a:solidFill>
                <a:latin typeface="Tahoma"/>
              </a:rPr>
              <a:t>말씀으로 깨끗하게 하사 거룩하게</a:t>
            </a:r>
            <a:r>
              <a:rPr lang="ko-KR" altLang="en-US" b="1" dirty="0">
                <a:solidFill>
                  <a:srgbClr val="002060"/>
                </a:solidFill>
                <a:latin typeface="Tahoma"/>
              </a:rPr>
              <a:t> </a:t>
            </a:r>
            <a:r>
              <a:rPr lang="ko-KR" altLang="en-US" b="1" dirty="0" smtClean="0">
                <a:solidFill>
                  <a:srgbClr val="002060"/>
                </a:solidFill>
                <a:latin typeface="Tahoma"/>
              </a:rPr>
              <a:t>하시고</a:t>
            </a:r>
            <a:endParaRPr lang="en-US" altLang="ko-KR" b="1" dirty="0" smtClean="0">
              <a:solidFill>
                <a:srgbClr val="002060"/>
              </a:solidFill>
              <a:latin typeface="Tahoma"/>
            </a:endParaRPr>
          </a:p>
          <a:p>
            <a:r>
              <a:rPr lang="ko-KR" altLang="en-US" dirty="0" smtClean="0">
                <a:solidFill>
                  <a:srgbClr val="002060"/>
                </a:solidFill>
                <a:latin typeface="Tahoma"/>
              </a:rPr>
              <a:t>롬</a:t>
            </a:r>
            <a:r>
              <a:rPr lang="en-US" altLang="ko-KR" dirty="0" smtClean="0">
                <a:solidFill>
                  <a:srgbClr val="002060"/>
                </a:solidFill>
                <a:latin typeface="Tahoma"/>
              </a:rPr>
              <a:t>3:1-2 </a:t>
            </a:r>
            <a:r>
              <a:rPr lang="ko-KR" altLang="en-US" dirty="0" smtClean="0">
                <a:solidFill>
                  <a:srgbClr val="FF0000"/>
                </a:solidFill>
                <a:latin typeface="Tahoma"/>
              </a:rPr>
              <a:t>그런즉 </a:t>
            </a:r>
            <a:r>
              <a:rPr lang="ko-KR" altLang="en-US" dirty="0">
                <a:solidFill>
                  <a:srgbClr val="FF0000"/>
                </a:solidFill>
                <a:latin typeface="Tahoma"/>
              </a:rPr>
              <a:t>유대인의 나음이 무엇이며 할례의 유익이 </a:t>
            </a:r>
            <a:r>
              <a:rPr lang="ko-KR" altLang="en-US" dirty="0" err="1">
                <a:solidFill>
                  <a:srgbClr val="FF0000"/>
                </a:solidFill>
                <a:latin typeface="Tahoma"/>
              </a:rPr>
              <a:t>무엇이뇨</a:t>
            </a:r>
            <a:endParaRPr lang="ko-KR" altLang="en-US" dirty="0">
              <a:solidFill>
                <a:srgbClr val="FF0000"/>
              </a:solidFill>
              <a:latin typeface="Tahoma"/>
            </a:endParaRPr>
          </a:p>
          <a:p>
            <a:r>
              <a:rPr lang="ko-KR" altLang="en-US" dirty="0" smtClean="0">
                <a:solidFill>
                  <a:srgbClr val="FF0000"/>
                </a:solidFill>
                <a:latin typeface="Tahoma"/>
              </a:rPr>
              <a:t>            범사에 </a:t>
            </a:r>
            <a:r>
              <a:rPr lang="ko-KR" altLang="en-US" dirty="0">
                <a:solidFill>
                  <a:srgbClr val="FF0000"/>
                </a:solidFill>
                <a:latin typeface="Tahoma"/>
              </a:rPr>
              <a:t>많으니 첫째는 저희가 </a:t>
            </a:r>
            <a:r>
              <a:rPr lang="ko-KR" altLang="en-US" b="1" u="sng" dirty="0">
                <a:solidFill>
                  <a:srgbClr val="002060"/>
                </a:solidFill>
                <a:latin typeface="Tahoma"/>
              </a:rPr>
              <a:t>하나님의 말씀을 맡았음이니라</a:t>
            </a:r>
            <a:endParaRPr lang="en-US" altLang="ko-KR" b="1" u="sng" dirty="0">
              <a:solidFill>
                <a:srgbClr val="002060"/>
              </a:solidFill>
              <a:latin typeface="Tahoma"/>
            </a:endParaRPr>
          </a:p>
          <a:p>
            <a:endParaRPr lang="ko-KR" altLang="en-US" u="sng" dirty="0"/>
          </a:p>
        </p:txBody>
      </p:sp>
      <p:cxnSp>
        <p:nvCxnSpPr>
          <p:cNvPr id="12" name="직선 화살표 연결선 11"/>
          <p:cNvCxnSpPr>
            <a:stCxn id="4" idx="2"/>
            <a:endCxn id="2" idx="0"/>
          </p:cNvCxnSpPr>
          <p:nvPr/>
        </p:nvCxnSpPr>
        <p:spPr>
          <a:xfrm flipH="1">
            <a:off x="2591780" y="1628800"/>
            <a:ext cx="1886272" cy="7117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a:stCxn id="4" idx="2"/>
            <a:endCxn id="3" idx="0"/>
          </p:cNvCxnSpPr>
          <p:nvPr/>
        </p:nvCxnSpPr>
        <p:spPr>
          <a:xfrm>
            <a:off x="4478052" y="1628800"/>
            <a:ext cx="1512168" cy="665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2" idx="2"/>
            <a:endCxn id="7" idx="0"/>
          </p:cNvCxnSpPr>
          <p:nvPr/>
        </p:nvCxnSpPr>
        <p:spPr>
          <a:xfrm>
            <a:off x="2591780" y="2986873"/>
            <a:ext cx="0" cy="4662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a:stCxn id="7" idx="2"/>
            <a:endCxn id="8" idx="0"/>
          </p:cNvCxnSpPr>
          <p:nvPr/>
        </p:nvCxnSpPr>
        <p:spPr>
          <a:xfrm flipH="1">
            <a:off x="1619672" y="3822452"/>
            <a:ext cx="972108" cy="4591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a:stCxn id="7" idx="2"/>
            <a:endCxn id="9" idx="0"/>
          </p:cNvCxnSpPr>
          <p:nvPr/>
        </p:nvCxnSpPr>
        <p:spPr>
          <a:xfrm>
            <a:off x="2591780" y="3822452"/>
            <a:ext cx="943136" cy="473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꺾인 연결선 27"/>
          <p:cNvCxnSpPr>
            <a:stCxn id="8" idx="1"/>
            <a:endCxn id="10" idx="1"/>
          </p:cNvCxnSpPr>
          <p:nvPr/>
        </p:nvCxnSpPr>
        <p:spPr>
          <a:xfrm rot="10800000" flipV="1">
            <a:off x="481608" y="4712487"/>
            <a:ext cx="489992" cy="1035721"/>
          </a:xfrm>
          <a:prstGeom prst="bentConnector3">
            <a:avLst>
              <a:gd name="adj1" fmla="val 146654"/>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cfile23.uf.tistory.com/image/124477304C9F106B729B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 y="369747"/>
            <a:ext cx="28956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4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r"/>
            <a:r>
              <a:rPr lang="ko-KR" altLang="en-US" sz="2800" dirty="0" smtClean="0"/>
              <a:t>히브리서 </a:t>
            </a:r>
            <a:r>
              <a:rPr lang="en-US" altLang="ko-KR" sz="2800" dirty="0" smtClean="0"/>
              <a:t>3</a:t>
            </a:r>
            <a:r>
              <a:rPr lang="ko-KR" altLang="en-US" sz="2800" dirty="0" smtClean="0"/>
              <a:t>장</a:t>
            </a:r>
            <a:endParaRPr lang="ko-KR" altLang="en-US" dirty="0"/>
          </a:p>
        </p:txBody>
      </p:sp>
      <p:sp>
        <p:nvSpPr>
          <p:cNvPr id="3" name="직사각형 2"/>
          <p:cNvSpPr/>
          <p:nvPr/>
        </p:nvSpPr>
        <p:spPr>
          <a:xfrm>
            <a:off x="3707904" y="773538"/>
            <a:ext cx="18722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800" dirty="0" smtClean="0">
                <a:solidFill>
                  <a:schemeClr val="bg1"/>
                </a:solidFill>
              </a:rPr>
              <a:t>예수</a:t>
            </a:r>
            <a:endParaRPr lang="ko-KR" altLang="en-US" sz="1400" dirty="0">
              <a:solidFill>
                <a:schemeClr val="bg1"/>
              </a:solidFill>
            </a:endParaRPr>
          </a:p>
        </p:txBody>
      </p:sp>
      <p:sp>
        <p:nvSpPr>
          <p:cNvPr id="4" name="TextBox 3"/>
          <p:cNvSpPr txBox="1"/>
          <p:nvPr/>
        </p:nvSpPr>
        <p:spPr>
          <a:xfrm>
            <a:off x="0" y="1729508"/>
            <a:ext cx="3113838" cy="615553"/>
          </a:xfrm>
          <a:prstGeom prst="rect">
            <a:avLst/>
          </a:prstGeom>
          <a:noFill/>
        </p:spPr>
        <p:txBody>
          <a:bodyPr wrap="square" rtlCol="0">
            <a:spAutoFit/>
          </a:bodyPr>
          <a:lstStyle/>
          <a:p>
            <a:pPr algn="r"/>
            <a:r>
              <a:rPr lang="ko-KR" altLang="en-US" dirty="0" smtClean="0"/>
              <a:t>믿는 도리의 </a:t>
            </a:r>
            <a:r>
              <a:rPr lang="ko-KR" altLang="en-US" b="1" dirty="0" smtClean="0">
                <a:solidFill>
                  <a:srgbClr val="FF0000"/>
                </a:solidFill>
              </a:rPr>
              <a:t>사도</a:t>
            </a:r>
            <a:r>
              <a:rPr lang="el-GR" altLang="ko-KR" b="1" dirty="0">
                <a:solidFill>
                  <a:srgbClr val="800000"/>
                </a:solidFill>
                <a:latin typeface="Gentium"/>
              </a:rPr>
              <a:t>ἀπόστολος</a:t>
            </a:r>
            <a:endParaRPr lang="en-US" altLang="ko-KR" b="1" dirty="0">
              <a:solidFill>
                <a:srgbClr val="800000"/>
              </a:solidFill>
              <a:latin typeface="Gentium"/>
            </a:endParaRPr>
          </a:p>
          <a:p>
            <a:pPr algn="r"/>
            <a:r>
              <a:rPr lang="ko-KR" altLang="en-US" sz="1600" b="1" dirty="0" err="1" smtClean="0">
                <a:solidFill>
                  <a:srgbClr val="800000"/>
                </a:solidFill>
                <a:latin typeface="Gentium"/>
              </a:rPr>
              <a:t>눅</a:t>
            </a:r>
            <a:r>
              <a:rPr lang="en-US" altLang="ko-KR" sz="1600" b="1" dirty="0" smtClean="0">
                <a:solidFill>
                  <a:srgbClr val="800000"/>
                </a:solidFill>
                <a:latin typeface="Gentium"/>
              </a:rPr>
              <a:t>6:13  </a:t>
            </a:r>
            <a:r>
              <a:rPr lang="ko-KR" altLang="en-US" sz="1600" b="1" dirty="0" smtClean="0">
                <a:solidFill>
                  <a:srgbClr val="800000"/>
                </a:solidFill>
                <a:latin typeface="Gentium"/>
              </a:rPr>
              <a:t>막</a:t>
            </a:r>
            <a:r>
              <a:rPr lang="en-US" altLang="ko-KR" sz="1600" b="1" dirty="0" smtClean="0">
                <a:solidFill>
                  <a:srgbClr val="800000"/>
                </a:solidFill>
                <a:latin typeface="Gentium"/>
              </a:rPr>
              <a:t>3:15-16</a:t>
            </a:r>
            <a:endParaRPr lang="ko-KR" altLang="en-US" sz="1600" b="1" dirty="0">
              <a:solidFill>
                <a:srgbClr val="FF0000"/>
              </a:solidFill>
            </a:endParaRPr>
          </a:p>
        </p:txBody>
      </p:sp>
      <p:sp>
        <p:nvSpPr>
          <p:cNvPr id="5" name="TextBox 4"/>
          <p:cNvSpPr txBox="1"/>
          <p:nvPr/>
        </p:nvSpPr>
        <p:spPr>
          <a:xfrm>
            <a:off x="6183165" y="1669144"/>
            <a:ext cx="2232248" cy="584775"/>
          </a:xfrm>
          <a:prstGeom prst="rect">
            <a:avLst/>
          </a:prstGeom>
          <a:noFill/>
        </p:spPr>
        <p:txBody>
          <a:bodyPr wrap="square" rtlCol="0">
            <a:spAutoFit/>
          </a:bodyPr>
          <a:lstStyle/>
          <a:p>
            <a:r>
              <a:rPr lang="ko-KR" altLang="en-US" b="1" dirty="0" smtClean="0">
                <a:solidFill>
                  <a:srgbClr val="FF0000"/>
                </a:solidFill>
              </a:rPr>
              <a:t>대제사장</a:t>
            </a:r>
            <a:r>
              <a:rPr lang="en-US" altLang="ko-KR" b="1" dirty="0">
                <a:solidFill>
                  <a:srgbClr val="FF0000"/>
                </a:solidFill>
              </a:rPr>
              <a:t> </a:t>
            </a:r>
            <a:endParaRPr lang="en-US" altLang="ko-KR" b="1" dirty="0" smtClean="0">
              <a:solidFill>
                <a:srgbClr val="FF0000"/>
              </a:solidFill>
            </a:endParaRPr>
          </a:p>
          <a:p>
            <a:r>
              <a:rPr lang="ko-KR" altLang="en-US" sz="1400" b="1" dirty="0" err="1" smtClean="0"/>
              <a:t>딤전</a:t>
            </a:r>
            <a:r>
              <a:rPr lang="en-US" altLang="ko-KR" sz="1400" b="1" dirty="0" smtClean="0"/>
              <a:t>2:5, </a:t>
            </a:r>
            <a:r>
              <a:rPr lang="ko-KR" altLang="en-US" sz="1400" b="1" dirty="0" smtClean="0"/>
              <a:t>히</a:t>
            </a:r>
            <a:r>
              <a:rPr lang="en-US" altLang="ko-KR" sz="1400" b="1" dirty="0" smtClean="0"/>
              <a:t>9:15, 12:24</a:t>
            </a:r>
            <a:endParaRPr lang="ko-KR" altLang="en-US" sz="1400" b="1" dirty="0"/>
          </a:p>
        </p:txBody>
      </p:sp>
      <p:sp>
        <p:nvSpPr>
          <p:cNvPr id="6" name="TextBox 5"/>
          <p:cNvSpPr txBox="1"/>
          <p:nvPr/>
        </p:nvSpPr>
        <p:spPr>
          <a:xfrm>
            <a:off x="3635896" y="1850572"/>
            <a:ext cx="2016224" cy="369332"/>
          </a:xfrm>
          <a:prstGeom prst="rect">
            <a:avLst/>
          </a:prstGeom>
          <a:noFill/>
        </p:spPr>
        <p:txBody>
          <a:bodyPr wrap="square" rtlCol="0">
            <a:spAutoFit/>
          </a:bodyPr>
          <a:lstStyle/>
          <a:p>
            <a:pPr algn="ctr"/>
            <a:r>
              <a:rPr lang="ko-KR" altLang="en-US" b="1" dirty="0" smtClean="0">
                <a:solidFill>
                  <a:srgbClr val="FF0000"/>
                </a:solidFill>
              </a:rPr>
              <a:t>집 지은 자</a:t>
            </a:r>
            <a:endParaRPr lang="ko-KR" altLang="en-US" b="1" dirty="0">
              <a:solidFill>
                <a:srgbClr val="FF0000"/>
              </a:solidFill>
            </a:endParaRPr>
          </a:p>
        </p:txBody>
      </p:sp>
      <p:sp>
        <p:nvSpPr>
          <p:cNvPr id="7" name="TextBox 6"/>
          <p:cNvSpPr txBox="1"/>
          <p:nvPr/>
        </p:nvSpPr>
        <p:spPr>
          <a:xfrm>
            <a:off x="3707904" y="3014596"/>
            <a:ext cx="1872208" cy="646331"/>
          </a:xfrm>
          <a:prstGeom prst="rect">
            <a:avLst/>
          </a:prstGeom>
          <a:noFill/>
        </p:spPr>
        <p:txBody>
          <a:bodyPr wrap="square" rtlCol="0">
            <a:spAutoFit/>
          </a:bodyPr>
          <a:lstStyle/>
          <a:p>
            <a:pPr algn="ctr"/>
            <a:r>
              <a:rPr lang="ko-KR" altLang="en-US" dirty="0" smtClean="0"/>
              <a:t>모세보다 더욱 영광 받으실 분</a:t>
            </a:r>
            <a:endParaRPr lang="ko-KR" altLang="en-US" dirty="0"/>
          </a:p>
        </p:txBody>
      </p:sp>
      <p:sp>
        <p:nvSpPr>
          <p:cNvPr id="8" name="TextBox 7"/>
          <p:cNvSpPr txBox="1"/>
          <p:nvPr/>
        </p:nvSpPr>
        <p:spPr>
          <a:xfrm>
            <a:off x="5708144" y="2530452"/>
            <a:ext cx="2932308" cy="646331"/>
          </a:xfrm>
          <a:prstGeom prst="rect">
            <a:avLst/>
          </a:prstGeom>
          <a:noFill/>
        </p:spPr>
        <p:txBody>
          <a:bodyPr wrap="square" rtlCol="0">
            <a:spAutoFit/>
          </a:bodyPr>
          <a:lstStyle/>
          <a:p>
            <a:pPr algn="ctr"/>
            <a:r>
              <a:rPr lang="ko-KR" altLang="en-US" dirty="0" smtClean="0"/>
              <a:t>하나님 집</a:t>
            </a:r>
            <a:r>
              <a:rPr lang="en-US" altLang="ko-KR" sz="1400" dirty="0" smtClean="0"/>
              <a:t>(</a:t>
            </a:r>
            <a:r>
              <a:rPr lang="ko-KR" altLang="en-US" sz="1400" dirty="0" smtClean="0"/>
              <a:t>대상</a:t>
            </a:r>
            <a:r>
              <a:rPr lang="en-US" altLang="ko-KR" sz="1400" dirty="0" smtClean="0"/>
              <a:t>6:48, </a:t>
            </a:r>
            <a:r>
              <a:rPr lang="ko-KR" altLang="en-US" sz="1400" dirty="0" smtClean="0"/>
              <a:t>히</a:t>
            </a:r>
            <a:r>
              <a:rPr lang="en-US" altLang="ko-KR" sz="1400" dirty="0" smtClean="0"/>
              <a:t>10:21, </a:t>
            </a:r>
            <a:r>
              <a:rPr lang="ko-KR" altLang="en-US" sz="1400" dirty="0" smtClean="0"/>
              <a:t>고전</a:t>
            </a:r>
            <a:r>
              <a:rPr lang="en-US" altLang="ko-KR" sz="1400" dirty="0" smtClean="0"/>
              <a:t>3:9,</a:t>
            </a:r>
            <a:r>
              <a:rPr lang="ko-KR" altLang="en-US" sz="1400" dirty="0" err="1" smtClean="0"/>
              <a:t>딤전</a:t>
            </a:r>
            <a:r>
              <a:rPr lang="en-US" altLang="ko-KR" sz="1400" dirty="0" smtClean="0"/>
              <a:t>3:15)</a:t>
            </a:r>
            <a:r>
              <a:rPr lang="ko-KR" altLang="en-US" sz="1600" dirty="0" smtClean="0"/>
              <a:t> </a:t>
            </a:r>
            <a:r>
              <a:rPr lang="ko-KR" altLang="en-US" dirty="0" smtClean="0"/>
              <a:t>맡은 아들</a:t>
            </a:r>
            <a:endParaRPr lang="ko-KR" altLang="en-US" dirty="0"/>
          </a:p>
        </p:txBody>
      </p:sp>
      <p:sp>
        <p:nvSpPr>
          <p:cNvPr id="9" name="TextBox 8"/>
          <p:cNvSpPr txBox="1"/>
          <p:nvPr/>
        </p:nvSpPr>
        <p:spPr>
          <a:xfrm>
            <a:off x="1763688" y="2530453"/>
            <a:ext cx="1872208" cy="646331"/>
          </a:xfrm>
          <a:prstGeom prst="rect">
            <a:avLst/>
          </a:prstGeom>
          <a:noFill/>
        </p:spPr>
        <p:txBody>
          <a:bodyPr wrap="square" rtlCol="0">
            <a:spAutoFit/>
          </a:bodyPr>
          <a:lstStyle/>
          <a:p>
            <a:pPr algn="ctr"/>
            <a:r>
              <a:rPr lang="ko-KR" altLang="en-US" dirty="0" smtClean="0"/>
              <a:t>만물을 지으신 이는 하나님</a:t>
            </a:r>
            <a:endParaRPr lang="ko-KR" altLang="en-US" dirty="0"/>
          </a:p>
        </p:txBody>
      </p:sp>
      <p:cxnSp>
        <p:nvCxnSpPr>
          <p:cNvPr id="11" name="직선 화살표 연결선 10"/>
          <p:cNvCxnSpPr>
            <a:stCxn id="3" idx="2"/>
            <a:endCxn id="4" idx="3"/>
          </p:cNvCxnSpPr>
          <p:nvPr/>
        </p:nvCxnSpPr>
        <p:spPr>
          <a:xfrm flipH="1">
            <a:off x="3113838" y="1349602"/>
            <a:ext cx="1530170" cy="687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a:stCxn id="3" idx="2"/>
            <a:endCxn id="5" idx="1"/>
          </p:cNvCxnSpPr>
          <p:nvPr/>
        </p:nvCxnSpPr>
        <p:spPr>
          <a:xfrm>
            <a:off x="4644008" y="1349602"/>
            <a:ext cx="1539157" cy="611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a:stCxn id="3" idx="2"/>
            <a:endCxn id="6" idx="0"/>
          </p:cNvCxnSpPr>
          <p:nvPr/>
        </p:nvCxnSpPr>
        <p:spPr>
          <a:xfrm>
            <a:off x="4644008" y="1349602"/>
            <a:ext cx="0" cy="5009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6" idx="2"/>
            <a:endCxn id="9" idx="3"/>
          </p:cNvCxnSpPr>
          <p:nvPr/>
        </p:nvCxnSpPr>
        <p:spPr>
          <a:xfrm flipH="1">
            <a:off x="3635896" y="2219904"/>
            <a:ext cx="1008112" cy="633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a:stCxn id="6" idx="2"/>
            <a:endCxn id="7" idx="0"/>
          </p:cNvCxnSpPr>
          <p:nvPr/>
        </p:nvCxnSpPr>
        <p:spPr>
          <a:xfrm>
            <a:off x="4644008" y="2219904"/>
            <a:ext cx="0" cy="794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a:stCxn id="6" idx="2"/>
            <a:endCxn id="8" idx="1"/>
          </p:cNvCxnSpPr>
          <p:nvPr/>
        </p:nvCxnSpPr>
        <p:spPr>
          <a:xfrm>
            <a:off x="4644008" y="2219904"/>
            <a:ext cx="1064136" cy="633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80212" y="3476261"/>
            <a:ext cx="2088232" cy="584775"/>
          </a:xfrm>
          <a:prstGeom prst="rect">
            <a:avLst/>
          </a:prstGeom>
          <a:noFill/>
        </p:spPr>
        <p:txBody>
          <a:bodyPr wrap="square" rtlCol="0">
            <a:spAutoFit/>
          </a:bodyPr>
          <a:lstStyle/>
          <a:p>
            <a:pPr algn="ctr"/>
            <a:r>
              <a:rPr lang="ko-KR" altLang="en-US" dirty="0" smtClean="0"/>
              <a:t>우리는 그의 집</a:t>
            </a:r>
            <a:endParaRPr lang="en-US" altLang="ko-KR" dirty="0" smtClean="0"/>
          </a:p>
          <a:p>
            <a:pPr algn="ctr"/>
            <a:r>
              <a:rPr lang="ko-KR" altLang="en-US" sz="1400" dirty="0" smtClean="0"/>
              <a:t>고전</a:t>
            </a:r>
            <a:r>
              <a:rPr lang="en-US" altLang="ko-KR" sz="1400" dirty="0" smtClean="0"/>
              <a:t>6:19</a:t>
            </a:r>
            <a:endParaRPr lang="ko-KR" altLang="en-US" sz="1600" dirty="0"/>
          </a:p>
        </p:txBody>
      </p:sp>
      <p:cxnSp>
        <p:nvCxnSpPr>
          <p:cNvPr id="25" name="직선 화살표 연결선 24"/>
          <p:cNvCxnSpPr>
            <a:stCxn id="8" idx="2"/>
            <a:endCxn id="23" idx="0"/>
          </p:cNvCxnSpPr>
          <p:nvPr/>
        </p:nvCxnSpPr>
        <p:spPr>
          <a:xfrm>
            <a:off x="7174298" y="3176783"/>
            <a:ext cx="350030" cy="299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408204" y="4283804"/>
            <a:ext cx="2232248" cy="369332"/>
          </a:xfrm>
          <a:prstGeom prst="rect">
            <a:avLst/>
          </a:prstGeom>
          <a:noFill/>
        </p:spPr>
        <p:txBody>
          <a:bodyPr wrap="square" rtlCol="0">
            <a:spAutoFit/>
          </a:bodyPr>
          <a:lstStyle/>
          <a:p>
            <a:r>
              <a:rPr lang="ko-KR" altLang="en-US" dirty="0" smtClean="0"/>
              <a:t>끝까지 굳게 잡으면</a:t>
            </a:r>
            <a:endParaRPr lang="ko-KR" altLang="en-US" dirty="0"/>
          </a:p>
        </p:txBody>
      </p:sp>
      <p:cxnSp>
        <p:nvCxnSpPr>
          <p:cNvPr id="44" name="직선 화살표 연결선 43"/>
          <p:cNvCxnSpPr>
            <a:stCxn id="23" idx="2"/>
            <a:endCxn id="42" idx="0"/>
          </p:cNvCxnSpPr>
          <p:nvPr/>
        </p:nvCxnSpPr>
        <p:spPr>
          <a:xfrm>
            <a:off x="7524328" y="4061036"/>
            <a:ext cx="0" cy="222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099112" y="5085184"/>
            <a:ext cx="1662300" cy="584775"/>
          </a:xfrm>
          <a:prstGeom prst="rect">
            <a:avLst/>
          </a:prstGeom>
          <a:noFill/>
        </p:spPr>
        <p:txBody>
          <a:bodyPr wrap="square" rtlCol="0">
            <a:spAutoFit/>
          </a:bodyPr>
          <a:lstStyle/>
          <a:p>
            <a:r>
              <a:rPr lang="ko-KR" altLang="en-US" dirty="0" smtClean="0"/>
              <a:t>소망의 </a:t>
            </a:r>
            <a:r>
              <a:rPr lang="ko-KR" altLang="en-US" b="1" dirty="0" smtClean="0">
                <a:solidFill>
                  <a:srgbClr val="FF0000"/>
                </a:solidFill>
              </a:rPr>
              <a:t>확신</a:t>
            </a:r>
            <a:endParaRPr lang="en-US" altLang="ko-KR" b="1" dirty="0" smtClean="0">
              <a:solidFill>
                <a:srgbClr val="FF0000"/>
              </a:solidFill>
            </a:endParaRPr>
          </a:p>
          <a:p>
            <a:r>
              <a:rPr lang="ko-KR" altLang="en-US" sz="1400" dirty="0" smtClean="0"/>
              <a:t>행</a:t>
            </a:r>
            <a:r>
              <a:rPr lang="en-US" altLang="ko-KR" sz="1400" dirty="0" smtClean="0"/>
              <a:t>24:15,</a:t>
            </a:r>
            <a:r>
              <a:rPr lang="ko-KR" altLang="en-US" sz="1400" dirty="0" smtClean="0"/>
              <a:t>롬</a:t>
            </a:r>
            <a:r>
              <a:rPr lang="en-US" altLang="ko-KR" sz="1400" dirty="0" smtClean="0"/>
              <a:t>15:12</a:t>
            </a:r>
            <a:endParaRPr lang="ko-KR" altLang="en-US" sz="1400" dirty="0"/>
          </a:p>
        </p:txBody>
      </p:sp>
      <p:sp>
        <p:nvSpPr>
          <p:cNvPr id="48" name="TextBox 47"/>
          <p:cNvSpPr txBox="1"/>
          <p:nvPr/>
        </p:nvSpPr>
        <p:spPr>
          <a:xfrm>
            <a:off x="7761412" y="5138376"/>
            <a:ext cx="807031" cy="369332"/>
          </a:xfrm>
          <a:prstGeom prst="rect">
            <a:avLst/>
          </a:prstGeom>
          <a:noFill/>
        </p:spPr>
        <p:txBody>
          <a:bodyPr wrap="square" rtlCol="0">
            <a:spAutoFit/>
          </a:bodyPr>
          <a:lstStyle/>
          <a:p>
            <a:r>
              <a:rPr lang="ko-KR" altLang="en-US" dirty="0" smtClean="0"/>
              <a:t>자랑</a:t>
            </a:r>
            <a:endParaRPr lang="ko-KR" altLang="en-US" dirty="0"/>
          </a:p>
        </p:txBody>
      </p:sp>
      <p:cxnSp>
        <p:nvCxnSpPr>
          <p:cNvPr id="50" name="직선 화살표 연결선 49"/>
          <p:cNvCxnSpPr>
            <a:stCxn id="42" idx="2"/>
            <a:endCxn id="47" idx="0"/>
          </p:cNvCxnSpPr>
          <p:nvPr/>
        </p:nvCxnSpPr>
        <p:spPr>
          <a:xfrm flipH="1">
            <a:off x="6930262" y="4653136"/>
            <a:ext cx="59406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a:stCxn id="42" idx="2"/>
            <a:endCxn id="48" idx="0"/>
          </p:cNvCxnSpPr>
          <p:nvPr/>
        </p:nvCxnSpPr>
        <p:spPr>
          <a:xfrm>
            <a:off x="7524328" y="4653136"/>
            <a:ext cx="640600" cy="485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447764" y="4271379"/>
            <a:ext cx="3132348" cy="369332"/>
          </a:xfrm>
          <a:prstGeom prst="rect">
            <a:avLst/>
          </a:prstGeom>
          <a:noFill/>
        </p:spPr>
        <p:txBody>
          <a:bodyPr wrap="square" rtlCol="0">
            <a:spAutoFit/>
          </a:bodyPr>
          <a:lstStyle/>
          <a:p>
            <a:r>
              <a:rPr lang="ko-KR" altLang="en-US" dirty="0" smtClean="0"/>
              <a:t>우리가 </a:t>
            </a:r>
            <a:r>
              <a:rPr lang="ko-KR" altLang="en-US" b="1" dirty="0" smtClean="0">
                <a:solidFill>
                  <a:srgbClr val="FF0000"/>
                </a:solidFill>
              </a:rPr>
              <a:t>시작할 때</a:t>
            </a:r>
            <a:r>
              <a:rPr lang="ko-KR" altLang="en-US" dirty="0" smtClean="0"/>
              <a:t> 확신한 것</a:t>
            </a:r>
            <a:endParaRPr lang="ko-KR" altLang="en-US" dirty="0"/>
          </a:p>
        </p:txBody>
      </p:sp>
      <p:cxnSp>
        <p:nvCxnSpPr>
          <p:cNvPr id="65" name="꺾인 연결선 64"/>
          <p:cNvCxnSpPr>
            <a:stCxn id="47" idx="2"/>
            <a:endCxn id="63" idx="3"/>
          </p:cNvCxnSpPr>
          <p:nvPr/>
        </p:nvCxnSpPr>
        <p:spPr>
          <a:xfrm rot="5400000" flipH="1">
            <a:off x="5648230" y="4387927"/>
            <a:ext cx="1213914" cy="1350150"/>
          </a:xfrm>
          <a:prstGeom prst="bentConnector4">
            <a:avLst>
              <a:gd name="adj1" fmla="val -18832"/>
              <a:gd name="adj2" fmla="val 80780"/>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79512" y="4287201"/>
            <a:ext cx="2088232" cy="646331"/>
          </a:xfrm>
          <a:prstGeom prst="rect">
            <a:avLst/>
          </a:prstGeom>
          <a:noFill/>
        </p:spPr>
        <p:txBody>
          <a:bodyPr wrap="square" rtlCol="0">
            <a:spAutoFit/>
          </a:bodyPr>
          <a:lstStyle/>
          <a:p>
            <a:r>
              <a:rPr lang="ko-KR" altLang="en-US" dirty="0" smtClean="0"/>
              <a:t>그리스도와 함께</a:t>
            </a:r>
            <a:endParaRPr lang="en-US" altLang="ko-KR" dirty="0" smtClean="0"/>
          </a:p>
          <a:p>
            <a:r>
              <a:rPr lang="ko-KR" altLang="en-US" dirty="0" smtClean="0"/>
              <a:t>참여하게 되리라</a:t>
            </a:r>
            <a:endParaRPr lang="ko-KR" altLang="en-US" dirty="0"/>
          </a:p>
        </p:txBody>
      </p:sp>
      <p:cxnSp>
        <p:nvCxnSpPr>
          <p:cNvPr id="70" name="직선 화살표 연결선 69"/>
          <p:cNvCxnSpPr>
            <a:stCxn id="63" idx="2"/>
            <a:endCxn id="71" idx="0"/>
          </p:cNvCxnSpPr>
          <p:nvPr/>
        </p:nvCxnSpPr>
        <p:spPr>
          <a:xfrm>
            <a:off x="4013938" y="4640711"/>
            <a:ext cx="0" cy="314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113838" y="4955281"/>
            <a:ext cx="1800200" cy="369332"/>
          </a:xfrm>
          <a:prstGeom prst="rect">
            <a:avLst/>
          </a:prstGeom>
          <a:noFill/>
        </p:spPr>
        <p:txBody>
          <a:bodyPr wrap="square" rtlCol="0">
            <a:spAutoFit/>
          </a:bodyPr>
          <a:lstStyle/>
          <a:p>
            <a:pPr algn="ctr"/>
            <a:r>
              <a:rPr lang="ko-KR" altLang="en-US" dirty="0" smtClean="0"/>
              <a:t>그러므로</a:t>
            </a:r>
            <a:endParaRPr lang="ko-KR" altLang="en-US" dirty="0"/>
          </a:p>
        </p:txBody>
      </p:sp>
      <p:sp>
        <p:nvSpPr>
          <p:cNvPr id="73" name="TextBox 72"/>
          <p:cNvSpPr txBox="1"/>
          <p:nvPr/>
        </p:nvSpPr>
        <p:spPr>
          <a:xfrm>
            <a:off x="2987823" y="5507708"/>
            <a:ext cx="2383735" cy="369332"/>
          </a:xfrm>
          <a:prstGeom prst="rect">
            <a:avLst/>
          </a:prstGeom>
          <a:noFill/>
        </p:spPr>
        <p:txBody>
          <a:bodyPr wrap="square" rtlCol="0">
            <a:spAutoFit/>
          </a:bodyPr>
          <a:lstStyle/>
          <a:p>
            <a:r>
              <a:rPr lang="ko-KR" altLang="en-US" dirty="0" smtClean="0"/>
              <a:t>그의 음성을 듣거든</a:t>
            </a:r>
            <a:endParaRPr lang="ko-KR" altLang="en-US" dirty="0"/>
          </a:p>
        </p:txBody>
      </p:sp>
      <p:cxnSp>
        <p:nvCxnSpPr>
          <p:cNvPr id="75" name="직선 화살표 연결선 74"/>
          <p:cNvCxnSpPr>
            <a:stCxn id="73" idx="2"/>
            <a:endCxn id="78" idx="3"/>
          </p:cNvCxnSpPr>
          <p:nvPr/>
        </p:nvCxnSpPr>
        <p:spPr>
          <a:xfrm flipH="1">
            <a:off x="2807804" y="5877040"/>
            <a:ext cx="1371887" cy="374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직선 화살표 연결선 76"/>
          <p:cNvCxnSpPr>
            <a:stCxn id="73" idx="2"/>
            <a:endCxn id="79" idx="0"/>
          </p:cNvCxnSpPr>
          <p:nvPr/>
        </p:nvCxnSpPr>
        <p:spPr>
          <a:xfrm>
            <a:off x="4179691" y="5877040"/>
            <a:ext cx="1319398" cy="374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67544" y="6066425"/>
            <a:ext cx="2340260" cy="369332"/>
          </a:xfrm>
          <a:prstGeom prst="rect">
            <a:avLst/>
          </a:prstGeom>
          <a:noFill/>
        </p:spPr>
        <p:txBody>
          <a:bodyPr wrap="square" rtlCol="0">
            <a:spAutoFit/>
          </a:bodyPr>
          <a:lstStyle/>
          <a:p>
            <a:pPr algn="ctr"/>
            <a:r>
              <a:rPr lang="ko-KR" altLang="en-US" dirty="0" smtClean="0"/>
              <a:t>완고하게 하지 말라</a:t>
            </a:r>
            <a:endParaRPr lang="ko-KR" altLang="en-US" dirty="0"/>
          </a:p>
        </p:txBody>
      </p:sp>
      <p:sp>
        <p:nvSpPr>
          <p:cNvPr id="79" name="TextBox 78"/>
          <p:cNvSpPr txBox="1"/>
          <p:nvPr/>
        </p:nvSpPr>
        <p:spPr>
          <a:xfrm>
            <a:off x="4815013" y="6251091"/>
            <a:ext cx="1368152" cy="369332"/>
          </a:xfrm>
          <a:prstGeom prst="rect">
            <a:avLst/>
          </a:prstGeom>
          <a:noFill/>
        </p:spPr>
        <p:txBody>
          <a:bodyPr wrap="square" rtlCol="0">
            <a:spAutoFit/>
          </a:bodyPr>
          <a:lstStyle/>
          <a:p>
            <a:pPr algn="ctr"/>
            <a:r>
              <a:rPr lang="ko-KR" altLang="en-US" dirty="0" smtClean="0"/>
              <a:t>조심하라</a:t>
            </a:r>
            <a:endParaRPr lang="ko-KR" altLang="en-US" dirty="0"/>
          </a:p>
        </p:txBody>
      </p:sp>
      <p:sp>
        <p:nvSpPr>
          <p:cNvPr id="84" name="TextBox 83"/>
          <p:cNvSpPr txBox="1"/>
          <p:nvPr/>
        </p:nvSpPr>
        <p:spPr>
          <a:xfrm>
            <a:off x="7272300" y="6069898"/>
            <a:ext cx="1368152" cy="646331"/>
          </a:xfrm>
          <a:prstGeom prst="rect">
            <a:avLst/>
          </a:prstGeom>
          <a:noFill/>
        </p:spPr>
        <p:txBody>
          <a:bodyPr wrap="square" rtlCol="0">
            <a:spAutoFit/>
          </a:bodyPr>
          <a:lstStyle/>
          <a:p>
            <a:pPr algn="ctr"/>
            <a:r>
              <a:rPr lang="ko-KR" altLang="en-US" dirty="0" smtClean="0"/>
              <a:t>두려워하라</a:t>
            </a:r>
            <a:r>
              <a:rPr lang="en-US" altLang="ko-KR" dirty="0" smtClean="0"/>
              <a:t>(4</a:t>
            </a:r>
            <a:r>
              <a:rPr lang="ko-KR" altLang="en-US" dirty="0" smtClean="0"/>
              <a:t>장</a:t>
            </a:r>
            <a:r>
              <a:rPr lang="en-US" altLang="ko-KR" dirty="0" smtClean="0"/>
              <a:t>)</a:t>
            </a:r>
            <a:endParaRPr lang="ko-KR" altLang="en-US" dirty="0"/>
          </a:p>
        </p:txBody>
      </p:sp>
      <p:cxnSp>
        <p:nvCxnSpPr>
          <p:cNvPr id="85" name="직선 화살표 연결선 84"/>
          <p:cNvCxnSpPr>
            <a:stCxn id="73" idx="2"/>
            <a:endCxn id="84" idx="0"/>
          </p:cNvCxnSpPr>
          <p:nvPr/>
        </p:nvCxnSpPr>
        <p:spPr>
          <a:xfrm>
            <a:off x="4179691" y="5877040"/>
            <a:ext cx="3776685" cy="1928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3528" y="138295"/>
            <a:ext cx="6084676" cy="369332"/>
          </a:xfrm>
          <a:prstGeom prst="rect">
            <a:avLst/>
          </a:prstGeom>
          <a:noFill/>
        </p:spPr>
        <p:txBody>
          <a:bodyPr wrap="square" rtlCol="0">
            <a:spAutoFit/>
          </a:bodyPr>
          <a:lstStyle/>
          <a:p>
            <a:r>
              <a:rPr lang="ko-KR" altLang="en-US" dirty="0" smtClean="0"/>
              <a:t>함께 </a:t>
            </a:r>
            <a:r>
              <a:rPr lang="ko-KR" altLang="en-US" i="1" dirty="0" smtClean="0">
                <a:solidFill>
                  <a:srgbClr val="FF0000"/>
                </a:solidFill>
              </a:rPr>
              <a:t>하늘의 부름을 입은  거룩한 형제 </a:t>
            </a:r>
            <a:r>
              <a:rPr lang="ko-KR" altLang="en-US" dirty="0" smtClean="0"/>
              <a:t>들아</a:t>
            </a:r>
            <a:r>
              <a:rPr lang="en-US" altLang="ko-KR" dirty="0" smtClean="0"/>
              <a:t>(1) (</a:t>
            </a:r>
            <a:r>
              <a:rPr lang="ko-KR" altLang="en-US" dirty="0" smtClean="0"/>
              <a:t>빌</a:t>
            </a:r>
            <a:r>
              <a:rPr lang="en-US" altLang="ko-KR" dirty="0" smtClean="0"/>
              <a:t>3:14)</a:t>
            </a:r>
            <a:endParaRPr lang="ko-KR" altLang="en-US" dirty="0"/>
          </a:p>
        </p:txBody>
      </p:sp>
      <p:sp>
        <p:nvSpPr>
          <p:cNvPr id="32" name="TextBox 31"/>
          <p:cNvSpPr txBox="1"/>
          <p:nvPr/>
        </p:nvSpPr>
        <p:spPr>
          <a:xfrm>
            <a:off x="2872409" y="3599371"/>
            <a:ext cx="792087" cy="369332"/>
          </a:xfrm>
          <a:prstGeom prst="rect">
            <a:avLst/>
          </a:prstGeom>
          <a:noFill/>
        </p:spPr>
        <p:txBody>
          <a:bodyPr wrap="square" rtlCol="0">
            <a:spAutoFit/>
          </a:bodyPr>
          <a:lstStyle/>
          <a:p>
            <a:r>
              <a:rPr lang="ko-KR" altLang="en-US" dirty="0" smtClean="0"/>
              <a:t>사환</a:t>
            </a:r>
            <a:endParaRPr lang="ko-KR" altLang="en-US" dirty="0"/>
          </a:p>
        </p:txBody>
      </p:sp>
      <p:cxnSp>
        <p:nvCxnSpPr>
          <p:cNvPr id="34" name="직선 화살표 연결선 33"/>
          <p:cNvCxnSpPr>
            <a:stCxn id="7" idx="1"/>
            <a:endCxn id="32" idx="0"/>
          </p:cNvCxnSpPr>
          <p:nvPr/>
        </p:nvCxnSpPr>
        <p:spPr>
          <a:xfrm flipH="1">
            <a:off x="3268453" y="3337762"/>
            <a:ext cx="439451" cy="2616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1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par>
                                <p:cTn id="33" presetID="22" presetClass="entr" presetSubtype="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500"/>
                                        <p:tgtEl>
                                          <p:spTgt spid="34"/>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up)">
                                      <p:cBhvr>
                                        <p:cTn id="81" dur="500"/>
                                        <p:tgtEl>
                                          <p:spTgt spid="50"/>
                                        </p:tgtEl>
                                      </p:cBhvr>
                                    </p:animEffect>
                                  </p:childTnLst>
                                </p:cTn>
                              </p:par>
                              <p:par>
                                <p:cTn id="82" presetID="22" presetClass="entr" presetSubtype="1"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up)">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wipe(right)">
                                      <p:cBhvr>
                                        <p:cTn id="97" dur="500"/>
                                        <p:tgtEl>
                                          <p:spTgt spid="6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1000"/>
                                        <p:tgtEl>
                                          <p:spTgt spid="63"/>
                                        </p:tgtEl>
                                      </p:cBhvr>
                                    </p:animEffect>
                                    <p:anim calcmode="lin" valueType="num">
                                      <p:cBhvr>
                                        <p:cTn id="103" dur="1000" fill="hold"/>
                                        <p:tgtEl>
                                          <p:spTgt spid="63"/>
                                        </p:tgtEl>
                                        <p:attrNameLst>
                                          <p:attrName>ppt_x</p:attrName>
                                        </p:attrNameLst>
                                      </p:cBhvr>
                                      <p:tavLst>
                                        <p:tav tm="0">
                                          <p:val>
                                            <p:strVal val="#ppt_x"/>
                                          </p:val>
                                        </p:tav>
                                        <p:tav tm="100000">
                                          <p:val>
                                            <p:strVal val="#ppt_x"/>
                                          </p:val>
                                        </p:tav>
                                      </p:tavLst>
                                    </p:anim>
                                    <p:anim calcmode="lin" valueType="num">
                                      <p:cBhvr>
                                        <p:cTn id="10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68"/>
                                        </p:tgtEl>
                                        <p:attrNameLst>
                                          <p:attrName>style.visibility</p:attrName>
                                        </p:attrNameLst>
                                      </p:cBhvr>
                                      <p:to>
                                        <p:strVal val="visible"/>
                                      </p:to>
                                    </p:set>
                                    <p:animEffect transition="in" filter="fade">
                                      <p:cBhvr>
                                        <p:cTn id="109" dur="1000"/>
                                        <p:tgtEl>
                                          <p:spTgt spid="68"/>
                                        </p:tgtEl>
                                      </p:cBhvr>
                                    </p:animEffect>
                                    <p:anim calcmode="lin" valueType="num">
                                      <p:cBhvr>
                                        <p:cTn id="110" dur="1000" fill="hold"/>
                                        <p:tgtEl>
                                          <p:spTgt spid="68"/>
                                        </p:tgtEl>
                                        <p:attrNameLst>
                                          <p:attrName>ppt_x</p:attrName>
                                        </p:attrNameLst>
                                      </p:cBhvr>
                                      <p:tavLst>
                                        <p:tav tm="0">
                                          <p:val>
                                            <p:strVal val="#ppt_x"/>
                                          </p:val>
                                        </p:tav>
                                        <p:tav tm="100000">
                                          <p:val>
                                            <p:strVal val="#ppt_x"/>
                                          </p:val>
                                        </p:tav>
                                      </p:tavLst>
                                    </p:anim>
                                    <p:anim calcmode="lin" valueType="num">
                                      <p:cBhvr>
                                        <p:cTn id="11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70"/>
                                        </p:tgtEl>
                                        <p:attrNameLst>
                                          <p:attrName>style.visibility</p:attrName>
                                        </p:attrNameLst>
                                      </p:cBhvr>
                                      <p:to>
                                        <p:strVal val="visible"/>
                                      </p:to>
                                    </p:set>
                                    <p:animEffect transition="in" filter="wipe(up)">
                                      <p:cBhvr>
                                        <p:cTn id="116" dur="500"/>
                                        <p:tgtEl>
                                          <p:spTgt spid="70"/>
                                        </p:tgtEl>
                                      </p:cBhvr>
                                    </p:animEffect>
                                  </p:childTnLst>
                                </p:cTn>
                              </p:par>
                              <p:par>
                                <p:cTn id="117" presetID="42" presetClass="entr" presetSubtype="0" fill="hold" grpId="0" nodeType="with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fade">
                                      <p:cBhvr>
                                        <p:cTn id="119" dur="1000"/>
                                        <p:tgtEl>
                                          <p:spTgt spid="71"/>
                                        </p:tgtEl>
                                      </p:cBhvr>
                                    </p:animEffect>
                                    <p:anim calcmode="lin" valueType="num">
                                      <p:cBhvr>
                                        <p:cTn id="120" dur="1000" fill="hold"/>
                                        <p:tgtEl>
                                          <p:spTgt spid="71"/>
                                        </p:tgtEl>
                                        <p:attrNameLst>
                                          <p:attrName>ppt_x</p:attrName>
                                        </p:attrNameLst>
                                      </p:cBhvr>
                                      <p:tavLst>
                                        <p:tav tm="0">
                                          <p:val>
                                            <p:strVal val="#ppt_x"/>
                                          </p:val>
                                        </p:tav>
                                        <p:tav tm="100000">
                                          <p:val>
                                            <p:strVal val="#ppt_x"/>
                                          </p:val>
                                        </p:tav>
                                      </p:tavLst>
                                    </p:anim>
                                    <p:anim calcmode="lin" valueType="num">
                                      <p:cBhvr>
                                        <p:cTn id="12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fade">
                                      <p:cBhvr>
                                        <p:cTn id="126" dur="500"/>
                                        <p:tgtEl>
                                          <p:spTgt spid="7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75"/>
                                        </p:tgtEl>
                                        <p:attrNameLst>
                                          <p:attrName>style.visibility</p:attrName>
                                        </p:attrNameLst>
                                      </p:cBhvr>
                                      <p:to>
                                        <p:strVal val="visible"/>
                                      </p:to>
                                    </p:set>
                                    <p:animEffect transition="in" filter="wipe(up)">
                                      <p:cBhvr>
                                        <p:cTn id="131" dur="500"/>
                                        <p:tgtEl>
                                          <p:spTgt spid="75"/>
                                        </p:tgtEl>
                                      </p:cBhvr>
                                    </p:animEffect>
                                  </p:childTnLst>
                                </p:cTn>
                              </p:par>
                              <p:par>
                                <p:cTn id="132" presetID="22" presetClass="entr" presetSubtype="1" fill="hold" nodeType="withEffect">
                                  <p:stCondLst>
                                    <p:cond delay="0"/>
                                  </p:stCondLst>
                                  <p:childTnLst>
                                    <p:set>
                                      <p:cBhvr>
                                        <p:cTn id="133" dur="1" fill="hold">
                                          <p:stCondLst>
                                            <p:cond delay="0"/>
                                          </p:stCondLst>
                                        </p:cTn>
                                        <p:tgtEl>
                                          <p:spTgt spid="77"/>
                                        </p:tgtEl>
                                        <p:attrNameLst>
                                          <p:attrName>style.visibility</p:attrName>
                                        </p:attrNameLst>
                                      </p:cBhvr>
                                      <p:to>
                                        <p:strVal val="visible"/>
                                      </p:to>
                                    </p:set>
                                    <p:animEffect transition="in" filter="wipe(up)">
                                      <p:cBhvr>
                                        <p:cTn id="134" dur="500"/>
                                        <p:tgtEl>
                                          <p:spTgt spid="77"/>
                                        </p:tgtEl>
                                      </p:cBhvr>
                                    </p:animEffect>
                                  </p:childTnLst>
                                </p:cTn>
                              </p:par>
                              <p:par>
                                <p:cTn id="135" presetID="22" presetClass="entr" presetSubtype="1" fill="hold"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ipe(up)">
                                      <p:cBhvr>
                                        <p:cTn id="137" dur="500"/>
                                        <p:tgtEl>
                                          <p:spTgt spid="8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500"/>
                                        <p:tgtEl>
                                          <p:spTgt spid="7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fade">
                                      <p:cBhvr>
                                        <p:cTn id="145" dur="500"/>
                                        <p:tgtEl>
                                          <p:spTgt spid="7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fade">
                                      <p:cBhvr>
                                        <p:cTn id="14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23" grpId="0"/>
      <p:bldP spid="42" grpId="0"/>
      <p:bldP spid="47" grpId="0"/>
      <p:bldP spid="48" grpId="0"/>
      <p:bldP spid="63" grpId="0"/>
      <p:bldP spid="68" grpId="0"/>
      <p:bldP spid="71" grpId="0"/>
      <p:bldP spid="73" grpId="0"/>
      <p:bldP spid="78" grpId="0"/>
      <p:bldP spid="79" grpId="0"/>
      <p:bldP spid="84"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5354" y="419847"/>
            <a:ext cx="2383735" cy="369332"/>
          </a:xfrm>
          <a:prstGeom prst="rect">
            <a:avLst/>
          </a:prstGeom>
          <a:noFill/>
        </p:spPr>
        <p:txBody>
          <a:bodyPr wrap="square" rtlCol="0">
            <a:spAutoFit/>
          </a:bodyPr>
          <a:lstStyle/>
          <a:p>
            <a:pPr algn="ctr"/>
            <a:r>
              <a:rPr lang="ko-KR" altLang="en-US" dirty="0" smtClean="0">
                <a:solidFill>
                  <a:srgbClr val="FF0000"/>
                </a:solidFill>
              </a:rPr>
              <a:t>그의 음성을 듣거든</a:t>
            </a:r>
            <a:endParaRPr lang="ko-KR" altLang="en-US" dirty="0">
              <a:solidFill>
                <a:srgbClr val="FF0000"/>
              </a:solidFill>
            </a:endParaRPr>
          </a:p>
        </p:txBody>
      </p:sp>
      <p:cxnSp>
        <p:nvCxnSpPr>
          <p:cNvPr id="4" name="직선 화살표 연결선 3"/>
          <p:cNvCxnSpPr>
            <a:stCxn id="3" idx="2"/>
            <a:endCxn id="6" idx="3"/>
          </p:cNvCxnSpPr>
          <p:nvPr/>
        </p:nvCxnSpPr>
        <p:spPr>
          <a:xfrm flipH="1">
            <a:off x="2935335" y="789179"/>
            <a:ext cx="1371887" cy="651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직선 화살표 연결선 4"/>
          <p:cNvCxnSpPr>
            <a:stCxn id="3" idx="2"/>
            <a:endCxn id="7" idx="0"/>
          </p:cNvCxnSpPr>
          <p:nvPr/>
        </p:nvCxnSpPr>
        <p:spPr>
          <a:xfrm>
            <a:off x="4307222" y="789179"/>
            <a:ext cx="1636417" cy="374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520" y="978564"/>
            <a:ext cx="2683815" cy="923330"/>
          </a:xfrm>
          <a:prstGeom prst="rect">
            <a:avLst/>
          </a:prstGeom>
          <a:noFill/>
        </p:spPr>
        <p:txBody>
          <a:bodyPr wrap="square" rtlCol="0">
            <a:spAutoFit/>
          </a:bodyPr>
          <a:lstStyle/>
          <a:p>
            <a:pPr algn="ctr"/>
            <a:r>
              <a:rPr lang="ko-KR" altLang="en-US" dirty="0">
                <a:solidFill>
                  <a:srgbClr val="FF0000"/>
                </a:solidFill>
              </a:rPr>
              <a:t>마음을</a:t>
            </a:r>
          </a:p>
          <a:p>
            <a:pPr algn="ctr"/>
            <a:r>
              <a:rPr lang="ko-KR" altLang="en-US" b="1" dirty="0" smtClean="0">
                <a:solidFill>
                  <a:srgbClr val="FF0000"/>
                </a:solidFill>
              </a:rPr>
              <a:t>완고</a:t>
            </a:r>
            <a:r>
              <a:rPr lang="ko-KR" altLang="en-US" dirty="0" smtClean="0"/>
              <a:t>하게 하지 말라</a:t>
            </a:r>
            <a:r>
              <a:rPr lang="en-US" altLang="ko-KR" dirty="0" smtClean="0"/>
              <a:t>(8)</a:t>
            </a:r>
          </a:p>
          <a:p>
            <a:pPr algn="ctr"/>
            <a:r>
              <a:rPr lang="en-US" altLang="ko-KR" b="1" dirty="0" smtClean="0"/>
              <a:t>Harden </a:t>
            </a:r>
            <a:r>
              <a:rPr lang="en-US" altLang="ko-KR" dirty="0" smtClean="0"/>
              <a:t>(</a:t>
            </a:r>
            <a:r>
              <a:rPr lang="ko-KR" altLang="en-US" dirty="0" smtClean="0"/>
              <a:t>삼상</a:t>
            </a:r>
            <a:r>
              <a:rPr lang="en-US" altLang="ko-KR" dirty="0" smtClean="0"/>
              <a:t>15:23)</a:t>
            </a:r>
            <a:endParaRPr lang="ko-KR" altLang="en-US" dirty="0"/>
          </a:p>
        </p:txBody>
      </p:sp>
      <p:sp>
        <p:nvSpPr>
          <p:cNvPr id="7" name="TextBox 6"/>
          <p:cNvSpPr txBox="1"/>
          <p:nvPr/>
        </p:nvSpPr>
        <p:spPr>
          <a:xfrm>
            <a:off x="4942543" y="1163230"/>
            <a:ext cx="2002191" cy="369332"/>
          </a:xfrm>
          <a:prstGeom prst="rect">
            <a:avLst/>
          </a:prstGeom>
          <a:noFill/>
        </p:spPr>
        <p:txBody>
          <a:bodyPr wrap="square" rtlCol="0">
            <a:spAutoFit/>
          </a:bodyPr>
          <a:lstStyle/>
          <a:p>
            <a:pPr algn="ctr"/>
            <a:r>
              <a:rPr lang="ko-KR" altLang="en-US" dirty="0" smtClean="0"/>
              <a:t>조심하라</a:t>
            </a:r>
            <a:r>
              <a:rPr lang="en-US" altLang="ko-KR" dirty="0" smtClean="0"/>
              <a:t>(12)</a:t>
            </a:r>
            <a:endParaRPr lang="ko-KR" altLang="en-US" dirty="0"/>
          </a:p>
        </p:txBody>
      </p:sp>
      <p:sp>
        <p:nvSpPr>
          <p:cNvPr id="8" name="TextBox 7"/>
          <p:cNvSpPr txBox="1"/>
          <p:nvPr/>
        </p:nvSpPr>
        <p:spPr>
          <a:xfrm>
            <a:off x="7399831" y="982037"/>
            <a:ext cx="1368152" cy="646331"/>
          </a:xfrm>
          <a:prstGeom prst="rect">
            <a:avLst/>
          </a:prstGeom>
          <a:noFill/>
        </p:spPr>
        <p:txBody>
          <a:bodyPr wrap="square" rtlCol="0">
            <a:spAutoFit/>
          </a:bodyPr>
          <a:lstStyle/>
          <a:p>
            <a:pPr algn="ctr"/>
            <a:r>
              <a:rPr lang="ko-KR" altLang="en-US" dirty="0" smtClean="0"/>
              <a:t>두려워하라</a:t>
            </a:r>
            <a:r>
              <a:rPr lang="en-US" altLang="ko-KR" dirty="0" smtClean="0"/>
              <a:t>(4</a:t>
            </a:r>
            <a:r>
              <a:rPr lang="ko-KR" altLang="en-US" dirty="0" smtClean="0"/>
              <a:t>장</a:t>
            </a:r>
            <a:r>
              <a:rPr lang="en-US" altLang="ko-KR" dirty="0" smtClean="0"/>
              <a:t>)</a:t>
            </a:r>
            <a:endParaRPr lang="ko-KR" altLang="en-US" dirty="0"/>
          </a:p>
        </p:txBody>
      </p:sp>
      <p:cxnSp>
        <p:nvCxnSpPr>
          <p:cNvPr id="9" name="직선 화살표 연결선 8"/>
          <p:cNvCxnSpPr>
            <a:stCxn id="3" idx="2"/>
            <a:endCxn id="8" idx="0"/>
          </p:cNvCxnSpPr>
          <p:nvPr/>
        </p:nvCxnSpPr>
        <p:spPr>
          <a:xfrm>
            <a:off x="4307222" y="789179"/>
            <a:ext cx="3776685" cy="1928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7108" y="2008586"/>
            <a:ext cx="1463413" cy="646331"/>
          </a:xfrm>
          <a:prstGeom prst="rect">
            <a:avLst/>
          </a:prstGeom>
          <a:noFill/>
        </p:spPr>
        <p:txBody>
          <a:bodyPr wrap="square" rtlCol="0">
            <a:spAutoFit/>
          </a:bodyPr>
          <a:lstStyle/>
          <a:p>
            <a:r>
              <a:rPr lang="ko-KR" altLang="en-US" dirty="0" smtClean="0"/>
              <a:t>떨어질까</a:t>
            </a:r>
            <a:r>
              <a:rPr lang="en-US" altLang="ko-KR" dirty="0" smtClean="0"/>
              <a:t>(12)</a:t>
            </a:r>
          </a:p>
          <a:p>
            <a:r>
              <a:rPr lang="en-US" altLang="ko-KR" dirty="0" smtClean="0"/>
              <a:t>Turn away</a:t>
            </a:r>
            <a:endParaRPr lang="ko-KR" altLang="en-US" dirty="0"/>
          </a:p>
        </p:txBody>
      </p:sp>
      <p:sp>
        <p:nvSpPr>
          <p:cNvPr id="12" name="TextBox 11"/>
          <p:cNvSpPr txBox="1"/>
          <p:nvPr/>
        </p:nvSpPr>
        <p:spPr>
          <a:xfrm>
            <a:off x="6899576" y="2001092"/>
            <a:ext cx="2016224" cy="646331"/>
          </a:xfrm>
          <a:prstGeom prst="rect">
            <a:avLst/>
          </a:prstGeom>
          <a:noFill/>
        </p:spPr>
        <p:txBody>
          <a:bodyPr wrap="square" rtlCol="0">
            <a:spAutoFit/>
          </a:bodyPr>
          <a:lstStyle/>
          <a:p>
            <a:r>
              <a:rPr lang="ko-KR" altLang="en-US" b="1" dirty="0" smtClean="0">
                <a:solidFill>
                  <a:srgbClr val="FF0000"/>
                </a:solidFill>
              </a:rPr>
              <a:t>완고</a:t>
            </a:r>
            <a:r>
              <a:rPr lang="ko-KR" altLang="en-US" dirty="0" smtClean="0">
                <a:solidFill>
                  <a:srgbClr val="7030A0"/>
                </a:solidFill>
              </a:rPr>
              <a:t>하게 될까</a:t>
            </a:r>
            <a:endParaRPr lang="en-US" altLang="ko-KR" dirty="0" smtClean="0">
              <a:solidFill>
                <a:srgbClr val="7030A0"/>
              </a:solidFill>
            </a:endParaRPr>
          </a:p>
          <a:p>
            <a:r>
              <a:rPr lang="en-US" altLang="ko-KR" dirty="0" smtClean="0"/>
              <a:t>hardened</a:t>
            </a:r>
            <a:endParaRPr lang="ko-KR" altLang="en-US" dirty="0"/>
          </a:p>
        </p:txBody>
      </p:sp>
      <p:sp>
        <p:nvSpPr>
          <p:cNvPr id="13" name="TextBox 12"/>
          <p:cNvSpPr txBox="1"/>
          <p:nvPr/>
        </p:nvSpPr>
        <p:spPr>
          <a:xfrm>
            <a:off x="5382890" y="2957313"/>
            <a:ext cx="1358784" cy="1200329"/>
          </a:xfrm>
          <a:prstGeom prst="rect">
            <a:avLst/>
          </a:prstGeom>
          <a:noFill/>
        </p:spPr>
        <p:txBody>
          <a:bodyPr wrap="square" rtlCol="0">
            <a:spAutoFit/>
          </a:bodyPr>
          <a:lstStyle/>
          <a:p>
            <a:r>
              <a:rPr lang="ko-KR" altLang="en-US" b="1" dirty="0" smtClean="0">
                <a:solidFill>
                  <a:srgbClr val="0070C0"/>
                </a:solidFill>
              </a:rPr>
              <a:t>믿지 아니하는 악한 마음</a:t>
            </a:r>
            <a:r>
              <a:rPr lang="ko-KR" altLang="en-US" dirty="0" smtClean="0"/>
              <a:t>을 품고</a:t>
            </a:r>
            <a:r>
              <a:rPr lang="en-US" altLang="ko-KR" dirty="0" smtClean="0"/>
              <a:t>(12)</a:t>
            </a:r>
            <a:endParaRPr lang="ko-KR" altLang="en-US" dirty="0"/>
          </a:p>
        </p:txBody>
      </p:sp>
      <p:sp>
        <p:nvSpPr>
          <p:cNvPr id="14" name="TextBox 13"/>
          <p:cNvSpPr txBox="1"/>
          <p:nvPr/>
        </p:nvSpPr>
        <p:spPr>
          <a:xfrm>
            <a:off x="6911636" y="3049646"/>
            <a:ext cx="2036373" cy="369332"/>
          </a:xfrm>
          <a:prstGeom prst="rect">
            <a:avLst/>
          </a:prstGeom>
          <a:noFill/>
        </p:spPr>
        <p:txBody>
          <a:bodyPr wrap="square" rtlCol="0">
            <a:spAutoFit/>
          </a:bodyPr>
          <a:lstStyle/>
          <a:p>
            <a:r>
              <a:rPr lang="ko-KR" altLang="en-US" b="1" dirty="0" smtClean="0">
                <a:solidFill>
                  <a:srgbClr val="FF0000"/>
                </a:solidFill>
              </a:rPr>
              <a:t>죄의 유혹</a:t>
            </a:r>
            <a:r>
              <a:rPr lang="ko-KR" altLang="en-US" dirty="0" smtClean="0"/>
              <a:t>으로</a:t>
            </a:r>
            <a:r>
              <a:rPr lang="en-US" altLang="ko-KR" dirty="0" smtClean="0"/>
              <a:t>(13)</a:t>
            </a:r>
            <a:endParaRPr lang="ko-KR" altLang="en-US" dirty="0"/>
          </a:p>
        </p:txBody>
      </p:sp>
      <p:sp>
        <p:nvSpPr>
          <p:cNvPr id="16" name="TextBox 15"/>
          <p:cNvSpPr txBox="1"/>
          <p:nvPr/>
        </p:nvSpPr>
        <p:spPr>
          <a:xfrm>
            <a:off x="585316" y="2124272"/>
            <a:ext cx="3035962" cy="369332"/>
          </a:xfrm>
          <a:prstGeom prst="rect">
            <a:avLst/>
          </a:prstGeom>
          <a:noFill/>
        </p:spPr>
        <p:txBody>
          <a:bodyPr wrap="square" rtlCol="0">
            <a:spAutoFit/>
          </a:bodyPr>
          <a:lstStyle/>
          <a:p>
            <a:r>
              <a:rPr lang="ko-KR" altLang="en-US" b="1" dirty="0" smtClean="0">
                <a:solidFill>
                  <a:srgbClr val="FF0000"/>
                </a:solidFill>
              </a:rPr>
              <a:t>거역</a:t>
            </a:r>
            <a:r>
              <a:rPr lang="ko-KR" altLang="en-US" dirty="0" smtClean="0"/>
              <a:t> </a:t>
            </a:r>
            <a:r>
              <a:rPr lang="en-US" altLang="ko-KR" b="1" dirty="0" smtClean="0">
                <a:solidFill>
                  <a:srgbClr val="002060"/>
                </a:solidFill>
              </a:rPr>
              <a:t>provocation</a:t>
            </a:r>
            <a:r>
              <a:rPr lang="en-US" altLang="ko-KR" dirty="0" smtClean="0"/>
              <a:t> (</a:t>
            </a:r>
            <a:r>
              <a:rPr lang="ko-KR" altLang="en-US" dirty="0" smtClean="0"/>
              <a:t>신</a:t>
            </a:r>
            <a:r>
              <a:rPr lang="en-US" altLang="ko-KR" dirty="0" smtClean="0"/>
              <a:t>9:23)</a:t>
            </a:r>
            <a:r>
              <a:rPr lang="ko-KR" altLang="en-US" dirty="0" smtClean="0"/>
              <a:t> </a:t>
            </a:r>
            <a:endParaRPr lang="ko-KR" altLang="en-US" dirty="0"/>
          </a:p>
        </p:txBody>
      </p:sp>
      <p:sp>
        <p:nvSpPr>
          <p:cNvPr id="17" name="TextBox 16"/>
          <p:cNvSpPr txBox="1"/>
          <p:nvPr/>
        </p:nvSpPr>
        <p:spPr>
          <a:xfrm>
            <a:off x="129162" y="2688536"/>
            <a:ext cx="1464265" cy="861774"/>
          </a:xfrm>
          <a:prstGeom prst="rect">
            <a:avLst/>
          </a:prstGeom>
          <a:noFill/>
        </p:spPr>
        <p:txBody>
          <a:bodyPr wrap="square" rtlCol="0">
            <a:spAutoFit/>
          </a:bodyPr>
          <a:lstStyle/>
          <a:p>
            <a:r>
              <a:rPr lang="ko-KR" altLang="en-US" b="1" dirty="0" smtClean="0">
                <a:solidFill>
                  <a:srgbClr val="FF0000"/>
                </a:solidFill>
              </a:rPr>
              <a:t>광야</a:t>
            </a:r>
            <a:r>
              <a:rPr lang="ko-KR" altLang="en-US" dirty="0" smtClean="0"/>
              <a:t>에서</a:t>
            </a:r>
            <a:endParaRPr lang="en-US" altLang="ko-KR" dirty="0" smtClean="0"/>
          </a:p>
          <a:p>
            <a:r>
              <a:rPr lang="ko-KR" altLang="en-US" sz="1600" dirty="0" err="1" smtClean="0"/>
              <a:t>맛사</a:t>
            </a:r>
            <a:r>
              <a:rPr lang="ko-KR" altLang="en-US" sz="1600" dirty="0" smtClean="0"/>
              <a:t> </a:t>
            </a:r>
            <a:r>
              <a:rPr lang="ko-KR" altLang="en-US" sz="1600" dirty="0" err="1" smtClean="0"/>
              <a:t>므리바</a:t>
            </a:r>
            <a:endParaRPr lang="en-US" altLang="ko-KR" sz="1600" dirty="0" smtClean="0"/>
          </a:p>
          <a:p>
            <a:r>
              <a:rPr lang="ko-KR" altLang="en-US" sz="1600" dirty="0" smtClean="0"/>
              <a:t>출</a:t>
            </a:r>
            <a:r>
              <a:rPr lang="en-US" altLang="ko-KR" sz="1600" dirty="0" smtClean="0"/>
              <a:t>17</a:t>
            </a:r>
            <a:r>
              <a:rPr lang="ko-KR" altLang="en-US" sz="1600" dirty="0" smtClean="0"/>
              <a:t>장</a:t>
            </a:r>
            <a:r>
              <a:rPr lang="en-US" altLang="ko-KR" sz="1600" dirty="0" smtClean="0"/>
              <a:t>7</a:t>
            </a:r>
            <a:r>
              <a:rPr lang="ko-KR" altLang="en-US" sz="1600" dirty="0" smtClean="0"/>
              <a:t>절</a:t>
            </a:r>
            <a:endParaRPr lang="ko-KR" altLang="en-US" sz="1600" dirty="0"/>
          </a:p>
        </p:txBody>
      </p:sp>
      <p:sp>
        <p:nvSpPr>
          <p:cNvPr id="18" name="TextBox 17"/>
          <p:cNvSpPr txBox="1"/>
          <p:nvPr/>
        </p:nvSpPr>
        <p:spPr>
          <a:xfrm>
            <a:off x="766511" y="3971201"/>
            <a:ext cx="1296144" cy="369332"/>
          </a:xfrm>
          <a:prstGeom prst="rect">
            <a:avLst/>
          </a:prstGeom>
          <a:noFill/>
        </p:spPr>
        <p:txBody>
          <a:bodyPr wrap="square" rtlCol="0">
            <a:spAutoFit/>
          </a:bodyPr>
          <a:lstStyle/>
          <a:p>
            <a:r>
              <a:rPr lang="ko-KR" altLang="en-US" dirty="0" smtClean="0"/>
              <a:t>시험 증험</a:t>
            </a:r>
            <a:endParaRPr lang="ko-KR" altLang="en-US" dirty="0"/>
          </a:p>
        </p:txBody>
      </p:sp>
      <p:sp>
        <p:nvSpPr>
          <p:cNvPr id="19" name="TextBox 18"/>
          <p:cNvSpPr txBox="1"/>
          <p:nvPr/>
        </p:nvSpPr>
        <p:spPr>
          <a:xfrm>
            <a:off x="212919" y="4640421"/>
            <a:ext cx="2430597" cy="369332"/>
          </a:xfrm>
          <a:prstGeom prst="rect">
            <a:avLst/>
          </a:prstGeom>
          <a:noFill/>
        </p:spPr>
        <p:txBody>
          <a:bodyPr wrap="square" rtlCol="0">
            <a:spAutoFit/>
          </a:bodyPr>
          <a:lstStyle/>
          <a:p>
            <a:r>
              <a:rPr lang="en-US" altLang="ko-KR" dirty="0" smtClean="0"/>
              <a:t>40</a:t>
            </a:r>
            <a:r>
              <a:rPr lang="ko-KR" altLang="en-US" dirty="0" smtClean="0"/>
              <a:t>년간 행사를 봄</a:t>
            </a:r>
            <a:r>
              <a:rPr lang="en-US" altLang="ko-KR" dirty="0" smtClean="0"/>
              <a:t>(9)</a:t>
            </a:r>
            <a:endParaRPr lang="ko-KR" altLang="en-US" dirty="0"/>
          </a:p>
        </p:txBody>
      </p:sp>
      <p:sp>
        <p:nvSpPr>
          <p:cNvPr id="20" name="TextBox 19"/>
          <p:cNvSpPr txBox="1"/>
          <p:nvPr/>
        </p:nvSpPr>
        <p:spPr>
          <a:xfrm>
            <a:off x="1593427" y="2703442"/>
            <a:ext cx="3289041" cy="615553"/>
          </a:xfrm>
          <a:prstGeom prst="rect">
            <a:avLst/>
          </a:prstGeom>
          <a:noFill/>
        </p:spPr>
        <p:txBody>
          <a:bodyPr wrap="square" rtlCol="0">
            <a:spAutoFit/>
          </a:bodyPr>
          <a:lstStyle/>
          <a:p>
            <a:r>
              <a:rPr lang="ko-KR" altLang="en-US" b="1" dirty="0" smtClean="0">
                <a:solidFill>
                  <a:srgbClr val="7030A0"/>
                </a:solidFill>
              </a:rPr>
              <a:t>마음이 </a:t>
            </a:r>
            <a:r>
              <a:rPr lang="ko-KR" altLang="en-US" b="1" u="sng" dirty="0" smtClean="0">
                <a:solidFill>
                  <a:srgbClr val="7030A0"/>
                </a:solidFill>
              </a:rPr>
              <a:t>미혹되어</a:t>
            </a:r>
            <a:r>
              <a:rPr lang="en-US" altLang="ko-KR" sz="1600" dirty="0" smtClean="0"/>
              <a:t>(</a:t>
            </a:r>
            <a:r>
              <a:rPr lang="ko-KR" altLang="en-US" sz="1600" dirty="0" smtClean="0"/>
              <a:t>신</a:t>
            </a:r>
            <a:r>
              <a:rPr lang="en-US" altLang="ko-KR" sz="1600" dirty="0" smtClean="0"/>
              <a:t>4:19,</a:t>
            </a:r>
            <a:r>
              <a:rPr lang="ko-KR" altLang="en-US" sz="1600" dirty="0" smtClean="0"/>
              <a:t>잠</a:t>
            </a:r>
            <a:r>
              <a:rPr lang="en-US" altLang="ko-KR" sz="1600" dirty="0" smtClean="0"/>
              <a:t>20:1,</a:t>
            </a:r>
            <a:r>
              <a:rPr lang="ko-KR" altLang="en-US" sz="1600" dirty="0" err="1" smtClean="0"/>
              <a:t>렘</a:t>
            </a:r>
            <a:r>
              <a:rPr lang="en-US" altLang="ko-KR" sz="1600" dirty="0" smtClean="0"/>
              <a:t>23:32,</a:t>
            </a:r>
            <a:r>
              <a:rPr lang="ko-KR" altLang="en-US" sz="1600" dirty="0" smtClean="0"/>
              <a:t>마</a:t>
            </a:r>
            <a:r>
              <a:rPr lang="en-US" altLang="ko-KR" sz="1600" dirty="0" smtClean="0"/>
              <a:t>24:5 </a:t>
            </a:r>
            <a:r>
              <a:rPr lang="ko-KR" altLang="en-US" sz="1600" dirty="0" err="1" smtClean="0"/>
              <a:t>딤전</a:t>
            </a:r>
            <a:r>
              <a:rPr lang="en-US" altLang="ko-KR" sz="1600" dirty="0" smtClean="0"/>
              <a:t>6:10 </a:t>
            </a:r>
            <a:r>
              <a:rPr lang="ko-KR" altLang="en-US" sz="1600" dirty="0" smtClean="0"/>
              <a:t>계</a:t>
            </a:r>
            <a:r>
              <a:rPr lang="en-US" altLang="ko-KR" sz="1600" dirty="0" smtClean="0"/>
              <a:t>19:20)</a:t>
            </a:r>
            <a:endParaRPr lang="ko-KR" altLang="en-US" sz="1600" dirty="0"/>
          </a:p>
        </p:txBody>
      </p:sp>
      <p:sp>
        <p:nvSpPr>
          <p:cNvPr id="22" name="TextBox 21"/>
          <p:cNvSpPr txBox="1"/>
          <p:nvPr/>
        </p:nvSpPr>
        <p:spPr>
          <a:xfrm>
            <a:off x="2114526" y="3765063"/>
            <a:ext cx="1666859" cy="646331"/>
          </a:xfrm>
          <a:prstGeom prst="rect">
            <a:avLst/>
          </a:prstGeom>
          <a:noFill/>
        </p:spPr>
        <p:txBody>
          <a:bodyPr wrap="square" rtlCol="0">
            <a:spAutoFit/>
          </a:bodyPr>
          <a:lstStyle/>
          <a:p>
            <a:r>
              <a:rPr lang="ko-KR" altLang="en-US" b="1" dirty="0" smtClean="0">
                <a:solidFill>
                  <a:srgbClr val="FF0000"/>
                </a:solidFill>
              </a:rPr>
              <a:t>내 길을 알지 못함</a:t>
            </a:r>
            <a:r>
              <a:rPr lang="en-US" altLang="ko-KR" dirty="0" smtClean="0"/>
              <a:t>(10)</a:t>
            </a:r>
            <a:endParaRPr lang="ko-KR" altLang="en-US" dirty="0"/>
          </a:p>
        </p:txBody>
      </p:sp>
      <p:sp>
        <p:nvSpPr>
          <p:cNvPr id="23" name="TextBox 22"/>
          <p:cNvSpPr txBox="1"/>
          <p:nvPr/>
        </p:nvSpPr>
        <p:spPr>
          <a:xfrm>
            <a:off x="3314953" y="4079293"/>
            <a:ext cx="2278649" cy="646331"/>
          </a:xfrm>
          <a:prstGeom prst="rect">
            <a:avLst/>
          </a:prstGeom>
          <a:noFill/>
        </p:spPr>
        <p:txBody>
          <a:bodyPr wrap="square" rtlCol="0">
            <a:spAutoFit/>
          </a:bodyPr>
          <a:lstStyle/>
          <a:p>
            <a:r>
              <a:rPr lang="ko-KR" altLang="en-US" dirty="0" smtClean="0"/>
              <a:t>내 </a:t>
            </a:r>
            <a:r>
              <a:rPr lang="ko-KR" altLang="en-US" b="1" dirty="0" smtClean="0">
                <a:solidFill>
                  <a:srgbClr val="002060"/>
                </a:solidFill>
              </a:rPr>
              <a:t>안식에 들어오지 </a:t>
            </a:r>
            <a:endParaRPr lang="en-US" altLang="ko-KR" b="1" dirty="0" smtClean="0">
              <a:solidFill>
                <a:srgbClr val="002060"/>
              </a:solidFill>
            </a:endParaRPr>
          </a:p>
          <a:p>
            <a:r>
              <a:rPr lang="ko-KR" altLang="en-US" b="1" dirty="0" smtClean="0">
                <a:solidFill>
                  <a:srgbClr val="002060"/>
                </a:solidFill>
              </a:rPr>
              <a:t>못하리라</a:t>
            </a:r>
            <a:r>
              <a:rPr lang="en-US" altLang="ko-KR" dirty="0" smtClean="0"/>
              <a:t>(11,18)</a:t>
            </a:r>
            <a:endParaRPr lang="ko-KR" altLang="en-US" dirty="0"/>
          </a:p>
        </p:txBody>
      </p:sp>
      <p:sp>
        <p:nvSpPr>
          <p:cNvPr id="24" name="TextBox 23"/>
          <p:cNvSpPr txBox="1"/>
          <p:nvPr/>
        </p:nvSpPr>
        <p:spPr>
          <a:xfrm>
            <a:off x="71495" y="5274399"/>
            <a:ext cx="2713444" cy="369332"/>
          </a:xfrm>
          <a:prstGeom prst="rect">
            <a:avLst/>
          </a:prstGeom>
          <a:noFill/>
        </p:spPr>
        <p:txBody>
          <a:bodyPr wrap="square" rtlCol="0">
            <a:spAutoFit/>
          </a:bodyPr>
          <a:lstStyle/>
          <a:p>
            <a:r>
              <a:rPr lang="ko-KR" altLang="en-US" dirty="0" smtClean="0"/>
              <a:t>듣고 격노케 하던 자</a:t>
            </a:r>
            <a:r>
              <a:rPr lang="en-US" altLang="ko-KR" dirty="0" smtClean="0"/>
              <a:t>(16)</a:t>
            </a:r>
            <a:endParaRPr lang="ko-KR" altLang="en-US" dirty="0"/>
          </a:p>
        </p:txBody>
      </p:sp>
      <p:sp>
        <p:nvSpPr>
          <p:cNvPr id="25" name="TextBox 24"/>
          <p:cNvSpPr txBox="1"/>
          <p:nvPr/>
        </p:nvSpPr>
        <p:spPr>
          <a:xfrm>
            <a:off x="4407013" y="6192507"/>
            <a:ext cx="1951754" cy="369332"/>
          </a:xfrm>
          <a:prstGeom prst="rect">
            <a:avLst/>
          </a:prstGeom>
          <a:noFill/>
        </p:spPr>
        <p:txBody>
          <a:bodyPr wrap="square" rtlCol="0">
            <a:spAutoFit/>
          </a:bodyPr>
          <a:lstStyle/>
          <a:p>
            <a:r>
              <a:rPr lang="ko-KR" altLang="en-US" dirty="0"/>
              <a:t>순종치 않던 자</a:t>
            </a:r>
          </a:p>
        </p:txBody>
      </p:sp>
      <p:sp>
        <p:nvSpPr>
          <p:cNvPr id="26" name="TextBox 25"/>
          <p:cNvSpPr txBox="1"/>
          <p:nvPr/>
        </p:nvSpPr>
        <p:spPr>
          <a:xfrm>
            <a:off x="6961324" y="6054007"/>
            <a:ext cx="2073926" cy="646331"/>
          </a:xfrm>
          <a:prstGeom prst="rect">
            <a:avLst/>
          </a:prstGeom>
          <a:noFill/>
        </p:spPr>
        <p:txBody>
          <a:bodyPr wrap="square" rtlCol="0">
            <a:spAutoFit/>
          </a:bodyPr>
          <a:lstStyle/>
          <a:p>
            <a:r>
              <a:rPr lang="ko-KR" altLang="en-US" dirty="0" smtClean="0"/>
              <a:t>믿지 아니함으로</a:t>
            </a:r>
            <a:endParaRPr lang="en-US" altLang="ko-KR" dirty="0" smtClean="0"/>
          </a:p>
          <a:p>
            <a:r>
              <a:rPr lang="ko-KR" altLang="en-US" dirty="0" smtClean="0"/>
              <a:t>들어가지 못함</a:t>
            </a:r>
            <a:r>
              <a:rPr lang="en-US" altLang="ko-KR" dirty="0" smtClean="0"/>
              <a:t>(19)</a:t>
            </a:r>
            <a:endParaRPr lang="ko-KR" altLang="en-US" dirty="0"/>
          </a:p>
        </p:txBody>
      </p:sp>
      <p:cxnSp>
        <p:nvCxnSpPr>
          <p:cNvPr id="31" name="직선 화살표 연결선 30"/>
          <p:cNvCxnSpPr>
            <a:stCxn id="6" idx="2"/>
          </p:cNvCxnSpPr>
          <p:nvPr/>
        </p:nvCxnSpPr>
        <p:spPr>
          <a:xfrm>
            <a:off x="1593428" y="1901894"/>
            <a:ext cx="0" cy="2223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a:stCxn id="16" idx="2"/>
            <a:endCxn id="17" idx="0"/>
          </p:cNvCxnSpPr>
          <p:nvPr/>
        </p:nvCxnSpPr>
        <p:spPr>
          <a:xfrm flipH="1">
            <a:off x="861295" y="2493604"/>
            <a:ext cx="1242002" cy="194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a:stCxn id="16" idx="2"/>
            <a:endCxn id="20" idx="0"/>
          </p:cNvCxnSpPr>
          <p:nvPr/>
        </p:nvCxnSpPr>
        <p:spPr>
          <a:xfrm>
            <a:off x="2103297" y="2493604"/>
            <a:ext cx="1134651" cy="209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a:stCxn id="20" idx="2"/>
            <a:endCxn id="22" idx="0"/>
          </p:cNvCxnSpPr>
          <p:nvPr/>
        </p:nvCxnSpPr>
        <p:spPr>
          <a:xfrm flipH="1">
            <a:off x="2947956" y="3318995"/>
            <a:ext cx="289992" cy="446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a:stCxn id="18" idx="2"/>
            <a:endCxn id="19" idx="0"/>
          </p:cNvCxnSpPr>
          <p:nvPr/>
        </p:nvCxnSpPr>
        <p:spPr>
          <a:xfrm>
            <a:off x="1414583" y="4340533"/>
            <a:ext cx="13635" cy="299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a:stCxn id="20" idx="2"/>
            <a:endCxn id="23" idx="0"/>
          </p:cNvCxnSpPr>
          <p:nvPr/>
        </p:nvCxnSpPr>
        <p:spPr>
          <a:xfrm>
            <a:off x="3237948" y="3318995"/>
            <a:ext cx="1216330" cy="760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직선 화살표 연결선 57"/>
          <p:cNvCxnSpPr>
            <a:stCxn id="23" idx="2"/>
            <a:endCxn id="25" idx="0"/>
          </p:cNvCxnSpPr>
          <p:nvPr/>
        </p:nvCxnSpPr>
        <p:spPr>
          <a:xfrm>
            <a:off x="4454278" y="4725624"/>
            <a:ext cx="928612" cy="1466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직선 화살표 연결선 60"/>
          <p:cNvCxnSpPr>
            <a:stCxn id="19" idx="2"/>
            <a:endCxn id="24" idx="0"/>
          </p:cNvCxnSpPr>
          <p:nvPr/>
        </p:nvCxnSpPr>
        <p:spPr>
          <a:xfrm flipH="1">
            <a:off x="1428217" y="5009753"/>
            <a:ext cx="1" cy="2646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직선 화살표 연결선 63"/>
          <p:cNvCxnSpPr>
            <a:stCxn id="24" idx="2"/>
            <a:endCxn id="25" idx="0"/>
          </p:cNvCxnSpPr>
          <p:nvPr/>
        </p:nvCxnSpPr>
        <p:spPr>
          <a:xfrm>
            <a:off x="1428217" y="5643731"/>
            <a:ext cx="3954673" cy="5487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a:stCxn id="25" idx="3"/>
            <a:endCxn id="26" idx="1"/>
          </p:cNvCxnSpPr>
          <p:nvPr/>
        </p:nvCxnSpPr>
        <p:spPr>
          <a:xfrm>
            <a:off x="6358767" y="6377173"/>
            <a:ext cx="6025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직선 화살표 연결선 75"/>
          <p:cNvCxnSpPr>
            <a:stCxn id="7" idx="2"/>
            <a:endCxn id="12" idx="0"/>
          </p:cNvCxnSpPr>
          <p:nvPr/>
        </p:nvCxnSpPr>
        <p:spPr>
          <a:xfrm>
            <a:off x="5943639" y="1532562"/>
            <a:ext cx="1964049" cy="468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직선 화살표 연결선 78"/>
          <p:cNvCxnSpPr>
            <a:stCxn id="7" idx="2"/>
            <a:endCxn id="11" idx="0"/>
          </p:cNvCxnSpPr>
          <p:nvPr/>
        </p:nvCxnSpPr>
        <p:spPr>
          <a:xfrm flipH="1">
            <a:off x="5798815" y="1532562"/>
            <a:ext cx="144824" cy="47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직선 화살표 연결선 81"/>
          <p:cNvCxnSpPr>
            <a:stCxn id="12" idx="2"/>
            <a:endCxn id="14" idx="0"/>
          </p:cNvCxnSpPr>
          <p:nvPr/>
        </p:nvCxnSpPr>
        <p:spPr>
          <a:xfrm>
            <a:off x="7907688" y="2647423"/>
            <a:ext cx="22135" cy="402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직선 화살표 연결선 84"/>
          <p:cNvCxnSpPr>
            <a:stCxn id="11" idx="2"/>
            <a:endCxn id="13" idx="0"/>
          </p:cNvCxnSpPr>
          <p:nvPr/>
        </p:nvCxnSpPr>
        <p:spPr>
          <a:xfrm>
            <a:off x="5798815" y="2654917"/>
            <a:ext cx="263467" cy="3023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99926" y="6185318"/>
            <a:ext cx="1496009" cy="646331"/>
          </a:xfrm>
          <a:prstGeom prst="rect">
            <a:avLst/>
          </a:prstGeom>
          <a:noFill/>
        </p:spPr>
        <p:txBody>
          <a:bodyPr wrap="square" rtlCol="0">
            <a:spAutoFit/>
          </a:bodyPr>
          <a:lstStyle/>
          <a:p>
            <a:r>
              <a:rPr lang="ko-KR" altLang="en-US" dirty="0" smtClean="0"/>
              <a:t>광야에서 </a:t>
            </a:r>
            <a:r>
              <a:rPr lang="ko-KR" altLang="en-US" dirty="0" err="1" smtClean="0"/>
              <a:t>엎드러</a:t>
            </a:r>
            <a:r>
              <a:rPr lang="ko-KR" altLang="en-US" dirty="0" smtClean="0"/>
              <a:t> 진 자</a:t>
            </a:r>
            <a:endParaRPr lang="ko-KR" altLang="en-US" dirty="0"/>
          </a:p>
        </p:txBody>
      </p:sp>
      <p:cxnSp>
        <p:nvCxnSpPr>
          <p:cNvPr id="43" name="직선 화살표 연결선 42"/>
          <p:cNvCxnSpPr>
            <a:stCxn id="24" idx="2"/>
            <a:endCxn id="42" idx="0"/>
          </p:cNvCxnSpPr>
          <p:nvPr/>
        </p:nvCxnSpPr>
        <p:spPr>
          <a:xfrm>
            <a:off x="1428217" y="5643731"/>
            <a:ext cx="1819714" cy="54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꺾인 연결선 98"/>
          <p:cNvCxnSpPr>
            <a:stCxn id="13" idx="1"/>
            <a:endCxn id="20" idx="3"/>
          </p:cNvCxnSpPr>
          <p:nvPr/>
        </p:nvCxnSpPr>
        <p:spPr>
          <a:xfrm rot="10800000">
            <a:off x="4882468" y="3011220"/>
            <a:ext cx="500422" cy="54625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8417" y="6192507"/>
            <a:ext cx="2496845" cy="646331"/>
          </a:xfrm>
          <a:prstGeom prst="rect">
            <a:avLst/>
          </a:prstGeom>
          <a:noFill/>
        </p:spPr>
        <p:txBody>
          <a:bodyPr wrap="square" rtlCol="0">
            <a:spAutoFit/>
          </a:bodyPr>
          <a:lstStyle/>
          <a:p>
            <a:r>
              <a:rPr lang="ko-KR" altLang="en-US" dirty="0" smtClean="0"/>
              <a:t>모세를 따라 </a:t>
            </a:r>
            <a:r>
              <a:rPr lang="ko-KR" altLang="en-US" dirty="0" err="1" smtClean="0"/>
              <a:t>애굽에서</a:t>
            </a:r>
            <a:r>
              <a:rPr lang="ko-KR" altLang="en-US" dirty="0" smtClean="0"/>
              <a:t> 나온 자</a:t>
            </a:r>
            <a:endParaRPr lang="ko-KR" altLang="en-US" dirty="0"/>
          </a:p>
        </p:txBody>
      </p:sp>
      <p:cxnSp>
        <p:nvCxnSpPr>
          <p:cNvPr id="114" name="직선 화살표 연결선 113"/>
          <p:cNvCxnSpPr>
            <a:stCxn id="24" idx="2"/>
            <a:endCxn id="111" idx="0"/>
          </p:cNvCxnSpPr>
          <p:nvPr/>
        </p:nvCxnSpPr>
        <p:spPr>
          <a:xfrm flipH="1">
            <a:off x="1210006" y="5643731"/>
            <a:ext cx="218211" cy="5487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4" name="직선 화살표 연결선 153"/>
          <p:cNvCxnSpPr>
            <a:stCxn id="20" idx="2"/>
            <a:endCxn id="18" idx="0"/>
          </p:cNvCxnSpPr>
          <p:nvPr/>
        </p:nvCxnSpPr>
        <p:spPr>
          <a:xfrm flipH="1">
            <a:off x="1414583" y="3318995"/>
            <a:ext cx="1823365" cy="652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79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par>
                                <p:cTn id="92" presetID="10" presetClass="entr" presetSubtype="0" fill="hold"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par>
                                <p:cTn id="95" presetID="10" presetClass="entr" presetSubtype="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10" presetClass="entr" presetSubtype="0" fill="hold"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par>
                                <p:cTn id="101" presetID="10" presetClass="entr" presetSubtype="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82"/>
                                        </p:tgtEl>
                                        <p:attrNameLst>
                                          <p:attrName>style.visibility</p:attrName>
                                        </p:attrNameLst>
                                      </p:cBhvr>
                                      <p:to>
                                        <p:strVal val="visible"/>
                                      </p:to>
                                    </p:set>
                                    <p:animEffect transition="in" filter="fade">
                                      <p:cBhvr>
                                        <p:cTn id="106" dur="500"/>
                                        <p:tgtEl>
                                          <p:spTgt spid="82"/>
                                        </p:tgtEl>
                                      </p:cBhvr>
                                    </p:animEffect>
                                  </p:childTnLst>
                                </p:cTn>
                              </p:par>
                              <p:par>
                                <p:cTn id="107" presetID="10" presetClass="entr" presetSubtype="0" fill="hold" nodeType="with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fade">
                                      <p:cBhvr>
                                        <p:cTn id="109" dur="500"/>
                                        <p:tgtEl>
                                          <p:spTgt spid="8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par>
                                <p:cTn id="113" presetID="10" presetClass="entr" presetSubtype="0"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par>
                                <p:cTn id="116" presetID="10" presetClass="entr" presetSubtype="0" fill="hold" nodeType="withEffect">
                                  <p:stCondLst>
                                    <p:cond delay="0"/>
                                  </p:stCondLst>
                                  <p:childTnLst>
                                    <p:set>
                                      <p:cBhvr>
                                        <p:cTn id="117" dur="1" fill="hold">
                                          <p:stCondLst>
                                            <p:cond delay="0"/>
                                          </p:stCondLst>
                                        </p:cTn>
                                        <p:tgtEl>
                                          <p:spTgt spid="99"/>
                                        </p:tgtEl>
                                        <p:attrNameLst>
                                          <p:attrName>style.visibility</p:attrName>
                                        </p:attrNameLst>
                                      </p:cBhvr>
                                      <p:to>
                                        <p:strVal val="visible"/>
                                      </p:to>
                                    </p:set>
                                    <p:animEffect transition="in" filter="fade">
                                      <p:cBhvr>
                                        <p:cTn id="118" dur="500"/>
                                        <p:tgtEl>
                                          <p:spTgt spid="9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par>
                                <p:cTn id="122" presetID="10" presetClass="entr" presetSubtype="0" fill="hold" nodeType="withEffect">
                                  <p:stCondLst>
                                    <p:cond delay="0"/>
                                  </p:stCondLst>
                                  <p:childTnLst>
                                    <p:set>
                                      <p:cBhvr>
                                        <p:cTn id="123" dur="1" fill="hold">
                                          <p:stCondLst>
                                            <p:cond delay="0"/>
                                          </p:stCondLst>
                                        </p:cTn>
                                        <p:tgtEl>
                                          <p:spTgt spid="114"/>
                                        </p:tgtEl>
                                        <p:attrNameLst>
                                          <p:attrName>style.visibility</p:attrName>
                                        </p:attrNameLst>
                                      </p:cBhvr>
                                      <p:to>
                                        <p:strVal val="visible"/>
                                      </p:to>
                                    </p:set>
                                    <p:animEffect transition="in" filter="fade">
                                      <p:cBhvr>
                                        <p:cTn id="124" dur="500"/>
                                        <p:tgtEl>
                                          <p:spTgt spid="114"/>
                                        </p:tgtEl>
                                      </p:cBhvr>
                                    </p:animEffect>
                                  </p:childTnLst>
                                </p:cTn>
                              </p:par>
                              <p:par>
                                <p:cTn id="125" presetID="10" presetClass="entr" presetSubtype="0" fill="hold" nodeType="withEffect">
                                  <p:stCondLst>
                                    <p:cond delay="0"/>
                                  </p:stCondLst>
                                  <p:childTnLst>
                                    <p:set>
                                      <p:cBhvr>
                                        <p:cTn id="126" dur="1" fill="hold">
                                          <p:stCondLst>
                                            <p:cond delay="0"/>
                                          </p:stCondLst>
                                        </p:cTn>
                                        <p:tgtEl>
                                          <p:spTgt spid="154"/>
                                        </p:tgtEl>
                                        <p:attrNameLst>
                                          <p:attrName>style.visibility</p:attrName>
                                        </p:attrNameLst>
                                      </p:cBhvr>
                                      <p:to>
                                        <p:strVal val="visible"/>
                                      </p:to>
                                    </p:set>
                                    <p:animEffect transition="in" filter="fade">
                                      <p:cBhvr>
                                        <p:cTn id="127" dur="500"/>
                                        <p:tgtEl>
                                          <p:spTgt spid="154"/>
                                        </p:tgtEl>
                                      </p:cBhvr>
                                    </p:animEffect>
                                  </p:childTnLst>
                                </p:cTn>
                              </p:par>
                              <p:par>
                                <p:cTn id="128" presetID="10" presetClass="entr" presetSubtype="0" fill="hold"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fade">
                                      <p:cBhvr>
                                        <p:cTn id="130" dur="500"/>
                                        <p:tgtEl>
                                          <p:spTgt spid="76"/>
                                        </p:tgtEl>
                                      </p:cBhvr>
                                    </p:animEffect>
                                  </p:childTnLst>
                                </p:cTn>
                              </p:par>
                              <p:par>
                                <p:cTn id="131" presetID="10" presetClass="entr" presetSubtype="0" fill="hold"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1" grpId="0"/>
      <p:bldP spid="12" grpId="0"/>
      <p:bldP spid="13" grpId="0"/>
      <p:bldP spid="14" grpId="0"/>
      <p:bldP spid="16" grpId="0"/>
      <p:bldP spid="17" grpId="0"/>
      <p:bldP spid="18" grpId="0"/>
      <p:bldP spid="19" grpId="0"/>
      <p:bldP spid="20" grpId="0"/>
      <p:bldP spid="22" grpId="0"/>
      <p:bldP spid="23" grpId="0"/>
      <p:bldP spid="24" grpId="0"/>
      <p:bldP spid="25" grpId="0"/>
      <p:bldP spid="26" grpId="0"/>
      <p:bldP spid="42"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029" y="2076004"/>
            <a:ext cx="23336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제목 1"/>
          <p:cNvSpPr>
            <a:spLocks noGrp="1"/>
          </p:cNvSpPr>
          <p:nvPr>
            <p:ph type="title"/>
          </p:nvPr>
        </p:nvSpPr>
        <p:spPr/>
        <p:txBody>
          <a:bodyPr/>
          <a:lstStyle/>
          <a:p>
            <a:pPr algn="r"/>
            <a:r>
              <a:rPr lang="ko-KR" altLang="en-US" sz="2800" dirty="0" smtClean="0"/>
              <a:t>히브리서 </a:t>
            </a:r>
            <a:r>
              <a:rPr lang="en-US" altLang="ko-KR" sz="2800" dirty="0" smtClean="0"/>
              <a:t>4</a:t>
            </a:r>
            <a:r>
              <a:rPr lang="ko-KR" altLang="en-US" sz="2800" dirty="0" smtClean="0"/>
              <a:t>장</a:t>
            </a:r>
            <a:endParaRPr lang="ko-KR" altLang="en-US" dirty="0"/>
          </a:p>
        </p:txBody>
      </p:sp>
      <p:sp>
        <p:nvSpPr>
          <p:cNvPr id="4" name="TextBox 3"/>
          <p:cNvSpPr txBox="1"/>
          <p:nvPr/>
        </p:nvSpPr>
        <p:spPr>
          <a:xfrm>
            <a:off x="3206029" y="150502"/>
            <a:ext cx="2642977" cy="400110"/>
          </a:xfrm>
          <a:prstGeom prst="rect">
            <a:avLst/>
          </a:prstGeom>
          <a:noFill/>
        </p:spPr>
        <p:txBody>
          <a:bodyPr wrap="square" rtlCol="0">
            <a:spAutoFit/>
          </a:bodyPr>
          <a:lstStyle/>
          <a:p>
            <a:pPr algn="ctr"/>
            <a:r>
              <a:rPr lang="ko-KR" altLang="en-US" sz="2000" dirty="0" smtClean="0"/>
              <a:t>두려워하라 </a:t>
            </a:r>
            <a:r>
              <a:rPr lang="en-US" altLang="ko-KR" dirty="0" smtClean="0"/>
              <a:t>(4</a:t>
            </a:r>
            <a:r>
              <a:rPr lang="ko-KR" altLang="en-US" dirty="0" smtClean="0"/>
              <a:t>장</a:t>
            </a:r>
            <a:r>
              <a:rPr lang="en-US" altLang="ko-KR" dirty="0" smtClean="0"/>
              <a:t>)</a:t>
            </a:r>
            <a:endParaRPr lang="ko-KR" altLang="en-US" dirty="0"/>
          </a:p>
        </p:txBody>
      </p:sp>
      <p:cxnSp>
        <p:nvCxnSpPr>
          <p:cNvPr id="6" name="직선 화살표 연결선 5"/>
          <p:cNvCxnSpPr>
            <a:stCxn id="4" idx="2"/>
            <a:endCxn id="10" idx="7"/>
          </p:cNvCxnSpPr>
          <p:nvPr/>
        </p:nvCxnSpPr>
        <p:spPr>
          <a:xfrm flipH="1">
            <a:off x="3221310" y="550612"/>
            <a:ext cx="1306208" cy="441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a:stCxn id="4" idx="2"/>
            <a:endCxn id="11" idx="1"/>
          </p:cNvCxnSpPr>
          <p:nvPr/>
        </p:nvCxnSpPr>
        <p:spPr>
          <a:xfrm>
            <a:off x="4527518" y="550612"/>
            <a:ext cx="952338" cy="4511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타원 9"/>
          <p:cNvSpPr/>
          <p:nvPr/>
        </p:nvSpPr>
        <p:spPr>
          <a:xfrm>
            <a:off x="2299370" y="869274"/>
            <a:ext cx="1080120" cy="840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chemeClr val="tx1"/>
                </a:solidFill>
              </a:rPr>
              <a:t>그들</a:t>
            </a:r>
            <a:endParaRPr lang="ko-KR" altLang="en-US" sz="2000" b="1" dirty="0">
              <a:solidFill>
                <a:schemeClr val="tx1"/>
              </a:solidFill>
            </a:endParaRPr>
          </a:p>
        </p:txBody>
      </p:sp>
      <p:sp>
        <p:nvSpPr>
          <p:cNvPr id="11" name="타원 10"/>
          <p:cNvSpPr/>
          <p:nvPr/>
        </p:nvSpPr>
        <p:spPr>
          <a:xfrm>
            <a:off x="5326949" y="877713"/>
            <a:ext cx="1044116" cy="8469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chemeClr val="tx1"/>
                </a:solidFill>
              </a:rPr>
              <a:t>우리</a:t>
            </a:r>
            <a:endParaRPr lang="ko-KR" altLang="en-US" sz="2000" b="1" dirty="0">
              <a:solidFill>
                <a:schemeClr val="tx1"/>
              </a:solidFill>
            </a:endParaRPr>
          </a:p>
        </p:txBody>
      </p:sp>
      <p:sp>
        <p:nvSpPr>
          <p:cNvPr id="17" name="타원 16"/>
          <p:cNvSpPr/>
          <p:nvPr/>
        </p:nvSpPr>
        <p:spPr>
          <a:xfrm>
            <a:off x="2273921" y="2076004"/>
            <a:ext cx="1144816" cy="840513"/>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chemeClr val="tx1"/>
                </a:solidFill>
              </a:rPr>
              <a:t>약속</a:t>
            </a:r>
            <a:r>
              <a:rPr lang="en-US" altLang="ko-KR" sz="1600" b="1" dirty="0" smtClean="0">
                <a:solidFill>
                  <a:schemeClr val="tx1"/>
                </a:solidFill>
              </a:rPr>
              <a:t>1</a:t>
            </a:r>
            <a:endParaRPr lang="ko-KR" altLang="en-US" sz="1600" b="1" dirty="0">
              <a:solidFill>
                <a:schemeClr val="tx1"/>
              </a:solidFill>
            </a:endParaRPr>
          </a:p>
        </p:txBody>
      </p:sp>
      <p:cxnSp>
        <p:nvCxnSpPr>
          <p:cNvPr id="19" name="직선 화살표 연결선 18"/>
          <p:cNvCxnSpPr>
            <a:stCxn id="10" idx="4"/>
            <a:endCxn id="17" idx="0"/>
          </p:cNvCxnSpPr>
          <p:nvPr/>
        </p:nvCxnSpPr>
        <p:spPr>
          <a:xfrm>
            <a:off x="2839430" y="1709787"/>
            <a:ext cx="6899" cy="3662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타원 19"/>
          <p:cNvSpPr/>
          <p:nvPr/>
        </p:nvSpPr>
        <p:spPr>
          <a:xfrm>
            <a:off x="5332529" y="2104815"/>
            <a:ext cx="1080120" cy="84051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chemeClr val="bg1"/>
                </a:solidFill>
              </a:rPr>
              <a:t>복음</a:t>
            </a:r>
            <a:endParaRPr lang="ko-KR" altLang="en-US" sz="2000" b="1" dirty="0">
              <a:solidFill>
                <a:schemeClr val="bg1"/>
              </a:solidFill>
            </a:endParaRPr>
          </a:p>
        </p:txBody>
      </p:sp>
      <p:cxnSp>
        <p:nvCxnSpPr>
          <p:cNvPr id="22" name="직선 화살표 연결선 21"/>
          <p:cNvCxnSpPr>
            <a:stCxn id="11" idx="4"/>
            <a:endCxn id="20" idx="0"/>
          </p:cNvCxnSpPr>
          <p:nvPr/>
        </p:nvCxnSpPr>
        <p:spPr>
          <a:xfrm>
            <a:off x="5849007" y="1724639"/>
            <a:ext cx="23582" cy="380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22068" y="2296205"/>
            <a:ext cx="1066453" cy="400110"/>
          </a:xfrm>
          <a:prstGeom prst="rect">
            <a:avLst/>
          </a:prstGeom>
          <a:solidFill>
            <a:srgbClr val="FFFF00"/>
          </a:solidFill>
        </p:spPr>
        <p:txBody>
          <a:bodyPr wrap="square" rtlCol="0">
            <a:spAutoFit/>
          </a:bodyPr>
          <a:lstStyle/>
          <a:p>
            <a:r>
              <a:rPr lang="ko-KR" altLang="en-US" sz="2000" dirty="0" smtClean="0"/>
              <a:t>안식</a:t>
            </a:r>
            <a:r>
              <a:rPr lang="en-US" altLang="ko-KR" sz="2000" dirty="0" smtClean="0"/>
              <a:t>(</a:t>
            </a:r>
            <a:r>
              <a:rPr lang="en-US" altLang="ko-KR" dirty="0" smtClean="0"/>
              <a:t>1)</a:t>
            </a:r>
            <a:endParaRPr lang="ko-KR" altLang="en-US" sz="2400" dirty="0"/>
          </a:p>
        </p:txBody>
      </p:sp>
      <p:cxnSp>
        <p:nvCxnSpPr>
          <p:cNvPr id="25" name="직선 화살표 연결선 24"/>
          <p:cNvCxnSpPr>
            <a:stCxn id="17" idx="2"/>
            <a:endCxn id="23" idx="3"/>
          </p:cNvCxnSpPr>
          <p:nvPr/>
        </p:nvCxnSpPr>
        <p:spPr>
          <a:xfrm flipH="1" flipV="1">
            <a:off x="1888521" y="2496260"/>
            <a:ext cx="385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47129" y="2308670"/>
            <a:ext cx="864096" cy="400110"/>
          </a:xfrm>
          <a:prstGeom prst="rect">
            <a:avLst/>
          </a:prstGeom>
          <a:solidFill>
            <a:srgbClr val="002060"/>
          </a:solidFill>
        </p:spPr>
        <p:txBody>
          <a:bodyPr wrap="square" rtlCol="0">
            <a:spAutoFit/>
          </a:bodyPr>
          <a:lstStyle/>
          <a:p>
            <a:r>
              <a:rPr lang="ko-KR" altLang="en-US" sz="2000" dirty="0" smtClean="0">
                <a:solidFill>
                  <a:schemeClr val="bg1"/>
                </a:solidFill>
              </a:rPr>
              <a:t>구</a:t>
            </a:r>
            <a:r>
              <a:rPr lang="ko-KR" altLang="en-US" sz="2000" dirty="0">
                <a:solidFill>
                  <a:schemeClr val="bg1"/>
                </a:solidFill>
              </a:rPr>
              <a:t>원</a:t>
            </a:r>
          </a:p>
        </p:txBody>
      </p:sp>
      <p:cxnSp>
        <p:nvCxnSpPr>
          <p:cNvPr id="29" name="직선 화살표 연결선 28"/>
          <p:cNvCxnSpPr>
            <a:stCxn id="20" idx="6"/>
            <a:endCxn id="27" idx="1"/>
          </p:cNvCxnSpPr>
          <p:nvPr/>
        </p:nvCxnSpPr>
        <p:spPr>
          <a:xfrm flipV="1">
            <a:off x="6412649" y="2508725"/>
            <a:ext cx="534480" cy="16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a:stCxn id="17" idx="4"/>
            <a:endCxn id="35" idx="0"/>
          </p:cNvCxnSpPr>
          <p:nvPr/>
        </p:nvCxnSpPr>
        <p:spPr>
          <a:xfrm flipH="1">
            <a:off x="2816317" y="2916517"/>
            <a:ext cx="30012" cy="4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20" idx="4"/>
            <a:endCxn id="36" idx="0"/>
          </p:cNvCxnSpPr>
          <p:nvPr/>
        </p:nvCxnSpPr>
        <p:spPr>
          <a:xfrm flipH="1">
            <a:off x="5849007" y="2945328"/>
            <a:ext cx="23582" cy="4574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082208" y="3354780"/>
            <a:ext cx="1468217" cy="369332"/>
          </a:xfrm>
          <a:prstGeom prst="rect">
            <a:avLst/>
          </a:prstGeom>
          <a:noFill/>
        </p:spPr>
        <p:txBody>
          <a:bodyPr wrap="square" rtlCol="0">
            <a:spAutoFit/>
          </a:bodyPr>
          <a:lstStyle/>
          <a:p>
            <a:r>
              <a:rPr lang="ko-KR" altLang="en-US" dirty="0" smtClean="0"/>
              <a:t>이르지 못함</a:t>
            </a:r>
            <a:endParaRPr lang="ko-KR" altLang="en-US" dirty="0"/>
          </a:p>
        </p:txBody>
      </p:sp>
      <p:sp>
        <p:nvSpPr>
          <p:cNvPr id="36" name="TextBox 35"/>
          <p:cNvSpPr txBox="1"/>
          <p:nvPr/>
        </p:nvSpPr>
        <p:spPr>
          <a:xfrm>
            <a:off x="5108734" y="3402822"/>
            <a:ext cx="1480545" cy="369332"/>
          </a:xfrm>
          <a:prstGeom prst="rect">
            <a:avLst/>
          </a:prstGeom>
          <a:noFill/>
        </p:spPr>
        <p:txBody>
          <a:bodyPr wrap="square" rtlCol="0">
            <a:spAutoFit/>
          </a:bodyPr>
          <a:lstStyle/>
          <a:p>
            <a:r>
              <a:rPr lang="ko-KR" altLang="en-US" dirty="0" err="1" smtClean="0"/>
              <a:t>유익치</a:t>
            </a:r>
            <a:r>
              <a:rPr lang="ko-KR" altLang="en-US" dirty="0" smtClean="0"/>
              <a:t> 못함</a:t>
            </a:r>
            <a:endParaRPr lang="ko-KR" altLang="en-US" dirty="0"/>
          </a:p>
        </p:txBody>
      </p:sp>
      <p:sp>
        <p:nvSpPr>
          <p:cNvPr id="38" name="TextBox 37"/>
          <p:cNvSpPr txBox="1"/>
          <p:nvPr/>
        </p:nvSpPr>
        <p:spPr>
          <a:xfrm>
            <a:off x="3396272" y="4085275"/>
            <a:ext cx="1908212" cy="646331"/>
          </a:xfrm>
          <a:prstGeom prst="rect">
            <a:avLst/>
          </a:prstGeom>
          <a:noFill/>
          <a:ln>
            <a:solidFill>
              <a:srgbClr val="FF0000"/>
            </a:solidFill>
          </a:ln>
        </p:spPr>
        <p:txBody>
          <a:bodyPr wrap="square" rtlCol="0">
            <a:spAutoFit/>
          </a:bodyPr>
          <a:lstStyle/>
          <a:p>
            <a:pPr algn="ctr"/>
            <a:r>
              <a:rPr lang="ko-KR" altLang="en-US" dirty="0" smtClean="0"/>
              <a:t>순종치 않음</a:t>
            </a:r>
            <a:endParaRPr lang="en-US" altLang="ko-KR" dirty="0" smtClean="0"/>
          </a:p>
          <a:p>
            <a:pPr algn="ctr"/>
            <a:r>
              <a:rPr lang="ko-KR" altLang="en-US" dirty="0" smtClean="0"/>
              <a:t>믿음과 결부</a:t>
            </a:r>
            <a:r>
              <a:rPr lang="en-US" altLang="ko-KR" dirty="0" smtClean="0"/>
              <a:t>X</a:t>
            </a:r>
            <a:endParaRPr lang="ko-KR" altLang="en-US" dirty="0"/>
          </a:p>
        </p:txBody>
      </p:sp>
      <p:cxnSp>
        <p:nvCxnSpPr>
          <p:cNvPr id="40" name="직선 화살표 연결선 39"/>
          <p:cNvCxnSpPr>
            <a:endCxn id="38" idx="0"/>
          </p:cNvCxnSpPr>
          <p:nvPr/>
        </p:nvCxnSpPr>
        <p:spPr>
          <a:xfrm flipH="1">
            <a:off x="4350378" y="3780555"/>
            <a:ext cx="1498629" cy="304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직선 화살표 연결선 41"/>
          <p:cNvCxnSpPr>
            <a:stCxn id="35" idx="2"/>
            <a:endCxn id="38" idx="0"/>
          </p:cNvCxnSpPr>
          <p:nvPr/>
        </p:nvCxnSpPr>
        <p:spPr>
          <a:xfrm>
            <a:off x="2816317" y="3724112"/>
            <a:ext cx="1534061" cy="361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직선 화살표 연결선 43"/>
          <p:cNvCxnSpPr>
            <a:stCxn id="23" idx="2"/>
            <a:endCxn id="45" idx="0"/>
          </p:cNvCxnSpPr>
          <p:nvPr/>
        </p:nvCxnSpPr>
        <p:spPr>
          <a:xfrm>
            <a:off x="1355295" y="2696315"/>
            <a:ext cx="25071" cy="899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8683" y="3595889"/>
            <a:ext cx="1143366" cy="369332"/>
          </a:xfrm>
          <a:prstGeom prst="rect">
            <a:avLst/>
          </a:prstGeom>
          <a:noFill/>
        </p:spPr>
        <p:txBody>
          <a:bodyPr wrap="square" rtlCol="0">
            <a:spAutoFit/>
          </a:bodyPr>
          <a:lstStyle/>
          <a:p>
            <a:r>
              <a:rPr lang="ko-KR" altLang="en-US" dirty="0" smtClean="0"/>
              <a:t>제</a:t>
            </a:r>
            <a:r>
              <a:rPr lang="en-US" altLang="ko-KR" dirty="0" smtClean="0"/>
              <a:t>7</a:t>
            </a:r>
            <a:r>
              <a:rPr lang="ko-KR" altLang="en-US" dirty="0" smtClean="0"/>
              <a:t>일</a:t>
            </a:r>
            <a:r>
              <a:rPr lang="en-US" altLang="ko-KR" dirty="0" smtClean="0"/>
              <a:t>(4)</a:t>
            </a:r>
            <a:endParaRPr lang="ko-KR" altLang="en-US" dirty="0"/>
          </a:p>
        </p:txBody>
      </p:sp>
      <p:sp>
        <p:nvSpPr>
          <p:cNvPr id="47" name="TextBox 46"/>
          <p:cNvSpPr txBox="1"/>
          <p:nvPr/>
        </p:nvSpPr>
        <p:spPr>
          <a:xfrm>
            <a:off x="390889" y="4106218"/>
            <a:ext cx="643691" cy="369332"/>
          </a:xfrm>
          <a:prstGeom prst="rect">
            <a:avLst/>
          </a:prstGeom>
          <a:solidFill>
            <a:srgbClr val="FFC000"/>
          </a:solidFill>
        </p:spPr>
        <p:txBody>
          <a:bodyPr wrap="square" rtlCol="0">
            <a:spAutoFit/>
          </a:bodyPr>
          <a:lstStyle/>
          <a:p>
            <a:r>
              <a:rPr lang="ko-KR" altLang="en-US" dirty="0" smtClean="0"/>
              <a:t>쉬심</a:t>
            </a:r>
            <a:endParaRPr lang="ko-KR" altLang="en-US" dirty="0"/>
          </a:p>
        </p:txBody>
      </p:sp>
      <p:sp>
        <p:nvSpPr>
          <p:cNvPr id="48" name="TextBox 47"/>
          <p:cNvSpPr txBox="1"/>
          <p:nvPr/>
        </p:nvSpPr>
        <p:spPr>
          <a:xfrm>
            <a:off x="1816381" y="3967718"/>
            <a:ext cx="983061" cy="646331"/>
          </a:xfrm>
          <a:prstGeom prst="rect">
            <a:avLst/>
          </a:prstGeom>
          <a:noFill/>
        </p:spPr>
        <p:txBody>
          <a:bodyPr wrap="square" rtlCol="0">
            <a:spAutoFit/>
          </a:bodyPr>
          <a:lstStyle/>
          <a:p>
            <a:pPr algn="ctr"/>
            <a:r>
              <a:rPr lang="ko-KR" altLang="en-US" b="1" dirty="0" smtClean="0">
                <a:solidFill>
                  <a:srgbClr val="FF0000"/>
                </a:solidFill>
              </a:rPr>
              <a:t>내 안식</a:t>
            </a:r>
            <a:r>
              <a:rPr lang="en-US" altLang="ko-KR" dirty="0" smtClean="0"/>
              <a:t>(3)</a:t>
            </a:r>
            <a:endParaRPr lang="ko-KR" altLang="en-US" dirty="0"/>
          </a:p>
        </p:txBody>
      </p:sp>
      <p:cxnSp>
        <p:nvCxnSpPr>
          <p:cNvPr id="50" name="직선 화살표 연결선 49"/>
          <p:cNvCxnSpPr>
            <a:stCxn id="45" idx="2"/>
            <a:endCxn id="47" idx="3"/>
          </p:cNvCxnSpPr>
          <p:nvPr/>
        </p:nvCxnSpPr>
        <p:spPr>
          <a:xfrm flipH="1">
            <a:off x="1034580" y="3965221"/>
            <a:ext cx="345786" cy="325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a:stCxn id="45" idx="2"/>
            <a:endCxn id="48" idx="1"/>
          </p:cNvCxnSpPr>
          <p:nvPr/>
        </p:nvCxnSpPr>
        <p:spPr>
          <a:xfrm>
            <a:off x="1380366" y="3965221"/>
            <a:ext cx="436015" cy="325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직선 화살표 연결선 54"/>
          <p:cNvCxnSpPr>
            <a:stCxn id="48" idx="2"/>
          </p:cNvCxnSpPr>
          <p:nvPr/>
        </p:nvCxnSpPr>
        <p:spPr>
          <a:xfrm flipH="1">
            <a:off x="1816381" y="4614049"/>
            <a:ext cx="491531" cy="5002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3712" y="5298996"/>
            <a:ext cx="2141855" cy="369332"/>
          </a:xfrm>
          <a:prstGeom prst="rect">
            <a:avLst/>
          </a:prstGeom>
          <a:solidFill>
            <a:schemeClr val="accent3">
              <a:lumMod val="40000"/>
              <a:lumOff val="60000"/>
            </a:schemeClr>
          </a:solidFill>
        </p:spPr>
        <p:txBody>
          <a:bodyPr wrap="square" rtlCol="0">
            <a:spAutoFit/>
          </a:bodyPr>
          <a:lstStyle/>
          <a:p>
            <a:r>
              <a:rPr lang="ko-KR" altLang="en-US" dirty="0" smtClean="0"/>
              <a:t>이미 들어간 자</a:t>
            </a:r>
            <a:r>
              <a:rPr lang="en-US" altLang="ko-KR" dirty="0" smtClean="0"/>
              <a:t>(10)</a:t>
            </a:r>
            <a:endParaRPr lang="ko-KR" altLang="en-US" dirty="0"/>
          </a:p>
        </p:txBody>
      </p:sp>
      <p:sp>
        <p:nvSpPr>
          <p:cNvPr id="57" name="TextBox 56"/>
          <p:cNvSpPr txBox="1"/>
          <p:nvPr/>
        </p:nvSpPr>
        <p:spPr>
          <a:xfrm>
            <a:off x="2595767" y="5266737"/>
            <a:ext cx="643691" cy="369332"/>
          </a:xfrm>
          <a:prstGeom prst="rect">
            <a:avLst/>
          </a:prstGeom>
          <a:solidFill>
            <a:schemeClr val="accent3">
              <a:lumMod val="40000"/>
              <a:lumOff val="60000"/>
            </a:schemeClr>
          </a:solidFill>
        </p:spPr>
        <p:txBody>
          <a:bodyPr wrap="square" rtlCol="0">
            <a:spAutoFit/>
          </a:bodyPr>
          <a:lstStyle/>
          <a:p>
            <a:r>
              <a:rPr lang="ko-KR" altLang="en-US" dirty="0" smtClean="0"/>
              <a:t>우</a:t>
            </a:r>
            <a:r>
              <a:rPr lang="ko-KR" altLang="en-US" dirty="0"/>
              <a:t>리</a:t>
            </a:r>
          </a:p>
        </p:txBody>
      </p:sp>
      <p:cxnSp>
        <p:nvCxnSpPr>
          <p:cNvPr id="58" name="직선 화살표 연결선 57"/>
          <p:cNvCxnSpPr>
            <a:stCxn id="48" idx="2"/>
            <a:endCxn id="57" idx="0"/>
          </p:cNvCxnSpPr>
          <p:nvPr/>
        </p:nvCxnSpPr>
        <p:spPr>
          <a:xfrm>
            <a:off x="2307912" y="4614049"/>
            <a:ext cx="609701" cy="652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943869" y="5760661"/>
            <a:ext cx="3042453" cy="369332"/>
          </a:xfrm>
          <a:prstGeom prst="rect">
            <a:avLst/>
          </a:prstGeom>
          <a:solidFill>
            <a:schemeClr val="accent1">
              <a:lumMod val="20000"/>
              <a:lumOff val="80000"/>
            </a:schemeClr>
          </a:solidFill>
        </p:spPr>
        <p:txBody>
          <a:bodyPr wrap="square" rtlCol="0">
            <a:spAutoFit/>
          </a:bodyPr>
          <a:lstStyle/>
          <a:p>
            <a:r>
              <a:rPr lang="ko-KR" altLang="en-US" dirty="0" smtClean="0"/>
              <a:t>안식에 들어가길 힘쓰라</a:t>
            </a:r>
            <a:r>
              <a:rPr lang="en-US" altLang="ko-KR" dirty="0" smtClean="0"/>
              <a:t>(11)</a:t>
            </a:r>
            <a:endParaRPr lang="ko-KR" altLang="en-US" dirty="0"/>
          </a:p>
        </p:txBody>
      </p:sp>
      <p:cxnSp>
        <p:nvCxnSpPr>
          <p:cNvPr id="63" name="직선 화살표 연결선 62"/>
          <p:cNvCxnSpPr>
            <a:stCxn id="57" idx="3"/>
            <a:endCxn id="61" idx="0"/>
          </p:cNvCxnSpPr>
          <p:nvPr/>
        </p:nvCxnSpPr>
        <p:spPr>
          <a:xfrm>
            <a:off x="3239458" y="5451403"/>
            <a:ext cx="1225638" cy="309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091145" y="3255684"/>
            <a:ext cx="1008112" cy="646331"/>
          </a:xfrm>
          <a:prstGeom prst="rect">
            <a:avLst/>
          </a:prstGeom>
          <a:noFill/>
        </p:spPr>
        <p:txBody>
          <a:bodyPr wrap="square" rtlCol="0">
            <a:spAutoFit/>
          </a:bodyPr>
          <a:lstStyle/>
          <a:p>
            <a:r>
              <a:rPr lang="ko-KR" altLang="en-US" dirty="0" smtClean="0"/>
              <a:t>들은 바 </a:t>
            </a:r>
            <a:endParaRPr lang="en-US" altLang="ko-KR" dirty="0" smtClean="0"/>
          </a:p>
          <a:p>
            <a:r>
              <a:rPr lang="ko-KR" altLang="en-US" dirty="0" smtClean="0"/>
              <a:t>그 말씀</a:t>
            </a:r>
            <a:endParaRPr lang="ko-KR" altLang="en-US" dirty="0"/>
          </a:p>
        </p:txBody>
      </p:sp>
      <p:cxnSp>
        <p:nvCxnSpPr>
          <p:cNvPr id="66" name="직선 화살표 연결선 65"/>
          <p:cNvCxnSpPr>
            <a:stCxn id="36" idx="3"/>
            <a:endCxn id="64" idx="1"/>
          </p:cNvCxnSpPr>
          <p:nvPr/>
        </p:nvCxnSpPr>
        <p:spPr>
          <a:xfrm flipV="1">
            <a:off x="6589279" y="3578850"/>
            <a:ext cx="501866" cy="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직선 화살표 연결선 68"/>
          <p:cNvCxnSpPr>
            <a:stCxn id="64" idx="2"/>
          </p:cNvCxnSpPr>
          <p:nvPr/>
        </p:nvCxnSpPr>
        <p:spPr>
          <a:xfrm flipH="1">
            <a:off x="7091145" y="3902015"/>
            <a:ext cx="504056" cy="388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371065" y="4475549"/>
            <a:ext cx="2772935" cy="1754326"/>
          </a:xfrm>
          <a:prstGeom prst="rect">
            <a:avLst/>
          </a:prstGeom>
          <a:noFill/>
        </p:spPr>
        <p:txBody>
          <a:bodyPr wrap="square" rtlCol="0">
            <a:spAutoFit/>
          </a:bodyPr>
          <a:lstStyle/>
          <a:p>
            <a:r>
              <a:rPr lang="ko-KR" altLang="en-US" dirty="0" smtClean="0"/>
              <a:t>살았고 </a:t>
            </a:r>
            <a:r>
              <a:rPr lang="en-US" altLang="ko-KR" dirty="0" smtClean="0"/>
              <a:t>( 12-13 )</a:t>
            </a:r>
          </a:p>
          <a:p>
            <a:r>
              <a:rPr lang="ko-KR" altLang="en-US" dirty="0" err="1" smtClean="0"/>
              <a:t>운동력</a:t>
            </a:r>
            <a:r>
              <a:rPr lang="ko-KR" altLang="en-US" dirty="0" smtClean="0"/>
              <a:t> 있고</a:t>
            </a:r>
            <a:endParaRPr lang="en-US" altLang="ko-KR" dirty="0" smtClean="0"/>
          </a:p>
          <a:p>
            <a:r>
              <a:rPr lang="ko-KR" altLang="en-US" dirty="0" smtClean="0"/>
              <a:t>좌우에 </a:t>
            </a:r>
            <a:r>
              <a:rPr lang="ko-KR" altLang="en-US" dirty="0" err="1" smtClean="0"/>
              <a:t>날선</a:t>
            </a:r>
            <a:r>
              <a:rPr lang="ko-KR" altLang="en-US" dirty="0" smtClean="0"/>
              <a:t> 검</a:t>
            </a:r>
            <a:endParaRPr lang="en-US" altLang="ko-KR" dirty="0" smtClean="0"/>
          </a:p>
          <a:p>
            <a:r>
              <a:rPr lang="ko-KR" altLang="en-US" dirty="0" smtClean="0"/>
              <a:t>육 영 혼 관절 골수 쪼갬</a:t>
            </a:r>
            <a:endParaRPr lang="en-US" altLang="ko-KR" dirty="0" smtClean="0"/>
          </a:p>
          <a:p>
            <a:r>
              <a:rPr lang="ko-KR" altLang="en-US" dirty="0" smtClean="0"/>
              <a:t>마음의 생각과 </a:t>
            </a:r>
            <a:r>
              <a:rPr lang="ko-KR" altLang="en-US" dirty="0" err="1" smtClean="0"/>
              <a:t>뜿을</a:t>
            </a:r>
            <a:r>
              <a:rPr lang="ko-KR" altLang="en-US" dirty="0" smtClean="0"/>
              <a:t> 판단</a:t>
            </a:r>
            <a:endParaRPr lang="en-US" altLang="ko-KR" dirty="0" smtClean="0"/>
          </a:p>
          <a:p>
            <a:r>
              <a:rPr lang="ko-KR" altLang="en-US" dirty="0" smtClean="0"/>
              <a:t>벌거벗은 것처럼 드러남</a:t>
            </a:r>
            <a:endParaRPr lang="ko-KR" altLang="en-US" dirty="0"/>
          </a:p>
        </p:txBody>
      </p:sp>
      <p:sp>
        <p:nvSpPr>
          <p:cNvPr id="72" name="TextBox 71"/>
          <p:cNvSpPr txBox="1"/>
          <p:nvPr/>
        </p:nvSpPr>
        <p:spPr>
          <a:xfrm>
            <a:off x="2878677" y="6224359"/>
            <a:ext cx="3533972" cy="646331"/>
          </a:xfrm>
          <a:prstGeom prst="rect">
            <a:avLst/>
          </a:prstGeom>
          <a:solidFill>
            <a:schemeClr val="accent5">
              <a:lumMod val="20000"/>
              <a:lumOff val="80000"/>
            </a:schemeClr>
          </a:solidFill>
        </p:spPr>
        <p:txBody>
          <a:bodyPr wrap="square" rtlCol="0">
            <a:spAutoFit/>
          </a:bodyPr>
          <a:lstStyle/>
          <a:p>
            <a:r>
              <a:rPr lang="ko-KR" altLang="en-US" dirty="0" smtClean="0"/>
              <a:t>불순종의 본에 빠지지 않도록</a:t>
            </a:r>
            <a:r>
              <a:rPr lang="en-US" altLang="ko-KR" dirty="0" smtClean="0"/>
              <a:t>(11)</a:t>
            </a:r>
          </a:p>
          <a:p>
            <a:pPr algn="ctr"/>
            <a:r>
              <a:rPr lang="en-US" altLang="ko-KR" dirty="0" smtClean="0"/>
              <a:t>(</a:t>
            </a:r>
            <a:r>
              <a:rPr lang="ko-KR" altLang="en-US" dirty="0" err="1" smtClean="0"/>
              <a:t>딤전</a:t>
            </a:r>
            <a:r>
              <a:rPr lang="en-US" altLang="ko-KR" dirty="0" smtClean="0"/>
              <a:t>6:12)</a:t>
            </a:r>
            <a:endParaRPr lang="ko-KR" altLang="en-US" dirty="0"/>
          </a:p>
        </p:txBody>
      </p:sp>
      <p:sp>
        <p:nvSpPr>
          <p:cNvPr id="74" name="TextBox 73"/>
          <p:cNvSpPr txBox="1"/>
          <p:nvPr/>
        </p:nvSpPr>
        <p:spPr>
          <a:xfrm>
            <a:off x="244947" y="320033"/>
            <a:ext cx="1571434" cy="646331"/>
          </a:xfrm>
          <a:prstGeom prst="rect">
            <a:avLst/>
          </a:prstGeom>
          <a:noFill/>
        </p:spPr>
        <p:txBody>
          <a:bodyPr wrap="square" rtlCol="0">
            <a:spAutoFit/>
          </a:bodyPr>
          <a:lstStyle/>
          <a:p>
            <a:pPr algn="ctr"/>
            <a:r>
              <a:rPr lang="ko-KR" altLang="en-US" dirty="0" smtClean="0"/>
              <a:t>복음전함을 먼저 받은 자</a:t>
            </a:r>
            <a:endParaRPr lang="ko-KR" altLang="en-US" dirty="0"/>
          </a:p>
        </p:txBody>
      </p:sp>
      <p:cxnSp>
        <p:nvCxnSpPr>
          <p:cNvPr id="76" name="직선 화살표 연결선 75"/>
          <p:cNvCxnSpPr>
            <a:stCxn id="10" idx="2"/>
            <a:endCxn id="74" idx="2"/>
          </p:cNvCxnSpPr>
          <p:nvPr/>
        </p:nvCxnSpPr>
        <p:spPr>
          <a:xfrm flipH="1" flipV="1">
            <a:off x="1030664" y="966364"/>
            <a:ext cx="1268706" cy="3231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355292" y="4900780"/>
            <a:ext cx="2035101" cy="646331"/>
          </a:xfrm>
          <a:prstGeom prst="rect">
            <a:avLst/>
          </a:prstGeom>
          <a:noFill/>
        </p:spPr>
        <p:txBody>
          <a:bodyPr wrap="square" rtlCol="0">
            <a:spAutoFit/>
          </a:bodyPr>
          <a:lstStyle/>
          <a:p>
            <a:pPr algn="ctr"/>
            <a:r>
              <a:rPr lang="ko-KR" altLang="en-US" dirty="0" smtClean="0"/>
              <a:t>그 음성을 듣거든</a:t>
            </a:r>
            <a:endParaRPr lang="en-US" altLang="ko-KR" dirty="0" smtClean="0"/>
          </a:p>
          <a:p>
            <a:pPr algn="ctr"/>
            <a:r>
              <a:rPr lang="ko-KR" altLang="en-US" dirty="0" smtClean="0"/>
              <a:t>완고하게 말라</a:t>
            </a:r>
            <a:endParaRPr lang="ko-KR" altLang="en-US" dirty="0"/>
          </a:p>
        </p:txBody>
      </p:sp>
      <p:cxnSp>
        <p:nvCxnSpPr>
          <p:cNvPr id="88" name="직선 화살표 연결선 87"/>
          <p:cNvCxnSpPr>
            <a:stCxn id="38" idx="2"/>
            <a:endCxn id="86" idx="0"/>
          </p:cNvCxnSpPr>
          <p:nvPr/>
        </p:nvCxnSpPr>
        <p:spPr>
          <a:xfrm>
            <a:off x="4350378" y="4731606"/>
            <a:ext cx="22465" cy="1691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타원 4"/>
          <p:cNvSpPr/>
          <p:nvPr/>
        </p:nvSpPr>
        <p:spPr>
          <a:xfrm>
            <a:off x="264403" y="279292"/>
            <a:ext cx="628027" cy="446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1351066" y="5855027"/>
            <a:ext cx="1354177" cy="369332"/>
          </a:xfrm>
          <a:prstGeom prst="rect">
            <a:avLst/>
          </a:prstGeom>
          <a:solidFill>
            <a:schemeClr val="accent3">
              <a:lumMod val="20000"/>
              <a:lumOff val="80000"/>
            </a:schemeClr>
          </a:solidFill>
        </p:spPr>
        <p:txBody>
          <a:bodyPr wrap="square" rtlCol="0">
            <a:spAutoFit/>
          </a:bodyPr>
          <a:lstStyle/>
          <a:p>
            <a:r>
              <a:rPr lang="ko-KR" altLang="en-US" dirty="0" smtClean="0"/>
              <a:t>믿은 우리</a:t>
            </a:r>
            <a:endParaRPr lang="ko-KR" altLang="en-US" dirty="0"/>
          </a:p>
        </p:txBody>
      </p:sp>
      <p:sp>
        <p:nvSpPr>
          <p:cNvPr id="49" name="TextBox 48"/>
          <p:cNvSpPr txBox="1"/>
          <p:nvPr/>
        </p:nvSpPr>
        <p:spPr>
          <a:xfrm>
            <a:off x="390889" y="6362858"/>
            <a:ext cx="2282929" cy="369332"/>
          </a:xfrm>
          <a:prstGeom prst="rect">
            <a:avLst/>
          </a:prstGeom>
          <a:solidFill>
            <a:schemeClr val="accent1">
              <a:lumMod val="20000"/>
              <a:lumOff val="80000"/>
            </a:schemeClr>
          </a:solidFill>
        </p:spPr>
        <p:txBody>
          <a:bodyPr wrap="square" rtlCol="0">
            <a:spAutoFit/>
          </a:bodyPr>
          <a:lstStyle/>
          <a:p>
            <a:r>
              <a:rPr lang="ko-KR" altLang="en-US" dirty="0" smtClean="0"/>
              <a:t>안식에 들어간다</a:t>
            </a:r>
            <a:r>
              <a:rPr lang="en-US" altLang="ko-KR" dirty="0" smtClean="0"/>
              <a:t>(3)</a:t>
            </a:r>
            <a:endParaRPr lang="ko-KR" alt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104" y="1804352"/>
            <a:ext cx="8858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직사각형 12"/>
          <p:cNvSpPr/>
          <p:nvPr/>
        </p:nvSpPr>
        <p:spPr>
          <a:xfrm>
            <a:off x="122405" y="2942445"/>
            <a:ext cx="1354858" cy="584775"/>
          </a:xfrm>
          <a:prstGeom prst="rect">
            <a:avLst/>
          </a:prstGeom>
        </p:spPr>
        <p:txBody>
          <a:bodyPr wrap="none">
            <a:spAutoFit/>
          </a:bodyPr>
          <a:lstStyle/>
          <a:p>
            <a:r>
              <a:rPr lang="ko-KR" altLang="en-US" sz="1600" b="1" dirty="0" smtClean="0"/>
              <a:t>롬 </a:t>
            </a:r>
            <a:r>
              <a:rPr lang="en-US" altLang="ko-KR" sz="1600" b="1" dirty="0" smtClean="0">
                <a:solidFill>
                  <a:srgbClr val="FF0000"/>
                </a:solidFill>
              </a:rPr>
              <a:t>2:29 </a:t>
            </a:r>
            <a:r>
              <a:rPr lang="ko-KR" altLang="en-US" sz="1600" b="1" dirty="0" smtClean="0">
                <a:solidFill>
                  <a:srgbClr val="FF0000"/>
                </a:solidFill>
              </a:rPr>
              <a:t>개</a:t>
            </a:r>
            <a:r>
              <a:rPr lang="ko-KR" altLang="en-US" sz="1600" b="1" dirty="0">
                <a:solidFill>
                  <a:srgbClr val="FF0000"/>
                </a:solidFill>
              </a:rPr>
              <a:t>념</a:t>
            </a:r>
            <a:endParaRPr lang="en-US" altLang="ko-KR" sz="1600" b="1" dirty="0" smtClean="0">
              <a:solidFill>
                <a:srgbClr val="FF0000"/>
              </a:solidFill>
            </a:endParaRPr>
          </a:p>
          <a:p>
            <a:r>
              <a:rPr lang="ko-KR" altLang="en-US" sz="1600" b="1" dirty="0" smtClean="0"/>
              <a:t>마</a:t>
            </a:r>
            <a:r>
              <a:rPr lang="en-US" altLang="ko-KR" sz="1600" b="1" dirty="0" smtClean="0"/>
              <a:t>11:28</a:t>
            </a:r>
            <a:endParaRPr lang="en-US" altLang="ko-KR" sz="1600" b="1" dirty="0"/>
          </a:p>
        </p:txBody>
      </p:sp>
      <p:sp>
        <p:nvSpPr>
          <p:cNvPr id="14" name="직사각형 13"/>
          <p:cNvSpPr/>
          <p:nvPr/>
        </p:nvSpPr>
        <p:spPr>
          <a:xfrm>
            <a:off x="63712" y="4465478"/>
            <a:ext cx="1964443" cy="830997"/>
          </a:xfrm>
          <a:prstGeom prst="rect">
            <a:avLst/>
          </a:prstGeom>
        </p:spPr>
        <p:txBody>
          <a:bodyPr wrap="square">
            <a:spAutoFit/>
          </a:bodyPr>
          <a:lstStyle/>
          <a:p>
            <a:r>
              <a:rPr lang="ko-KR" altLang="en-US" sz="1600" dirty="0" smtClean="0"/>
              <a:t>창</a:t>
            </a:r>
            <a:r>
              <a:rPr lang="en-US" altLang="ko-KR" sz="1600" dirty="0" smtClean="0"/>
              <a:t>2:1,2, </a:t>
            </a:r>
          </a:p>
          <a:p>
            <a:r>
              <a:rPr lang="ko-KR" altLang="en-US" sz="1600" dirty="0" smtClean="0"/>
              <a:t>요 </a:t>
            </a:r>
            <a:r>
              <a:rPr lang="en-US" altLang="ko-KR" sz="1600" dirty="0" smtClean="0"/>
              <a:t>19:30</a:t>
            </a:r>
          </a:p>
          <a:p>
            <a:r>
              <a:rPr lang="en-US" altLang="ko-KR" sz="1600" dirty="0" smtClean="0"/>
              <a:t>(</a:t>
            </a:r>
            <a:r>
              <a:rPr lang="ko-KR" altLang="en-US" sz="1600" dirty="0" smtClean="0"/>
              <a:t>안식일 </a:t>
            </a:r>
            <a:r>
              <a:rPr lang="ko-KR" altLang="en-US" sz="1600" dirty="0" err="1" smtClean="0"/>
              <a:t>무교절</a:t>
            </a:r>
            <a:r>
              <a:rPr lang="en-US" altLang="ko-KR" sz="1600" dirty="0" smtClean="0"/>
              <a:t>) </a:t>
            </a:r>
            <a:endParaRPr lang="ko-KR" altLang="en-US" sz="1600" dirty="0"/>
          </a:p>
        </p:txBody>
      </p:sp>
      <p:sp>
        <p:nvSpPr>
          <p:cNvPr id="15" name="TextBox 14"/>
          <p:cNvSpPr txBox="1"/>
          <p:nvPr/>
        </p:nvSpPr>
        <p:spPr>
          <a:xfrm>
            <a:off x="75553" y="1709787"/>
            <a:ext cx="1401710" cy="646331"/>
          </a:xfrm>
          <a:prstGeom prst="rect">
            <a:avLst/>
          </a:prstGeom>
          <a:noFill/>
        </p:spPr>
        <p:txBody>
          <a:bodyPr wrap="square" rtlCol="0">
            <a:spAutoFit/>
          </a:bodyPr>
          <a:lstStyle/>
          <a:p>
            <a:r>
              <a:rPr lang="ko-KR" altLang="en-US" dirty="0" smtClean="0"/>
              <a:t>이룸</a:t>
            </a:r>
            <a:r>
              <a:rPr lang="en-US" altLang="ko-KR" sz="1400" dirty="0" smtClean="0"/>
              <a:t>(</a:t>
            </a:r>
            <a:r>
              <a:rPr lang="ko-KR" altLang="en-US" sz="1400" dirty="0" smtClean="0"/>
              <a:t>창</a:t>
            </a:r>
            <a:r>
              <a:rPr lang="en-US" altLang="ko-KR" sz="1400" dirty="0" smtClean="0"/>
              <a:t>2:1)</a:t>
            </a:r>
            <a:endParaRPr lang="en-US" altLang="ko-KR" dirty="0" smtClean="0"/>
          </a:p>
          <a:p>
            <a:r>
              <a:rPr lang="ko-KR" altLang="en-US" dirty="0" smtClean="0"/>
              <a:t>구원</a:t>
            </a:r>
            <a:r>
              <a:rPr lang="en-US" altLang="ko-KR" sz="1400" dirty="0" smtClean="0"/>
              <a:t>(</a:t>
            </a:r>
            <a:r>
              <a:rPr lang="ko-KR" altLang="en-US" sz="1400" dirty="0" smtClean="0"/>
              <a:t>신</a:t>
            </a:r>
            <a:r>
              <a:rPr lang="en-US" altLang="ko-KR" sz="1400" dirty="0" smtClean="0"/>
              <a:t>5:15)</a:t>
            </a:r>
            <a:endParaRPr lang="ko-KR" altLang="en-US" sz="1400" dirty="0"/>
          </a:p>
        </p:txBody>
      </p:sp>
      <p:sp>
        <p:nvSpPr>
          <p:cNvPr id="94" name="제목 1"/>
          <p:cNvSpPr txBox="1">
            <a:spLocks/>
          </p:cNvSpPr>
          <p:nvPr/>
        </p:nvSpPr>
        <p:spPr>
          <a:xfrm>
            <a:off x="6947129" y="6266487"/>
            <a:ext cx="1512168" cy="562074"/>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ko-KR" altLang="en-US" sz="2000" dirty="0" smtClean="0"/>
              <a:t>그러므로</a:t>
            </a:r>
            <a:endParaRPr lang="ko-KR" altLang="en-US" sz="2000" dirty="0"/>
          </a:p>
        </p:txBody>
      </p:sp>
    </p:spTree>
    <p:extLst>
      <p:ext uri="{BB962C8B-B14F-4D97-AF65-F5344CB8AC3E}">
        <p14:creationId xmlns:p14="http://schemas.microsoft.com/office/powerpoint/2010/main" val="31958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childTnLst>
                                </p:cTn>
                              </p:par>
                              <p:par>
                                <p:cTn id="51" presetID="10" presetClass="entr" presetSubtype="0" fill="hold"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additive="base">
                                        <p:cTn id="72" dur="500" fill="hold"/>
                                        <p:tgtEl>
                                          <p:spTgt spid="94"/>
                                        </p:tgtEl>
                                        <p:attrNameLst>
                                          <p:attrName>ppt_x</p:attrName>
                                        </p:attrNameLst>
                                      </p:cBhvr>
                                      <p:tavLst>
                                        <p:tav tm="0">
                                          <p:val>
                                            <p:strVal val="#ppt_x"/>
                                          </p:val>
                                        </p:tav>
                                        <p:tav tm="100000">
                                          <p:val>
                                            <p:strVal val="#ppt_x"/>
                                          </p:val>
                                        </p:tav>
                                      </p:tavLst>
                                    </p:anim>
                                    <p:anim calcmode="lin" valueType="num">
                                      <p:cBhvr additive="base">
                                        <p:cTn id="73"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6" grpId="0" animBg="1"/>
      <p:bldP spid="57" grpId="0" animBg="1"/>
      <p:bldP spid="61" grpId="0" animBg="1"/>
      <p:bldP spid="70" grpId="0"/>
      <p:bldP spid="72" grpId="0" animBg="1"/>
      <p:bldP spid="86" grpId="0"/>
      <p:bldP spid="8" grpId="0" animBg="1"/>
      <p:bldP spid="49" grpId="0" animBg="1"/>
      <p:bldP spid="13" grpId="0"/>
      <p:bldP spid="14" grpId="0"/>
      <p:bldP spid="15"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144000" cy="561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1730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563888" y="274638"/>
            <a:ext cx="1512168" cy="562074"/>
          </a:xfrm>
        </p:spPr>
        <p:txBody>
          <a:bodyPr>
            <a:normAutofit/>
          </a:bodyPr>
          <a:lstStyle/>
          <a:p>
            <a:r>
              <a:rPr lang="ko-KR" altLang="en-US" sz="2000" dirty="0" smtClean="0"/>
              <a:t>그러므로</a:t>
            </a:r>
            <a:endParaRPr lang="ko-KR" altLang="en-US" sz="2000" dirty="0"/>
          </a:p>
        </p:txBody>
      </p:sp>
      <p:sp>
        <p:nvSpPr>
          <p:cNvPr id="3" name="TextBox 2"/>
          <p:cNvSpPr txBox="1"/>
          <p:nvPr/>
        </p:nvSpPr>
        <p:spPr>
          <a:xfrm>
            <a:off x="3635896" y="1220162"/>
            <a:ext cx="1512168" cy="369332"/>
          </a:xfrm>
          <a:prstGeom prst="rect">
            <a:avLst/>
          </a:prstGeom>
          <a:noFill/>
        </p:spPr>
        <p:txBody>
          <a:bodyPr wrap="square" rtlCol="0">
            <a:spAutoFit/>
          </a:bodyPr>
          <a:lstStyle/>
          <a:p>
            <a:r>
              <a:rPr lang="ko-KR" altLang="en-US" dirty="0" smtClean="0"/>
              <a:t>큰 대제사장</a:t>
            </a:r>
            <a:endParaRPr lang="ko-KR" altLang="en-US" dirty="0"/>
          </a:p>
        </p:txBody>
      </p:sp>
      <p:sp>
        <p:nvSpPr>
          <p:cNvPr id="4" name="TextBox 3"/>
          <p:cNvSpPr txBox="1"/>
          <p:nvPr/>
        </p:nvSpPr>
        <p:spPr>
          <a:xfrm>
            <a:off x="251520" y="850830"/>
            <a:ext cx="1944216" cy="369332"/>
          </a:xfrm>
          <a:prstGeom prst="rect">
            <a:avLst/>
          </a:prstGeom>
          <a:noFill/>
        </p:spPr>
        <p:txBody>
          <a:bodyPr wrap="square" rtlCol="0">
            <a:spAutoFit/>
          </a:bodyPr>
          <a:lstStyle/>
          <a:p>
            <a:r>
              <a:rPr lang="ko-KR" altLang="en-US" dirty="0" smtClean="0"/>
              <a:t>연약함을 </a:t>
            </a:r>
            <a:r>
              <a:rPr lang="ko-KR" altLang="en-US" dirty="0" err="1" smtClean="0"/>
              <a:t>체휼</a:t>
            </a:r>
            <a:endParaRPr lang="ko-KR" altLang="en-US" dirty="0"/>
          </a:p>
        </p:txBody>
      </p:sp>
      <p:sp>
        <p:nvSpPr>
          <p:cNvPr id="6" name="TextBox 5"/>
          <p:cNvSpPr txBox="1"/>
          <p:nvPr/>
        </p:nvSpPr>
        <p:spPr>
          <a:xfrm>
            <a:off x="262817" y="1244705"/>
            <a:ext cx="1944216" cy="369332"/>
          </a:xfrm>
          <a:prstGeom prst="rect">
            <a:avLst/>
          </a:prstGeom>
          <a:noFill/>
        </p:spPr>
        <p:txBody>
          <a:bodyPr wrap="square" rtlCol="0">
            <a:spAutoFit/>
          </a:bodyPr>
          <a:lstStyle/>
          <a:p>
            <a:r>
              <a:rPr lang="ko-KR" altLang="en-US" dirty="0" smtClean="0"/>
              <a:t>똑같이 </a:t>
            </a:r>
            <a:r>
              <a:rPr lang="ko-KR" altLang="en-US" dirty="0" err="1" smtClean="0"/>
              <a:t>시험받음</a:t>
            </a:r>
            <a:endParaRPr lang="ko-KR" altLang="en-US" dirty="0"/>
          </a:p>
        </p:txBody>
      </p:sp>
      <p:sp>
        <p:nvSpPr>
          <p:cNvPr id="7" name="TextBox 6"/>
          <p:cNvSpPr txBox="1"/>
          <p:nvPr/>
        </p:nvSpPr>
        <p:spPr>
          <a:xfrm>
            <a:off x="298752" y="1712007"/>
            <a:ext cx="1512168" cy="379413"/>
          </a:xfrm>
          <a:prstGeom prst="rect">
            <a:avLst/>
          </a:prstGeom>
          <a:noFill/>
        </p:spPr>
        <p:txBody>
          <a:bodyPr wrap="square" rtlCol="0">
            <a:spAutoFit/>
          </a:bodyPr>
          <a:lstStyle/>
          <a:p>
            <a:r>
              <a:rPr lang="ko-KR" altLang="en-US" dirty="0" smtClean="0"/>
              <a:t>죄는 없으심</a:t>
            </a:r>
            <a:endParaRPr lang="ko-KR" altLang="en-US" dirty="0"/>
          </a:p>
        </p:txBody>
      </p:sp>
      <p:cxnSp>
        <p:nvCxnSpPr>
          <p:cNvPr id="9" name="직선 화살표 연결선 8"/>
          <p:cNvCxnSpPr>
            <a:stCxn id="3" idx="1"/>
            <a:endCxn id="4" idx="3"/>
          </p:cNvCxnSpPr>
          <p:nvPr/>
        </p:nvCxnSpPr>
        <p:spPr>
          <a:xfrm flipH="1" flipV="1">
            <a:off x="2195736" y="1035496"/>
            <a:ext cx="1440160" cy="369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a:stCxn id="3" idx="1"/>
            <a:endCxn id="6" idx="3"/>
          </p:cNvCxnSpPr>
          <p:nvPr/>
        </p:nvCxnSpPr>
        <p:spPr>
          <a:xfrm flipH="1">
            <a:off x="2207033" y="1404828"/>
            <a:ext cx="1428863" cy="245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a:stCxn id="3" idx="1"/>
            <a:endCxn id="7" idx="3"/>
          </p:cNvCxnSpPr>
          <p:nvPr/>
        </p:nvCxnSpPr>
        <p:spPr>
          <a:xfrm flipH="1">
            <a:off x="1810920" y="1404828"/>
            <a:ext cx="1824976" cy="4968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61722" y="829790"/>
            <a:ext cx="1800200" cy="369332"/>
          </a:xfrm>
          <a:prstGeom prst="rect">
            <a:avLst/>
          </a:prstGeom>
          <a:noFill/>
        </p:spPr>
        <p:txBody>
          <a:bodyPr wrap="square" rtlCol="0">
            <a:spAutoFit/>
          </a:bodyPr>
          <a:lstStyle/>
          <a:p>
            <a:r>
              <a:rPr lang="ko-KR" altLang="en-US" dirty="0" smtClean="0"/>
              <a:t>승천하신 자</a:t>
            </a:r>
            <a:endParaRPr lang="ko-KR" altLang="en-US" dirty="0"/>
          </a:p>
        </p:txBody>
      </p:sp>
      <p:sp>
        <p:nvSpPr>
          <p:cNvPr id="31" name="TextBox 30"/>
          <p:cNvSpPr txBox="1"/>
          <p:nvPr/>
        </p:nvSpPr>
        <p:spPr>
          <a:xfrm>
            <a:off x="6161133" y="1244705"/>
            <a:ext cx="1800200" cy="369332"/>
          </a:xfrm>
          <a:prstGeom prst="rect">
            <a:avLst/>
          </a:prstGeom>
          <a:noFill/>
        </p:spPr>
        <p:txBody>
          <a:bodyPr wrap="square" rtlCol="0">
            <a:spAutoFit/>
          </a:bodyPr>
          <a:lstStyle/>
          <a:p>
            <a:r>
              <a:rPr lang="ko-KR" altLang="en-US" dirty="0" smtClean="0"/>
              <a:t>하나님의 아들</a:t>
            </a:r>
            <a:endParaRPr lang="ko-KR" altLang="en-US" dirty="0"/>
          </a:p>
        </p:txBody>
      </p:sp>
      <p:sp>
        <p:nvSpPr>
          <p:cNvPr id="32" name="TextBox 31"/>
          <p:cNvSpPr txBox="1"/>
          <p:nvPr/>
        </p:nvSpPr>
        <p:spPr>
          <a:xfrm>
            <a:off x="6161722" y="1737121"/>
            <a:ext cx="1800200" cy="369332"/>
          </a:xfrm>
          <a:prstGeom prst="rect">
            <a:avLst/>
          </a:prstGeom>
          <a:noFill/>
        </p:spPr>
        <p:txBody>
          <a:bodyPr wrap="square" rtlCol="0">
            <a:spAutoFit/>
          </a:bodyPr>
          <a:lstStyle/>
          <a:p>
            <a:r>
              <a:rPr lang="ko-KR" altLang="en-US" smtClean="0"/>
              <a:t>예수</a:t>
            </a:r>
            <a:endParaRPr lang="ko-KR" altLang="en-US" dirty="0"/>
          </a:p>
        </p:txBody>
      </p:sp>
      <p:cxnSp>
        <p:nvCxnSpPr>
          <p:cNvPr id="33" name="직선 화살표 연결선 32"/>
          <p:cNvCxnSpPr>
            <a:stCxn id="3" idx="3"/>
            <a:endCxn id="30" idx="1"/>
          </p:cNvCxnSpPr>
          <p:nvPr/>
        </p:nvCxnSpPr>
        <p:spPr>
          <a:xfrm flipV="1">
            <a:off x="5148064" y="1014456"/>
            <a:ext cx="1013658" cy="390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3" idx="3"/>
            <a:endCxn id="31" idx="1"/>
          </p:cNvCxnSpPr>
          <p:nvPr/>
        </p:nvCxnSpPr>
        <p:spPr>
          <a:xfrm>
            <a:off x="5148064" y="1404828"/>
            <a:ext cx="1013069" cy="245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a:stCxn id="3" idx="3"/>
            <a:endCxn id="32" idx="1"/>
          </p:cNvCxnSpPr>
          <p:nvPr/>
        </p:nvCxnSpPr>
        <p:spPr>
          <a:xfrm>
            <a:off x="5148064" y="1404828"/>
            <a:ext cx="1013658" cy="516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302351" y="2254970"/>
            <a:ext cx="2870050" cy="369332"/>
          </a:xfrm>
          <a:prstGeom prst="rect">
            <a:avLst/>
          </a:prstGeom>
          <a:noFill/>
        </p:spPr>
        <p:txBody>
          <a:bodyPr wrap="square" rtlCol="0">
            <a:spAutoFit/>
          </a:bodyPr>
          <a:lstStyle/>
          <a:p>
            <a:r>
              <a:rPr lang="ko-KR" altLang="en-US" b="1" dirty="0" smtClean="0">
                <a:solidFill>
                  <a:srgbClr val="FF0000"/>
                </a:solidFill>
              </a:rPr>
              <a:t>믿는 도리</a:t>
            </a:r>
            <a:r>
              <a:rPr lang="ko-KR" altLang="en-US" dirty="0" smtClean="0"/>
              <a:t>를 굳게 잡으라</a:t>
            </a:r>
            <a:endParaRPr lang="ko-KR" altLang="en-US" dirty="0"/>
          </a:p>
        </p:txBody>
      </p:sp>
      <p:sp>
        <p:nvSpPr>
          <p:cNvPr id="55" name="TextBox 54"/>
          <p:cNvSpPr txBox="1"/>
          <p:nvPr/>
        </p:nvSpPr>
        <p:spPr>
          <a:xfrm>
            <a:off x="300068" y="2267207"/>
            <a:ext cx="3623860" cy="369332"/>
          </a:xfrm>
          <a:prstGeom prst="rect">
            <a:avLst/>
          </a:prstGeom>
          <a:noFill/>
        </p:spPr>
        <p:txBody>
          <a:bodyPr wrap="square" rtlCol="0">
            <a:spAutoFit/>
          </a:bodyPr>
          <a:lstStyle/>
          <a:p>
            <a:r>
              <a:rPr lang="ko-KR" altLang="en-US" dirty="0" smtClean="0"/>
              <a:t>은혜의 보좌 앞에 담대히 나가라</a:t>
            </a:r>
            <a:endParaRPr lang="ko-KR" altLang="en-US" dirty="0"/>
          </a:p>
        </p:txBody>
      </p:sp>
      <p:sp>
        <p:nvSpPr>
          <p:cNvPr id="56" name="TextBox 55"/>
          <p:cNvSpPr txBox="1"/>
          <p:nvPr/>
        </p:nvSpPr>
        <p:spPr>
          <a:xfrm>
            <a:off x="300068" y="2810857"/>
            <a:ext cx="3335828" cy="369332"/>
          </a:xfrm>
          <a:prstGeom prst="rect">
            <a:avLst/>
          </a:prstGeom>
          <a:noFill/>
        </p:spPr>
        <p:txBody>
          <a:bodyPr wrap="square" rtlCol="0">
            <a:spAutoFit/>
          </a:bodyPr>
          <a:lstStyle/>
          <a:p>
            <a:r>
              <a:rPr lang="ko-KR" altLang="en-US" dirty="0" smtClean="0"/>
              <a:t>때를 따라 돕는 은혜를 위하여</a:t>
            </a:r>
            <a:endParaRPr lang="ko-KR" altLang="en-US" dirty="0"/>
          </a:p>
        </p:txBody>
      </p:sp>
      <p:pic>
        <p:nvPicPr>
          <p:cNvPr id="19" name="Picture 4" descr="img_16_40_0"/>
          <p:cNvPicPr>
            <a:picLocks noChangeAspect="1" noChangeArrowheads="1"/>
          </p:cNvPicPr>
          <p:nvPr/>
        </p:nvPicPr>
        <p:blipFill rotWithShape="1">
          <a:blip r:embed="rId2"/>
          <a:srcRect l="11160" t="1633" r="25740"/>
          <a:stretch/>
        </p:blipFill>
        <p:spPr>
          <a:xfrm>
            <a:off x="3451398" y="3080150"/>
            <a:ext cx="1881164" cy="3527860"/>
          </a:xfrm>
          <a:prstGeom prst="rect">
            <a:avLst/>
          </a:prstGeom>
          <a:noFill/>
          <a:ln/>
          <a:effectLst>
            <a:softEdge rad="317500"/>
          </a:effectLst>
        </p:spPr>
      </p:pic>
    </p:spTree>
    <p:extLst>
      <p:ext uri="{BB962C8B-B14F-4D97-AF65-F5344CB8AC3E}">
        <p14:creationId xmlns:p14="http://schemas.microsoft.com/office/powerpoint/2010/main" val="2958743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a:xfrm>
            <a:off x="457200" y="188640"/>
            <a:ext cx="8507288" cy="6264696"/>
          </a:xfrm>
        </p:spPr>
        <p:txBody>
          <a:bodyPr>
            <a:normAutofit fontScale="85000" lnSpcReduction="10000"/>
          </a:bodyPr>
          <a:lstStyle/>
          <a:p>
            <a:r>
              <a:rPr lang="ko-KR" altLang="en-US" b="1" dirty="0" smtClean="0">
                <a:solidFill>
                  <a:srgbClr val="FF0000"/>
                </a:solidFill>
              </a:rPr>
              <a:t>대제사장</a:t>
            </a:r>
            <a:r>
              <a:rPr lang="ko-KR" altLang="en-US" dirty="0" smtClean="0"/>
              <a:t> 옷 </a:t>
            </a:r>
            <a:endParaRPr lang="en-US" altLang="ko-KR" dirty="0" smtClean="0"/>
          </a:p>
          <a:p>
            <a:r>
              <a:rPr lang="ko-KR" altLang="en-US" dirty="0" smtClean="0"/>
              <a:t>                                  금패</a:t>
            </a:r>
            <a:endParaRPr lang="en-US" altLang="ko-KR" dirty="0"/>
          </a:p>
          <a:p>
            <a:pPr>
              <a:buNone/>
            </a:pPr>
            <a:r>
              <a:rPr lang="ko-KR" altLang="en-US" dirty="0" smtClean="0"/>
              <a:t>                                     </a:t>
            </a:r>
            <a:r>
              <a:rPr lang="ko-KR" altLang="en-US" dirty="0" err="1" smtClean="0"/>
              <a:t>견대</a:t>
            </a:r>
            <a:r>
              <a:rPr lang="ko-KR" altLang="en-US" dirty="0" smtClean="0"/>
              <a:t> </a:t>
            </a:r>
            <a:r>
              <a:rPr lang="en-US" altLang="ko-KR" dirty="0"/>
              <a:t>– </a:t>
            </a:r>
            <a:r>
              <a:rPr lang="ko-KR" altLang="en-US" sz="2000" dirty="0"/>
              <a:t>이스라엘의 아들들의 이름을 새김</a:t>
            </a:r>
            <a:endParaRPr lang="en-US" altLang="ko-KR" sz="2000" dirty="0"/>
          </a:p>
          <a:p>
            <a:pPr>
              <a:buNone/>
            </a:pPr>
            <a:r>
              <a:rPr lang="ko-KR" altLang="en-US" sz="2000" dirty="0" err="1" smtClean="0"/>
              <a:t>에봇</a:t>
            </a:r>
            <a:r>
              <a:rPr lang="ko-KR" altLang="en-US" sz="2000" dirty="0" smtClean="0"/>
              <a:t> 밭침 </a:t>
            </a:r>
            <a:r>
              <a:rPr lang="en-US" altLang="ko-KR" sz="2000" dirty="0" smtClean="0"/>
              <a:t>( </a:t>
            </a:r>
            <a:r>
              <a:rPr lang="ko-KR" altLang="en-US" sz="2000" dirty="0" smtClean="0"/>
              <a:t>청색 </a:t>
            </a:r>
            <a:r>
              <a:rPr lang="en-US" altLang="ko-KR" sz="2000" dirty="0" smtClean="0"/>
              <a:t>)</a:t>
            </a:r>
          </a:p>
          <a:p>
            <a:pPr>
              <a:buNone/>
            </a:pPr>
            <a:r>
              <a:rPr lang="en-US" altLang="ko-KR" dirty="0" smtClean="0"/>
              <a:t>                                     </a:t>
            </a:r>
            <a:r>
              <a:rPr lang="ko-KR" altLang="en-US" dirty="0" err="1"/>
              <a:t>판결흉패</a:t>
            </a:r>
            <a:endParaRPr lang="en-US" altLang="ko-KR" dirty="0"/>
          </a:p>
          <a:p>
            <a:pPr>
              <a:buNone/>
            </a:pPr>
            <a:r>
              <a:rPr lang="ko-KR" altLang="en-US" dirty="0" smtClean="0"/>
              <a:t>                                     </a:t>
            </a:r>
            <a:r>
              <a:rPr lang="ko-KR" altLang="en-US" dirty="0" err="1" smtClean="0"/>
              <a:t>에봇</a:t>
            </a:r>
            <a:endParaRPr lang="en-US" altLang="ko-KR" dirty="0" smtClean="0"/>
          </a:p>
          <a:p>
            <a:pPr>
              <a:buNone/>
            </a:pPr>
            <a:r>
              <a:rPr lang="ko-KR" altLang="en-US" dirty="0" smtClean="0"/>
              <a:t>                                     우림 </a:t>
            </a:r>
            <a:r>
              <a:rPr lang="ko-KR" altLang="en-US" dirty="0" err="1" smtClean="0"/>
              <a:t>둠밈</a:t>
            </a:r>
            <a:endParaRPr lang="en-US" altLang="ko-KR" dirty="0" smtClean="0"/>
          </a:p>
          <a:p>
            <a:pPr>
              <a:buNone/>
            </a:pPr>
            <a:r>
              <a:rPr lang="ko-KR" altLang="en-US" dirty="0" smtClean="0"/>
              <a:t>                                     속에 </a:t>
            </a:r>
            <a:r>
              <a:rPr lang="ko-KR" altLang="en-US" dirty="0"/>
              <a:t>흰 가운을 입는다</a:t>
            </a:r>
            <a:endParaRPr lang="en-US" altLang="ko-KR" dirty="0" smtClean="0"/>
          </a:p>
          <a:p>
            <a:pPr>
              <a:buNone/>
            </a:pPr>
            <a:r>
              <a:rPr lang="en-US" altLang="ko-KR" dirty="0" smtClean="0"/>
              <a:t>                                     </a:t>
            </a:r>
            <a:r>
              <a:rPr lang="ko-KR" altLang="en-US" dirty="0" err="1"/>
              <a:t>금방울</a:t>
            </a:r>
            <a:r>
              <a:rPr lang="en-US" altLang="ko-KR" dirty="0"/>
              <a:t>, </a:t>
            </a:r>
            <a:r>
              <a:rPr lang="ko-KR" altLang="en-US" dirty="0"/>
              <a:t>석류</a:t>
            </a:r>
            <a:endParaRPr lang="en-US" altLang="ko-KR" dirty="0" smtClean="0"/>
          </a:p>
          <a:p>
            <a:pPr>
              <a:buNone/>
            </a:pPr>
            <a:r>
              <a:rPr lang="en-US" altLang="ko-KR" dirty="0" smtClean="0"/>
              <a:t> </a:t>
            </a:r>
            <a:r>
              <a:rPr lang="ko-KR" altLang="en-US" dirty="0" smtClean="0"/>
              <a:t>   </a:t>
            </a:r>
            <a:endParaRPr lang="en-US" altLang="ko-KR" dirty="0" smtClean="0"/>
          </a:p>
          <a:p>
            <a:pPr>
              <a:buNone/>
            </a:pPr>
            <a:r>
              <a:rPr lang="ko-KR" altLang="en-US" dirty="0" smtClean="0"/>
              <a:t> </a:t>
            </a:r>
            <a:r>
              <a:rPr lang="ko-KR" altLang="en-US" b="1" dirty="0" smtClean="0"/>
              <a:t>                                    제사장</a:t>
            </a:r>
            <a:endParaRPr lang="en-US" altLang="ko-KR" b="1" dirty="0"/>
          </a:p>
          <a:p>
            <a:pPr>
              <a:buNone/>
            </a:pPr>
            <a:r>
              <a:rPr lang="ko-KR" altLang="en-US" dirty="0"/>
              <a:t>   </a:t>
            </a:r>
            <a:r>
              <a:rPr lang="ko-KR" altLang="en-US" dirty="0" smtClean="0"/>
              <a:t>                                          </a:t>
            </a:r>
            <a:r>
              <a:rPr lang="ko-KR" altLang="en-US" dirty="0"/>
              <a:t>흰 </a:t>
            </a:r>
            <a:r>
              <a:rPr lang="ko-KR" altLang="en-US" dirty="0" err="1"/>
              <a:t>세마포</a:t>
            </a:r>
            <a:r>
              <a:rPr lang="en-US" altLang="ko-KR" dirty="0"/>
              <a:t>( </a:t>
            </a:r>
            <a:r>
              <a:rPr lang="ko-KR" altLang="en-US" dirty="0"/>
              <a:t>흰 가운</a:t>
            </a:r>
            <a:r>
              <a:rPr lang="en-US" altLang="ko-KR" dirty="0"/>
              <a:t>)</a:t>
            </a:r>
            <a:r>
              <a:rPr lang="ko-KR" altLang="en-US" dirty="0"/>
              <a:t> </a:t>
            </a:r>
            <a:r>
              <a:rPr lang="en-US" altLang="ko-KR" dirty="0"/>
              <a:t>– </a:t>
            </a:r>
            <a:r>
              <a:rPr lang="ko-KR" altLang="en-US" dirty="0"/>
              <a:t>성결</a:t>
            </a:r>
            <a:endParaRPr lang="en-US" altLang="ko-KR" dirty="0"/>
          </a:p>
          <a:p>
            <a:endParaRPr lang="en-US" altLang="ko-KR" b="1" dirty="0">
              <a:solidFill>
                <a:srgbClr val="FF0000"/>
              </a:solidFill>
            </a:endParaRPr>
          </a:p>
          <a:p>
            <a:endParaRPr lang="ko-KR" altLang="en-US" dirty="0"/>
          </a:p>
        </p:txBody>
      </p:sp>
      <p:pic>
        <p:nvPicPr>
          <p:cNvPr id="4" name="Picture 4" descr="img_16_40_0"/>
          <p:cNvPicPr>
            <a:picLocks noChangeAspect="1" noChangeArrowheads="1"/>
          </p:cNvPicPr>
          <p:nvPr/>
        </p:nvPicPr>
        <p:blipFill rotWithShape="1">
          <a:blip r:embed="rId3"/>
          <a:srcRect l="11160" t="1633" r="25740"/>
          <a:stretch/>
        </p:blipFill>
        <p:spPr>
          <a:xfrm>
            <a:off x="395536" y="1054016"/>
            <a:ext cx="3147579" cy="5902844"/>
          </a:xfrm>
          <a:prstGeom prst="rect">
            <a:avLst/>
          </a:prstGeom>
          <a:noFill/>
          <a:ln/>
          <a:effectLst>
            <a:softEdge rad="317500"/>
          </a:effectLst>
        </p:spPr>
      </p:pic>
      <p:sp>
        <p:nvSpPr>
          <p:cNvPr id="9" name="오른쪽 화살표 8"/>
          <p:cNvSpPr/>
          <p:nvPr/>
        </p:nvSpPr>
        <p:spPr>
          <a:xfrm rot="9948192">
            <a:off x="1810452" y="1078316"/>
            <a:ext cx="2238605" cy="193817"/>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오른쪽 화살표 9"/>
          <p:cNvSpPr/>
          <p:nvPr/>
        </p:nvSpPr>
        <p:spPr>
          <a:xfrm rot="9570079">
            <a:off x="2237194" y="1815405"/>
            <a:ext cx="1981944" cy="207667"/>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오른쪽 화살표 11"/>
          <p:cNvSpPr/>
          <p:nvPr/>
        </p:nvSpPr>
        <p:spPr>
          <a:xfrm rot="9805266">
            <a:off x="2131341" y="2359386"/>
            <a:ext cx="1842880" cy="182864"/>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오른쪽 화살표 12"/>
          <p:cNvSpPr/>
          <p:nvPr/>
        </p:nvSpPr>
        <p:spPr>
          <a:xfrm rot="9805266">
            <a:off x="2114828" y="2901968"/>
            <a:ext cx="1842880" cy="182864"/>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오른쪽 화살표 13"/>
          <p:cNvSpPr/>
          <p:nvPr/>
        </p:nvSpPr>
        <p:spPr>
          <a:xfrm rot="8801730">
            <a:off x="2465602" y="5010706"/>
            <a:ext cx="2155026" cy="219875"/>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37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제사장의 조건과 자질</a:t>
            </a:r>
            <a:endParaRPr lang="ko-KR" altLang="en-US" dirty="0"/>
          </a:p>
        </p:txBody>
      </p:sp>
      <p:sp>
        <p:nvSpPr>
          <p:cNvPr id="3" name="Content Placeholder 2"/>
          <p:cNvSpPr>
            <a:spLocks noGrp="1"/>
          </p:cNvSpPr>
          <p:nvPr>
            <p:ph sz="quarter" idx="1"/>
          </p:nvPr>
        </p:nvSpPr>
        <p:spPr>
          <a:xfrm>
            <a:off x="457200" y="1340768"/>
            <a:ext cx="8229600" cy="4816192"/>
          </a:xfrm>
        </p:spPr>
        <p:txBody>
          <a:bodyPr>
            <a:normAutofit/>
          </a:bodyPr>
          <a:lstStyle/>
          <a:p>
            <a:r>
              <a:rPr lang="ko-KR" altLang="en-US" sz="2800" b="1" dirty="0" smtClean="0"/>
              <a:t>제사장은 누구인가 </a:t>
            </a:r>
            <a:r>
              <a:rPr lang="en-US" altLang="ko-KR" sz="2800" b="1" dirty="0" smtClean="0"/>
              <a:t>?</a:t>
            </a:r>
          </a:p>
          <a:p>
            <a:r>
              <a:rPr lang="ko-KR" altLang="en-US" dirty="0" smtClean="0"/>
              <a:t>에덴에서 떠난 인간이 하나님을 만날 수 있는 방법</a:t>
            </a:r>
            <a:endParaRPr lang="en-US" altLang="ko-KR" dirty="0" smtClean="0"/>
          </a:p>
          <a:p>
            <a:endParaRPr lang="en-US" altLang="ko-KR" dirty="0" smtClean="0"/>
          </a:p>
          <a:p>
            <a:r>
              <a:rPr lang="ko-KR" altLang="en-US" dirty="0" smtClean="0"/>
              <a:t>하나님을 인간에게 모시고 오는 방법 </a:t>
            </a:r>
            <a:r>
              <a:rPr lang="en-US" altLang="ko-KR" dirty="0" smtClean="0"/>
              <a:t>- </a:t>
            </a:r>
            <a:r>
              <a:rPr lang="ko-KR" altLang="en-US" b="1" dirty="0" smtClean="0">
                <a:solidFill>
                  <a:srgbClr val="FF0000"/>
                </a:solidFill>
              </a:rPr>
              <a:t>선지자</a:t>
            </a:r>
            <a:endParaRPr lang="en-US" altLang="ko-KR" b="1" dirty="0" smtClean="0">
              <a:solidFill>
                <a:srgbClr val="FF0000"/>
              </a:solidFill>
            </a:endParaRPr>
          </a:p>
          <a:p>
            <a:r>
              <a:rPr lang="en-US" altLang="ko-KR" dirty="0" smtClean="0"/>
              <a:t>    - </a:t>
            </a:r>
            <a:r>
              <a:rPr lang="ko-KR" altLang="en-US" dirty="0" err="1" smtClean="0"/>
              <a:t>성막</a:t>
            </a:r>
            <a:r>
              <a:rPr lang="ko-KR" altLang="en-US" dirty="0" smtClean="0"/>
              <a:t> 밖에서 활동</a:t>
            </a:r>
            <a:endParaRPr lang="en-US" altLang="ko-KR" dirty="0" smtClean="0"/>
          </a:p>
          <a:p>
            <a:r>
              <a:rPr lang="en-US" altLang="ko-KR" dirty="0" smtClean="0"/>
              <a:t>    - </a:t>
            </a:r>
            <a:r>
              <a:rPr lang="ko-KR" altLang="en-US" dirty="0" smtClean="0"/>
              <a:t>하나님의 감동을 받으면 할 수 있음</a:t>
            </a:r>
            <a:endParaRPr lang="en-US" altLang="ko-KR" dirty="0" smtClean="0"/>
          </a:p>
          <a:p>
            <a:endParaRPr lang="en-US" altLang="ko-KR" dirty="0" smtClean="0"/>
          </a:p>
          <a:p>
            <a:r>
              <a:rPr lang="ko-KR" altLang="en-US" dirty="0" smtClean="0"/>
              <a:t>인간을 하나님께 데려가는 방법 </a:t>
            </a:r>
            <a:r>
              <a:rPr lang="en-US" altLang="ko-KR" dirty="0" smtClean="0"/>
              <a:t>– </a:t>
            </a:r>
            <a:r>
              <a:rPr lang="ko-KR" altLang="en-US" b="1" dirty="0" smtClean="0">
                <a:solidFill>
                  <a:srgbClr val="FF0000"/>
                </a:solidFill>
              </a:rPr>
              <a:t>제사장</a:t>
            </a:r>
            <a:endParaRPr lang="en-US" altLang="ko-KR" b="1" dirty="0" smtClean="0">
              <a:solidFill>
                <a:srgbClr val="FF0000"/>
              </a:solidFill>
            </a:endParaRPr>
          </a:p>
          <a:p>
            <a:r>
              <a:rPr lang="en-US" altLang="ko-KR" dirty="0" smtClean="0"/>
              <a:t>    - </a:t>
            </a:r>
            <a:r>
              <a:rPr lang="ko-KR" altLang="en-US" dirty="0" err="1" smtClean="0"/>
              <a:t>성막</a:t>
            </a:r>
            <a:r>
              <a:rPr lang="ko-KR" altLang="en-US" dirty="0" smtClean="0"/>
              <a:t> 안에서 활동</a:t>
            </a:r>
            <a:endParaRPr lang="en-US" altLang="ko-KR" dirty="0" smtClean="0"/>
          </a:p>
          <a:p>
            <a:r>
              <a:rPr lang="en-US" altLang="ko-KR" dirty="0" smtClean="0"/>
              <a:t>    - </a:t>
            </a:r>
            <a:r>
              <a:rPr lang="ko-KR" altLang="en-US" dirty="0" err="1" smtClean="0"/>
              <a:t>레위족속</a:t>
            </a:r>
            <a:endParaRPr lang="en-US" altLang="ko-KR" dirty="0" smtClean="0"/>
          </a:p>
          <a:p>
            <a:endParaRPr lang="en-US" altLang="ko-KR" dirty="0" smtClean="0"/>
          </a:p>
        </p:txBody>
      </p:sp>
    </p:spTree>
    <p:extLst>
      <p:ext uri="{BB962C8B-B14F-4D97-AF65-F5344CB8AC3E}">
        <p14:creationId xmlns:p14="http://schemas.microsoft.com/office/powerpoint/2010/main" val="15934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제사장</a:t>
            </a:r>
            <a:endParaRPr lang="ko-KR" altLang="en-US" dirty="0"/>
          </a:p>
        </p:txBody>
      </p:sp>
      <p:sp>
        <p:nvSpPr>
          <p:cNvPr id="3" name="Content Placeholder 2"/>
          <p:cNvSpPr>
            <a:spLocks noGrp="1"/>
          </p:cNvSpPr>
          <p:nvPr>
            <p:ph sz="quarter" idx="1"/>
          </p:nvPr>
        </p:nvSpPr>
        <p:spPr>
          <a:xfrm>
            <a:off x="457200" y="1340768"/>
            <a:ext cx="8229600" cy="4816192"/>
          </a:xfrm>
        </p:spPr>
        <p:txBody>
          <a:bodyPr/>
          <a:lstStyle/>
          <a:p>
            <a:r>
              <a:rPr lang="ko-KR" altLang="en-US" dirty="0" smtClean="0"/>
              <a:t>라틴어 </a:t>
            </a:r>
            <a:r>
              <a:rPr lang="en-US" altLang="ko-KR" dirty="0" smtClean="0"/>
              <a:t>: </a:t>
            </a:r>
            <a:r>
              <a:rPr lang="ko-KR" altLang="en-US" dirty="0" err="1" smtClean="0"/>
              <a:t>폰티틱스</a:t>
            </a:r>
            <a:r>
              <a:rPr lang="ko-KR" altLang="en-US" dirty="0" smtClean="0"/>
              <a:t> </a:t>
            </a:r>
            <a:r>
              <a:rPr lang="en-US" altLang="ko-KR" dirty="0" smtClean="0"/>
              <a:t>( </a:t>
            </a:r>
            <a:r>
              <a:rPr lang="ko-KR" altLang="en-US" dirty="0" smtClean="0"/>
              <a:t>다리를 놓는 사람들 </a:t>
            </a:r>
            <a:r>
              <a:rPr lang="en-US" altLang="ko-KR" dirty="0" smtClean="0"/>
              <a:t>)</a:t>
            </a:r>
          </a:p>
          <a:p>
            <a:endParaRPr lang="en-US" altLang="ko-KR" dirty="0" smtClean="0"/>
          </a:p>
          <a:p>
            <a:r>
              <a:rPr lang="en-US" altLang="ko-KR" dirty="0" smtClean="0"/>
              <a:t>5</a:t>
            </a:r>
            <a:r>
              <a:rPr lang="ko-KR" altLang="en-US" dirty="0" smtClean="0"/>
              <a:t>종류의 제사장</a:t>
            </a:r>
            <a:endParaRPr lang="en-US" altLang="ko-KR" dirty="0" smtClean="0"/>
          </a:p>
          <a:p>
            <a:r>
              <a:rPr lang="en-US" altLang="ko-KR" dirty="0" smtClean="0"/>
              <a:t>  1) </a:t>
            </a:r>
            <a:r>
              <a:rPr lang="ko-KR" altLang="en-US" b="1" dirty="0" smtClean="0">
                <a:solidFill>
                  <a:srgbClr val="002060"/>
                </a:solidFill>
              </a:rPr>
              <a:t>족장 제사장 </a:t>
            </a:r>
            <a:r>
              <a:rPr lang="en-US" altLang="ko-KR" dirty="0" smtClean="0"/>
              <a:t>– </a:t>
            </a:r>
            <a:r>
              <a:rPr lang="ko-KR" altLang="en-US" dirty="0" smtClean="0"/>
              <a:t>가장이 제사장</a:t>
            </a:r>
            <a:endParaRPr lang="en-US" altLang="ko-KR" dirty="0" smtClean="0"/>
          </a:p>
          <a:p>
            <a:r>
              <a:rPr lang="en-US" altLang="ko-KR" dirty="0" smtClean="0"/>
              <a:t>     </a:t>
            </a:r>
            <a:r>
              <a:rPr lang="ko-KR" altLang="en-US" dirty="0" smtClean="0"/>
              <a:t> </a:t>
            </a:r>
            <a:r>
              <a:rPr lang="en-US" altLang="ko-KR" dirty="0" smtClean="0"/>
              <a:t>( </a:t>
            </a:r>
            <a:r>
              <a:rPr lang="ko-KR" altLang="en-US" dirty="0" smtClean="0"/>
              <a:t>아담</a:t>
            </a:r>
            <a:r>
              <a:rPr lang="en-US" altLang="ko-KR" dirty="0" smtClean="0"/>
              <a:t>, </a:t>
            </a:r>
            <a:r>
              <a:rPr lang="ko-KR" altLang="en-US" dirty="0" err="1" smtClean="0"/>
              <a:t>노아</a:t>
            </a:r>
            <a:r>
              <a:rPr lang="en-US" altLang="ko-KR" dirty="0" smtClean="0"/>
              <a:t>, </a:t>
            </a:r>
            <a:r>
              <a:rPr lang="ko-KR" altLang="en-US" dirty="0" smtClean="0"/>
              <a:t>아브라함</a:t>
            </a:r>
            <a:r>
              <a:rPr lang="en-US" altLang="ko-KR" dirty="0" smtClean="0"/>
              <a:t>, </a:t>
            </a:r>
            <a:r>
              <a:rPr lang="ko-KR" altLang="en-US" dirty="0" err="1" smtClean="0"/>
              <a:t>출애굽전</a:t>
            </a:r>
            <a:r>
              <a:rPr lang="ko-KR" altLang="en-US" dirty="0" smtClean="0"/>
              <a:t> </a:t>
            </a:r>
            <a:r>
              <a:rPr lang="ko-KR" altLang="en-US" b="1" dirty="0" err="1" smtClean="0">
                <a:solidFill>
                  <a:srgbClr val="FF0000"/>
                </a:solidFill>
              </a:rPr>
              <a:t>양잡은</a:t>
            </a:r>
            <a:r>
              <a:rPr lang="ko-KR" altLang="en-US" b="1" dirty="0" smtClean="0">
                <a:solidFill>
                  <a:srgbClr val="FF0000"/>
                </a:solidFill>
              </a:rPr>
              <a:t> 자</a:t>
            </a:r>
            <a:r>
              <a:rPr lang="ko-KR" altLang="en-US" dirty="0" smtClean="0"/>
              <a:t> </a:t>
            </a:r>
            <a:r>
              <a:rPr lang="en-US" altLang="ko-KR" dirty="0" smtClean="0"/>
              <a:t>)</a:t>
            </a:r>
          </a:p>
          <a:p>
            <a:r>
              <a:rPr lang="en-US" altLang="ko-KR" dirty="0" smtClean="0"/>
              <a:t>  2) </a:t>
            </a:r>
            <a:r>
              <a:rPr lang="ko-KR" altLang="en-US" b="1" dirty="0" smtClean="0">
                <a:solidFill>
                  <a:srgbClr val="002060"/>
                </a:solidFill>
              </a:rPr>
              <a:t>장자 제사장 </a:t>
            </a:r>
            <a:r>
              <a:rPr lang="en-US" altLang="ko-KR" dirty="0" smtClean="0"/>
              <a:t>– </a:t>
            </a:r>
            <a:r>
              <a:rPr lang="ko-KR" altLang="en-US" dirty="0" err="1" smtClean="0"/>
              <a:t>첫것은</a:t>
            </a:r>
            <a:r>
              <a:rPr lang="ko-KR" altLang="en-US" dirty="0" smtClean="0"/>
              <a:t> 하나님의 것</a:t>
            </a:r>
            <a:r>
              <a:rPr lang="en-US" altLang="ko-KR" dirty="0" smtClean="0"/>
              <a:t>(</a:t>
            </a:r>
            <a:r>
              <a:rPr lang="ko-KR" altLang="en-US" dirty="0" smtClean="0"/>
              <a:t>출애굽</a:t>
            </a:r>
            <a:r>
              <a:rPr lang="en-US" altLang="ko-KR" dirty="0" smtClean="0"/>
              <a:t>)</a:t>
            </a:r>
          </a:p>
          <a:p>
            <a:r>
              <a:rPr lang="en-US" altLang="ko-KR" dirty="0" smtClean="0"/>
              <a:t>  3) </a:t>
            </a:r>
            <a:r>
              <a:rPr lang="ko-KR" altLang="en-US" b="1" dirty="0" err="1" smtClean="0">
                <a:solidFill>
                  <a:srgbClr val="FF0000"/>
                </a:solidFill>
              </a:rPr>
              <a:t>레위</a:t>
            </a:r>
            <a:r>
              <a:rPr lang="ko-KR" altLang="en-US" b="1" dirty="0" smtClean="0">
                <a:solidFill>
                  <a:srgbClr val="002060"/>
                </a:solidFill>
              </a:rPr>
              <a:t> 제사장 </a:t>
            </a:r>
            <a:r>
              <a:rPr lang="en-US" altLang="ko-KR" dirty="0" smtClean="0"/>
              <a:t>– </a:t>
            </a:r>
            <a:r>
              <a:rPr lang="ko-KR" altLang="en-US" dirty="0" smtClean="0"/>
              <a:t>금송아지 사건은 장자에서 </a:t>
            </a:r>
            <a:r>
              <a:rPr lang="ko-KR" altLang="en-US" dirty="0" err="1" smtClean="0"/>
              <a:t>레위로</a:t>
            </a:r>
            <a:endParaRPr lang="en-US" altLang="ko-KR" dirty="0" smtClean="0"/>
          </a:p>
          <a:p>
            <a:r>
              <a:rPr lang="ko-KR" altLang="en-US" dirty="0" smtClean="0"/>
              <a:t>출</a:t>
            </a:r>
            <a:r>
              <a:rPr lang="en-US" altLang="ko-KR" dirty="0" smtClean="0"/>
              <a:t>32:29 </a:t>
            </a:r>
            <a:r>
              <a:rPr lang="ko-KR" altLang="en-US" dirty="0"/>
              <a:t>모세가 이르되 각 사람이 그 아들과 그 형제를 쳤으니 오늘날 </a:t>
            </a:r>
            <a:r>
              <a:rPr lang="ko-KR" altLang="en-US" u="sng" dirty="0">
                <a:solidFill>
                  <a:srgbClr val="FF0000"/>
                </a:solidFill>
              </a:rPr>
              <a:t>여호와께 헌신</a:t>
            </a:r>
            <a:r>
              <a:rPr lang="ko-KR" altLang="en-US" dirty="0"/>
              <a:t>하게 되었느니라 그가 오늘날 너희에게 복을 내리시리라</a:t>
            </a:r>
            <a:r>
              <a:rPr lang="en-US" altLang="ko-KR" dirty="0" smtClean="0"/>
              <a:t>  </a:t>
            </a:r>
            <a:endParaRPr lang="ko-KR" altLang="en-US" dirty="0"/>
          </a:p>
        </p:txBody>
      </p:sp>
    </p:spTree>
    <p:extLst>
      <p:ext uri="{BB962C8B-B14F-4D97-AF65-F5344CB8AC3E}">
        <p14:creationId xmlns:p14="http://schemas.microsoft.com/office/powerpoint/2010/main" val="21914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sz="quarter" idx="1"/>
          </p:nvPr>
        </p:nvSpPr>
        <p:spPr/>
        <p:txBody>
          <a:bodyPr/>
          <a:lstStyle/>
          <a:p>
            <a:r>
              <a:rPr lang="ko-KR" altLang="en-US" dirty="0" smtClean="0"/>
              <a:t>민</a:t>
            </a:r>
            <a:r>
              <a:rPr lang="en-US" altLang="ko-KR" dirty="0" smtClean="0"/>
              <a:t>3:12 </a:t>
            </a:r>
            <a:r>
              <a:rPr lang="ko-KR" altLang="en-US" dirty="0"/>
              <a:t>보라 내가 이스라엘 자손 중에서 </a:t>
            </a:r>
            <a:r>
              <a:rPr lang="ko-KR" altLang="en-US" dirty="0" err="1"/>
              <a:t>레위인을</a:t>
            </a:r>
            <a:r>
              <a:rPr lang="ko-KR" altLang="en-US" dirty="0"/>
              <a:t> 택하여 이스라엘 자손 중 모든 </a:t>
            </a:r>
            <a:r>
              <a:rPr lang="ko-KR" altLang="en-US" b="1" dirty="0">
                <a:solidFill>
                  <a:srgbClr val="FF0000"/>
                </a:solidFill>
              </a:rPr>
              <a:t>첫 태에 처음 난 자를 대신케 </a:t>
            </a:r>
            <a:r>
              <a:rPr lang="ko-KR" altLang="en-US" b="1" dirty="0" err="1">
                <a:solidFill>
                  <a:srgbClr val="FF0000"/>
                </a:solidFill>
              </a:rPr>
              <a:t>하였은즉</a:t>
            </a:r>
            <a:r>
              <a:rPr lang="ko-KR" altLang="en-US" b="1" dirty="0">
                <a:solidFill>
                  <a:srgbClr val="FF0000"/>
                </a:solidFill>
              </a:rPr>
              <a:t> </a:t>
            </a:r>
            <a:r>
              <a:rPr lang="ko-KR" altLang="en-US" dirty="0" err="1"/>
              <a:t>레위인은</a:t>
            </a:r>
            <a:r>
              <a:rPr lang="ko-KR" altLang="en-US" dirty="0"/>
              <a:t> 내 것이라</a:t>
            </a:r>
          </a:p>
          <a:p>
            <a:endParaRPr lang="ko-KR" altLang="en-US" dirty="0"/>
          </a:p>
          <a:p>
            <a:r>
              <a:rPr lang="ko-KR" altLang="en-US" dirty="0" smtClean="0"/>
              <a:t>민</a:t>
            </a:r>
            <a:r>
              <a:rPr lang="en-US" altLang="ko-KR" dirty="0" smtClean="0"/>
              <a:t>3:13 </a:t>
            </a:r>
            <a:r>
              <a:rPr lang="ko-KR" altLang="en-US" b="1" dirty="0">
                <a:solidFill>
                  <a:srgbClr val="FF0000"/>
                </a:solidFill>
              </a:rPr>
              <a:t>처음 난 자는 다 내 것</a:t>
            </a:r>
            <a:r>
              <a:rPr lang="ko-KR" altLang="en-US" dirty="0"/>
              <a:t>임은 내가 </a:t>
            </a:r>
            <a:r>
              <a:rPr lang="ko-KR" altLang="en-US" b="1" dirty="0" err="1">
                <a:solidFill>
                  <a:srgbClr val="FF0000"/>
                </a:solidFill>
              </a:rPr>
              <a:t>애굽</a:t>
            </a:r>
            <a:r>
              <a:rPr lang="ko-KR" altLang="en-US" b="1" dirty="0">
                <a:solidFill>
                  <a:srgbClr val="FF0000"/>
                </a:solidFill>
              </a:rPr>
              <a:t> 땅에서 </a:t>
            </a:r>
            <a:r>
              <a:rPr lang="ko-KR" altLang="en-US" dirty="0"/>
              <a:t>그 처음 난 자를 다 죽이던 날에 이스라엘의 처음 난 자는 사람이나 짐승을 다 </a:t>
            </a:r>
            <a:r>
              <a:rPr lang="ko-KR" altLang="en-US" dirty="0" err="1"/>
              <a:t>거룩히</a:t>
            </a:r>
            <a:r>
              <a:rPr lang="ko-KR" altLang="en-US" dirty="0"/>
              <a:t> 구별하였음이니 그들은 내 것이 될 </a:t>
            </a:r>
            <a:r>
              <a:rPr lang="ko-KR" altLang="en-US" dirty="0" err="1"/>
              <a:t>것임이니라</a:t>
            </a:r>
            <a:r>
              <a:rPr lang="ko-KR" altLang="en-US" dirty="0"/>
              <a:t> 나는 여호와니라</a:t>
            </a:r>
          </a:p>
        </p:txBody>
      </p:sp>
    </p:spTree>
    <p:extLst>
      <p:ext uri="{BB962C8B-B14F-4D97-AF65-F5344CB8AC3E}">
        <p14:creationId xmlns:p14="http://schemas.microsoft.com/office/powerpoint/2010/main" val="1124658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340768"/>
            <a:ext cx="8229600" cy="4816192"/>
          </a:xfrm>
        </p:spPr>
        <p:txBody>
          <a:bodyPr>
            <a:normAutofit/>
          </a:bodyPr>
          <a:lstStyle/>
          <a:p>
            <a:r>
              <a:rPr lang="en-US" altLang="ko-KR" dirty="0" smtClean="0"/>
              <a:t>4) </a:t>
            </a:r>
            <a:r>
              <a:rPr lang="ko-KR" altLang="en-US" b="1" dirty="0" err="1" smtClean="0">
                <a:solidFill>
                  <a:srgbClr val="002060"/>
                </a:solidFill>
              </a:rPr>
              <a:t>나실인</a:t>
            </a:r>
            <a:r>
              <a:rPr lang="ko-KR" altLang="en-US" b="1" dirty="0" smtClean="0">
                <a:solidFill>
                  <a:srgbClr val="002060"/>
                </a:solidFill>
              </a:rPr>
              <a:t> 제사장 </a:t>
            </a:r>
            <a:r>
              <a:rPr lang="en-US" altLang="ko-KR" dirty="0" smtClean="0"/>
              <a:t>– </a:t>
            </a:r>
            <a:r>
              <a:rPr lang="ko-KR" altLang="en-US" dirty="0" err="1" smtClean="0"/>
              <a:t>레위지파</a:t>
            </a:r>
            <a:r>
              <a:rPr lang="ko-KR" altLang="en-US" dirty="0" smtClean="0"/>
              <a:t> 숫자가 적어지므로 </a:t>
            </a:r>
            <a:r>
              <a:rPr lang="ko-KR" altLang="en-US" dirty="0" err="1" smtClean="0"/>
              <a:t>보충수</a:t>
            </a:r>
            <a:r>
              <a:rPr lang="ko-KR" altLang="en-US" dirty="0" smtClean="0"/>
              <a:t> 만큼 뽑아서 씀 </a:t>
            </a:r>
            <a:r>
              <a:rPr lang="en-US" altLang="ko-KR" dirty="0" smtClean="0"/>
              <a:t>( </a:t>
            </a:r>
            <a:r>
              <a:rPr lang="ko-KR" altLang="en-US" dirty="0" smtClean="0">
                <a:solidFill>
                  <a:srgbClr val="FF0000"/>
                </a:solidFill>
              </a:rPr>
              <a:t>보충적 제사장</a:t>
            </a:r>
            <a:r>
              <a:rPr lang="en-US" altLang="ko-KR" dirty="0" smtClean="0"/>
              <a:t>, </a:t>
            </a:r>
            <a:r>
              <a:rPr lang="ko-KR" altLang="en-US" b="1" dirty="0" err="1" smtClean="0"/>
              <a:t>비상적제사장</a:t>
            </a:r>
            <a:r>
              <a:rPr lang="ko-KR" altLang="en-US" dirty="0" smtClean="0"/>
              <a:t> </a:t>
            </a:r>
            <a:r>
              <a:rPr lang="en-US" altLang="ko-KR" dirty="0" smtClean="0"/>
              <a:t>)</a:t>
            </a:r>
          </a:p>
          <a:p>
            <a:r>
              <a:rPr lang="en-US" altLang="ko-KR" dirty="0" smtClean="0"/>
              <a:t>    </a:t>
            </a:r>
            <a:r>
              <a:rPr lang="ko-KR" altLang="en-US" b="1" dirty="0" err="1" smtClean="0"/>
              <a:t>나실인의</a:t>
            </a:r>
            <a:r>
              <a:rPr lang="ko-KR" altLang="en-US" b="1" dirty="0" smtClean="0"/>
              <a:t> 서원 </a:t>
            </a:r>
            <a:r>
              <a:rPr lang="en-US" altLang="ko-KR" b="1" dirty="0" smtClean="0"/>
              <a:t>3</a:t>
            </a:r>
            <a:r>
              <a:rPr lang="ko-KR" altLang="en-US" b="1" dirty="0" smtClean="0"/>
              <a:t>가지</a:t>
            </a:r>
            <a:endParaRPr lang="en-US" altLang="ko-KR" b="1" dirty="0" smtClean="0"/>
          </a:p>
          <a:p>
            <a:r>
              <a:rPr lang="en-US" altLang="ko-KR" dirty="0" smtClean="0"/>
              <a:t>       - </a:t>
            </a:r>
            <a:r>
              <a:rPr lang="ko-KR" altLang="en-US" dirty="0" smtClean="0"/>
              <a:t>포도에서 난 것은 어떤 것도 먹으면 안됨</a:t>
            </a:r>
            <a:r>
              <a:rPr lang="en-US" altLang="ko-KR" dirty="0" smtClean="0"/>
              <a:t>(</a:t>
            </a:r>
            <a:r>
              <a:rPr lang="ko-KR" altLang="en-US" dirty="0" err="1" smtClean="0"/>
              <a:t>삿</a:t>
            </a:r>
            <a:r>
              <a:rPr lang="en-US" altLang="ko-KR" dirty="0" smtClean="0"/>
              <a:t>13:7)</a:t>
            </a:r>
          </a:p>
          <a:p>
            <a:r>
              <a:rPr lang="en-US" altLang="ko-KR" dirty="0" smtClean="0"/>
              <a:t>       - </a:t>
            </a:r>
            <a:r>
              <a:rPr lang="ko-KR" altLang="en-US" dirty="0" smtClean="0"/>
              <a:t>머리를 깍지 말라</a:t>
            </a:r>
            <a:r>
              <a:rPr lang="en-US" altLang="ko-KR" dirty="0" smtClean="0"/>
              <a:t>(</a:t>
            </a:r>
            <a:r>
              <a:rPr lang="ko-KR" altLang="en-US" dirty="0" smtClean="0"/>
              <a:t>민</a:t>
            </a:r>
            <a:r>
              <a:rPr lang="en-US" altLang="ko-KR" dirty="0" smtClean="0"/>
              <a:t>6:5)</a:t>
            </a:r>
          </a:p>
          <a:p>
            <a:r>
              <a:rPr lang="en-US" altLang="ko-KR" dirty="0" smtClean="0"/>
              <a:t>       -</a:t>
            </a:r>
            <a:r>
              <a:rPr lang="ko-KR" altLang="en-US" dirty="0" smtClean="0"/>
              <a:t> 시체를 만지지 말라 </a:t>
            </a:r>
            <a:r>
              <a:rPr lang="en-US" altLang="ko-KR" dirty="0" smtClean="0"/>
              <a:t>(</a:t>
            </a:r>
            <a:r>
              <a:rPr lang="ko-KR" altLang="en-US" dirty="0" smtClean="0"/>
              <a:t>민</a:t>
            </a:r>
            <a:r>
              <a:rPr lang="en-US" altLang="ko-KR" dirty="0" smtClean="0"/>
              <a:t>6:6-7)</a:t>
            </a:r>
          </a:p>
          <a:p>
            <a:r>
              <a:rPr lang="ko-KR" altLang="en-US" dirty="0" smtClean="0"/>
              <a:t>    </a:t>
            </a:r>
            <a:r>
              <a:rPr lang="ko-KR" altLang="en-US" b="1" dirty="0" err="1" smtClean="0"/>
              <a:t>나실인의</a:t>
            </a:r>
            <a:r>
              <a:rPr lang="ko-KR" altLang="en-US" b="1" dirty="0" smtClean="0"/>
              <a:t> 서원은 누가하는가 </a:t>
            </a:r>
            <a:r>
              <a:rPr lang="en-US" altLang="ko-KR" b="1" dirty="0" smtClean="0"/>
              <a:t>?</a:t>
            </a:r>
          </a:p>
          <a:p>
            <a:r>
              <a:rPr lang="en-US" altLang="ko-KR" dirty="0" smtClean="0"/>
              <a:t>       - </a:t>
            </a:r>
            <a:r>
              <a:rPr lang="ko-KR" altLang="en-US" dirty="0" smtClean="0"/>
              <a:t>하나님께서 지정 </a:t>
            </a:r>
            <a:r>
              <a:rPr lang="en-US" altLang="ko-KR" dirty="0" smtClean="0"/>
              <a:t>( </a:t>
            </a:r>
            <a:r>
              <a:rPr lang="ko-KR" altLang="en-US" dirty="0" smtClean="0"/>
              <a:t>삼손 </a:t>
            </a:r>
            <a:r>
              <a:rPr lang="en-US" altLang="ko-KR" dirty="0" smtClean="0"/>
              <a:t>)</a:t>
            </a:r>
          </a:p>
          <a:p>
            <a:r>
              <a:rPr lang="en-US" altLang="ko-KR" dirty="0" smtClean="0"/>
              <a:t>       - </a:t>
            </a:r>
            <a:r>
              <a:rPr lang="ko-KR" altLang="en-US" dirty="0" smtClean="0"/>
              <a:t>부모가 서원 </a:t>
            </a:r>
            <a:r>
              <a:rPr lang="en-US" altLang="ko-KR" dirty="0" smtClean="0"/>
              <a:t>( </a:t>
            </a:r>
            <a:r>
              <a:rPr lang="ko-KR" altLang="en-US" dirty="0" smtClean="0"/>
              <a:t>사무엘 </a:t>
            </a:r>
            <a:r>
              <a:rPr lang="en-US" altLang="ko-KR" dirty="0" smtClean="0"/>
              <a:t>)</a:t>
            </a:r>
          </a:p>
          <a:p>
            <a:r>
              <a:rPr lang="en-US" altLang="ko-KR" dirty="0" smtClean="0"/>
              <a:t>       - </a:t>
            </a:r>
            <a:r>
              <a:rPr lang="ko-KR" altLang="en-US" dirty="0" smtClean="0"/>
              <a:t>자신이 서원</a:t>
            </a:r>
            <a:endParaRPr lang="en-US" altLang="ko-KR" dirty="0" smtClean="0"/>
          </a:p>
          <a:p>
            <a:endParaRPr lang="en-US" altLang="ko-KR" dirty="0" smtClean="0"/>
          </a:p>
          <a:p>
            <a:endParaRPr lang="ko-KR" altLang="en-US" dirty="0"/>
          </a:p>
        </p:txBody>
      </p:sp>
      <p:sp>
        <p:nvSpPr>
          <p:cNvPr id="4" name="Title 3"/>
          <p:cNvSpPr>
            <a:spLocks noGrp="1"/>
          </p:cNvSpPr>
          <p:nvPr>
            <p:ph type="title"/>
          </p:nvPr>
        </p:nvSpPr>
        <p:spPr/>
        <p:txBody>
          <a:bodyPr/>
          <a:lstStyle/>
          <a:p>
            <a:endParaRPr lang="ko-KR" altLang="en-US"/>
          </a:p>
        </p:txBody>
      </p:sp>
    </p:spTree>
    <p:extLst>
      <p:ext uri="{BB962C8B-B14F-4D97-AF65-F5344CB8AC3E}">
        <p14:creationId xmlns:p14="http://schemas.microsoft.com/office/powerpoint/2010/main" val="17453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a:xfrm>
            <a:off x="457200" y="1268760"/>
            <a:ext cx="8229600" cy="3589000"/>
          </a:xfrm>
        </p:spPr>
        <p:txBody>
          <a:bodyPr>
            <a:normAutofit/>
          </a:bodyPr>
          <a:lstStyle/>
          <a:p>
            <a:r>
              <a:rPr lang="en-US" altLang="ko-KR" dirty="0" smtClean="0"/>
              <a:t>5) </a:t>
            </a:r>
            <a:r>
              <a:rPr lang="ko-KR" altLang="en-US" b="1" dirty="0" smtClean="0">
                <a:solidFill>
                  <a:srgbClr val="002060"/>
                </a:solidFill>
              </a:rPr>
              <a:t>만인 제사장 </a:t>
            </a:r>
            <a:r>
              <a:rPr lang="en-US" altLang="ko-KR" dirty="0" smtClean="0"/>
              <a:t>- </a:t>
            </a:r>
            <a:r>
              <a:rPr lang="ko-KR" altLang="en-US" dirty="0" err="1" smtClean="0"/>
              <a:t>벧전</a:t>
            </a:r>
            <a:r>
              <a:rPr lang="ko-KR" altLang="en-US" dirty="0" smtClean="0"/>
              <a:t> </a:t>
            </a:r>
            <a:r>
              <a:rPr lang="en-US" altLang="ko-KR" dirty="0" smtClean="0"/>
              <a:t>2:4,9/ </a:t>
            </a:r>
            <a:r>
              <a:rPr lang="ko-KR" altLang="en-US" dirty="0" smtClean="0"/>
              <a:t>계</a:t>
            </a:r>
            <a:r>
              <a:rPr lang="en-US" altLang="ko-KR" dirty="0" smtClean="0"/>
              <a:t>5:10</a:t>
            </a:r>
          </a:p>
          <a:p>
            <a:r>
              <a:rPr lang="en-US" altLang="ko-KR" dirty="0" smtClean="0"/>
              <a:t>   </a:t>
            </a:r>
            <a:r>
              <a:rPr lang="ko-KR" altLang="en-US" dirty="0" err="1" smtClean="0"/>
              <a:t>마르틴루터의</a:t>
            </a:r>
            <a:r>
              <a:rPr lang="ko-KR" altLang="en-US" dirty="0" smtClean="0"/>
              <a:t> 만인 제사장설</a:t>
            </a:r>
            <a:endParaRPr lang="en-US" altLang="ko-KR" dirty="0" smtClean="0"/>
          </a:p>
          <a:p>
            <a:r>
              <a:rPr lang="en-US" altLang="ko-KR" dirty="0" smtClean="0"/>
              <a:t>          (</a:t>
            </a:r>
            <a:r>
              <a:rPr lang="ko-KR" altLang="en-US" dirty="0" smtClean="0"/>
              <a:t>독일 </a:t>
            </a:r>
            <a:r>
              <a:rPr lang="ko-KR" altLang="en-US" dirty="0" err="1" smtClean="0"/>
              <a:t>크리스챤</a:t>
            </a:r>
            <a:r>
              <a:rPr lang="ko-KR" altLang="en-US" dirty="0" smtClean="0"/>
              <a:t> </a:t>
            </a:r>
            <a:r>
              <a:rPr lang="ko-KR" altLang="en-US" dirty="0" err="1" smtClean="0"/>
              <a:t>귀족에게고함</a:t>
            </a:r>
            <a:r>
              <a:rPr lang="en-US" altLang="ko-KR" dirty="0" smtClean="0"/>
              <a:t>1520</a:t>
            </a:r>
            <a:r>
              <a:rPr lang="ko-KR" altLang="en-US" dirty="0" smtClean="0"/>
              <a:t>년</a:t>
            </a:r>
            <a:r>
              <a:rPr lang="en-US" altLang="ko-KR" dirty="0" smtClean="0"/>
              <a:t>)</a:t>
            </a:r>
          </a:p>
          <a:p>
            <a:r>
              <a:rPr lang="en-US" altLang="ko-KR" dirty="0" smtClean="0"/>
              <a:t>          (1) </a:t>
            </a:r>
            <a:r>
              <a:rPr lang="ko-KR" altLang="en-US" dirty="0" smtClean="0"/>
              <a:t>동일한 사죄의 소명을 얻음 </a:t>
            </a:r>
            <a:r>
              <a:rPr lang="en-US" altLang="ko-KR" dirty="0" smtClean="0"/>
              <a:t>(</a:t>
            </a:r>
            <a:r>
              <a:rPr lang="ko-KR" altLang="en-US" dirty="0" smtClean="0"/>
              <a:t>요</a:t>
            </a:r>
            <a:r>
              <a:rPr lang="en-US" altLang="ko-KR" dirty="0" smtClean="0"/>
              <a:t>20:23)</a:t>
            </a:r>
          </a:p>
          <a:p>
            <a:r>
              <a:rPr lang="en-US" altLang="ko-KR" dirty="0" smtClean="0"/>
              <a:t>          (2) </a:t>
            </a:r>
            <a:r>
              <a:rPr lang="ko-KR" altLang="en-US" dirty="0" smtClean="0"/>
              <a:t>성직은 모든 </a:t>
            </a:r>
            <a:r>
              <a:rPr lang="ko-KR" altLang="en-US" dirty="0" err="1" smtClean="0"/>
              <a:t>크리스챤</a:t>
            </a:r>
            <a:r>
              <a:rPr lang="en-US" altLang="ko-KR" dirty="0" smtClean="0"/>
              <a:t>(</a:t>
            </a:r>
            <a:r>
              <a:rPr lang="ko-KR" altLang="en-US" dirty="0" smtClean="0"/>
              <a:t>하나님의 일</a:t>
            </a:r>
            <a:r>
              <a:rPr lang="en-US" altLang="ko-KR" dirty="0" smtClean="0"/>
              <a:t>)</a:t>
            </a:r>
          </a:p>
          <a:p>
            <a:r>
              <a:rPr lang="en-US" altLang="ko-KR" dirty="0" smtClean="0"/>
              <a:t>          (3) </a:t>
            </a:r>
            <a:r>
              <a:rPr lang="ko-KR" altLang="en-US" dirty="0" smtClean="0"/>
              <a:t>하나님께 직접 고백</a:t>
            </a:r>
            <a:endParaRPr lang="en-US" altLang="ko-KR" dirty="0" smtClean="0"/>
          </a:p>
          <a:p>
            <a:endParaRPr lang="en-US" altLang="ko-KR" dirty="0" smtClean="0"/>
          </a:p>
          <a:p>
            <a:endParaRPr lang="en-US" altLang="ko-KR" dirty="0" smtClean="0"/>
          </a:p>
          <a:p>
            <a:endParaRPr lang="ko-KR" altLang="en-US" dirty="0" smtClean="0"/>
          </a:p>
          <a:p>
            <a:endParaRPr lang="ko-KR" altLang="en-US" dirty="0"/>
          </a:p>
        </p:txBody>
      </p:sp>
      <p:sp>
        <p:nvSpPr>
          <p:cNvPr id="4" name="Rectangle 3"/>
          <p:cNvSpPr/>
          <p:nvPr/>
        </p:nvSpPr>
        <p:spPr>
          <a:xfrm>
            <a:off x="571472" y="4214818"/>
            <a:ext cx="7715304" cy="830997"/>
          </a:xfrm>
          <a:prstGeom prst="rect">
            <a:avLst/>
          </a:prstGeom>
        </p:spPr>
        <p:txBody>
          <a:bodyPr wrap="square">
            <a:spAutoFit/>
          </a:bodyPr>
          <a:lstStyle/>
          <a:p>
            <a:r>
              <a:rPr lang="en-US" altLang="ko-KR" sz="2400" dirty="0" smtClean="0">
                <a:solidFill>
                  <a:prstClr val="black"/>
                </a:solidFill>
              </a:rPr>
              <a:t>(</a:t>
            </a:r>
            <a:r>
              <a:rPr lang="ko-KR" altLang="en-US" sz="2400" dirty="0" smtClean="0">
                <a:solidFill>
                  <a:prstClr val="black"/>
                </a:solidFill>
              </a:rPr>
              <a:t>계 </a:t>
            </a:r>
            <a:r>
              <a:rPr lang="en-US" altLang="ko-KR" sz="2400" dirty="0" smtClean="0">
                <a:solidFill>
                  <a:prstClr val="black"/>
                </a:solidFill>
              </a:rPr>
              <a:t>5:10) </a:t>
            </a:r>
            <a:r>
              <a:rPr lang="ko-KR" altLang="en-US" sz="2400" dirty="0" smtClean="0">
                <a:solidFill>
                  <a:prstClr val="black"/>
                </a:solidFill>
              </a:rPr>
              <a:t>그들로 우리 하나님 앞에서 나라와 </a:t>
            </a:r>
            <a:r>
              <a:rPr lang="ko-KR" altLang="en-US" sz="2400" b="1" dirty="0" smtClean="0">
                <a:solidFill>
                  <a:srgbClr val="FF0000"/>
                </a:solidFill>
              </a:rPr>
              <a:t>제사장</a:t>
            </a:r>
            <a:r>
              <a:rPr lang="ko-KR" altLang="en-US" sz="2400" dirty="0" smtClean="0">
                <a:solidFill>
                  <a:prstClr val="black"/>
                </a:solidFill>
              </a:rPr>
              <a:t>들을 삼으셨으니 그들이 땅에서 왕 노릇 하리로다 하더라</a:t>
            </a:r>
          </a:p>
        </p:txBody>
      </p:sp>
      <p:sp>
        <p:nvSpPr>
          <p:cNvPr id="5" name="Rectangle 4"/>
          <p:cNvSpPr/>
          <p:nvPr/>
        </p:nvSpPr>
        <p:spPr>
          <a:xfrm>
            <a:off x="500034" y="5072074"/>
            <a:ext cx="7715304" cy="1569660"/>
          </a:xfrm>
          <a:prstGeom prst="rect">
            <a:avLst/>
          </a:prstGeom>
        </p:spPr>
        <p:txBody>
          <a:bodyPr wrap="square">
            <a:spAutoFit/>
          </a:bodyPr>
          <a:lstStyle/>
          <a:p>
            <a:r>
              <a:rPr lang="en-US" altLang="ko-KR" sz="2400" dirty="0" smtClean="0">
                <a:solidFill>
                  <a:prstClr val="black"/>
                </a:solidFill>
              </a:rPr>
              <a:t>(</a:t>
            </a:r>
            <a:r>
              <a:rPr lang="ko-KR" altLang="en-US" sz="2400" dirty="0" err="1" smtClean="0">
                <a:solidFill>
                  <a:prstClr val="black"/>
                </a:solidFill>
              </a:rPr>
              <a:t>벧전</a:t>
            </a:r>
            <a:r>
              <a:rPr lang="ko-KR" altLang="en-US" sz="2400" dirty="0" smtClean="0">
                <a:solidFill>
                  <a:prstClr val="black"/>
                </a:solidFill>
              </a:rPr>
              <a:t> </a:t>
            </a:r>
            <a:r>
              <a:rPr lang="en-US" altLang="ko-KR" sz="2400" dirty="0" smtClean="0">
                <a:solidFill>
                  <a:prstClr val="black"/>
                </a:solidFill>
              </a:rPr>
              <a:t>2:9, </a:t>
            </a:r>
            <a:r>
              <a:rPr lang="ko-KR" altLang="en-US" sz="2400" dirty="0" smtClean="0">
                <a:solidFill>
                  <a:prstClr val="black"/>
                </a:solidFill>
              </a:rPr>
              <a:t>개역</a:t>
            </a:r>
            <a:r>
              <a:rPr lang="en-US" altLang="ko-KR" sz="2400" dirty="0" smtClean="0">
                <a:solidFill>
                  <a:prstClr val="black"/>
                </a:solidFill>
              </a:rPr>
              <a:t>) 『</a:t>
            </a:r>
            <a:r>
              <a:rPr lang="ko-KR" altLang="en-US" sz="2400" dirty="0" smtClean="0">
                <a:solidFill>
                  <a:prstClr val="black"/>
                </a:solidFill>
              </a:rPr>
              <a:t>오직 너희는 택하신 족속이요 </a:t>
            </a:r>
            <a:r>
              <a:rPr lang="ko-KR" altLang="en-US" sz="2400" b="1" dirty="0" err="1" smtClean="0">
                <a:solidFill>
                  <a:srgbClr val="FF0000"/>
                </a:solidFill>
              </a:rPr>
              <a:t>왕같은</a:t>
            </a:r>
            <a:r>
              <a:rPr lang="ko-KR" altLang="en-US" sz="2400" b="1" dirty="0" smtClean="0">
                <a:solidFill>
                  <a:srgbClr val="FF0000"/>
                </a:solidFill>
              </a:rPr>
              <a:t> 제사장</a:t>
            </a:r>
            <a:r>
              <a:rPr lang="ko-KR" altLang="en-US" sz="2400" dirty="0" smtClean="0">
                <a:solidFill>
                  <a:prstClr val="black"/>
                </a:solidFill>
              </a:rPr>
              <a:t>들이요 거룩한 나라요 그의 소유된 백성이니 이는 너희를 어두운 데서 불러내어 그의 기이한 빛에 들어가게 하신 자의 아름다운 덕을 선전하게 하려 하심이라</a:t>
            </a:r>
            <a:r>
              <a:rPr lang="en-US" altLang="ko-KR" sz="2400" dirty="0" smtClean="0">
                <a:solidFill>
                  <a:prstClr val="black"/>
                </a:solidFill>
              </a:rPr>
              <a:t>』</a:t>
            </a:r>
            <a:endParaRPr lang="ko-KR" altLang="en-US" sz="2400" dirty="0">
              <a:solidFill>
                <a:prstClr val="black"/>
              </a:solidFill>
            </a:endParaRPr>
          </a:p>
        </p:txBody>
      </p:sp>
    </p:spTree>
    <p:extLst>
      <p:ext uri="{BB962C8B-B14F-4D97-AF65-F5344CB8AC3E}">
        <p14:creationId xmlns:p14="http://schemas.microsoft.com/office/powerpoint/2010/main" val="25295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err="1" smtClean="0"/>
              <a:t>나실인</a:t>
            </a:r>
            <a:r>
              <a:rPr lang="ko-KR" altLang="en-US" dirty="0" smtClean="0"/>
              <a:t> 제사장과 만인 제사장의 차이</a:t>
            </a:r>
            <a:endParaRPr lang="ko-KR" altLang="en-US" dirty="0"/>
          </a:p>
        </p:txBody>
      </p:sp>
      <p:sp>
        <p:nvSpPr>
          <p:cNvPr id="3" name="Content Placeholder 2"/>
          <p:cNvSpPr>
            <a:spLocks noGrp="1"/>
          </p:cNvSpPr>
          <p:nvPr>
            <p:ph sz="quarter" idx="1"/>
          </p:nvPr>
        </p:nvSpPr>
        <p:spPr>
          <a:xfrm>
            <a:off x="457200" y="1340768"/>
            <a:ext cx="8229600" cy="4816192"/>
          </a:xfrm>
        </p:spPr>
        <p:txBody>
          <a:bodyPr>
            <a:normAutofit/>
          </a:bodyPr>
          <a:lstStyle/>
          <a:p>
            <a:pPr>
              <a:buNone/>
            </a:pPr>
            <a:r>
              <a:rPr lang="ko-KR" altLang="en-US" b="1" dirty="0" err="1" smtClean="0"/>
              <a:t>나실인</a:t>
            </a:r>
            <a:r>
              <a:rPr lang="ko-KR" altLang="en-US" b="1" dirty="0" smtClean="0"/>
              <a:t> 제사장</a:t>
            </a:r>
            <a:endParaRPr lang="en-US" altLang="ko-KR" b="1" dirty="0" smtClean="0"/>
          </a:p>
          <a:p>
            <a:r>
              <a:rPr lang="en-US" altLang="ko-KR" dirty="0" smtClean="0"/>
              <a:t>    - </a:t>
            </a:r>
            <a:r>
              <a:rPr lang="ko-KR" altLang="en-US" dirty="0" err="1" smtClean="0"/>
              <a:t>레위</a:t>
            </a:r>
            <a:r>
              <a:rPr lang="ko-KR" altLang="en-US" dirty="0" smtClean="0"/>
              <a:t> </a:t>
            </a:r>
            <a:r>
              <a:rPr lang="ko-KR" altLang="en-US" dirty="0" err="1" smtClean="0"/>
              <a:t>제사장직의</a:t>
            </a:r>
            <a:r>
              <a:rPr lang="ko-KR" altLang="en-US" dirty="0" smtClean="0"/>
              <a:t> 보충</a:t>
            </a:r>
            <a:endParaRPr lang="en-US" altLang="ko-KR" dirty="0" smtClean="0"/>
          </a:p>
          <a:p>
            <a:r>
              <a:rPr lang="en-US" altLang="ko-KR" dirty="0" smtClean="0"/>
              <a:t>    - </a:t>
            </a:r>
            <a:r>
              <a:rPr lang="ko-KR" altLang="en-US" b="1" dirty="0" smtClean="0">
                <a:solidFill>
                  <a:srgbClr val="002060"/>
                </a:solidFill>
              </a:rPr>
              <a:t>신앙공동체를 위한 직분</a:t>
            </a:r>
            <a:r>
              <a:rPr lang="en-US" altLang="ko-KR" b="1" dirty="0" smtClean="0">
                <a:solidFill>
                  <a:srgbClr val="002060"/>
                </a:solidFill>
              </a:rPr>
              <a:t>(</a:t>
            </a:r>
            <a:r>
              <a:rPr lang="ko-KR" altLang="en-US" b="1" dirty="0" smtClean="0">
                <a:solidFill>
                  <a:srgbClr val="002060"/>
                </a:solidFill>
              </a:rPr>
              <a:t>선민과 하나님간의 다리</a:t>
            </a:r>
            <a:r>
              <a:rPr lang="en-US" altLang="ko-KR" b="1" dirty="0" smtClean="0">
                <a:solidFill>
                  <a:srgbClr val="002060"/>
                </a:solidFill>
              </a:rPr>
              <a:t>)</a:t>
            </a:r>
          </a:p>
          <a:p>
            <a:pPr>
              <a:buNone/>
            </a:pPr>
            <a:r>
              <a:rPr lang="ko-KR" altLang="en-US" b="1" dirty="0" smtClean="0"/>
              <a:t>만인 제사장</a:t>
            </a:r>
            <a:endParaRPr lang="en-US" altLang="ko-KR" b="1" dirty="0" smtClean="0"/>
          </a:p>
          <a:p>
            <a:r>
              <a:rPr lang="en-US" altLang="ko-KR" dirty="0" smtClean="0"/>
              <a:t>    - </a:t>
            </a:r>
            <a:r>
              <a:rPr lang="ko-KR" altLang="en-US" dirty="0" smtClean="0"/>
              <a:t>불신자와 하나님 사이의 다리 놓는 제사장</a:t>
            </a:r>
            <a:endParaRPr lang="en-US" altLang="ko-KR" dirty="0" smtClean="0"/>
          </a:p>
          <a:p>
            <a:r>
              <a:rPr lang="en-US" altLang="ko-KR" dirty="0" smtClean="0"/>
              <a:t>    - </a:t>
            </a:r>
            <a:r>
              <a:rPr lang="ko-KR" altLang="en-US" dirty="0" smtClean="0"/>
              <a:t>세상에 대한 직분 </a:t>
            </a:r>
            <a:r>
              <a:rPr lang="en-US" altLang="ko-KR" dirty="0" smtClean="0"/>
              <a:t>( </a:t>
            </a:r>
            <a:r>
              <a:rPr lang="ko-KR" altLang="en-US" dirty="0" smtClean="0"/>
              <a:t>불신세계와 하나님간의 다리</a:t>
            </a:r>
            <a:r>
              <a:rPr lang="en-US" altLang="ko-KR" dirty="0" smtClean="0"/>
              <a:t>)</a:t>
            </a:r>
          </a:p>
        </p:txBody>
      </p:sp>
    </p:spTree>
    <p:extLst>
      <p:ext uri="{BB962C8B-B14F-4D97-AF65-F5344CB8AC3E}">
        <p14:creationId xmlns:p14="http://schemas.microsoft.com/office/powerpoint/2010/main" val="3790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a:xfrm>
            <a:off x="457200" y="1268760"/>
            <a:ext cx="8229600" cy="4888200"/>
          </a:xfrm>
        </p:spPr>
        <p:txBody>
          <a:bodyPr/>
          <a:lstStyle/>
          <a:p>
            <a:pPr>
              <a:buNone/>
            </a:pPr>
            <a:r>
              <a:rPr lang="ko-KR" altLang="en-US" b="1" dirty="0" smtClean="0"/>
              <a:t>구약의 </a:t>
            </a:r>
            <a:r>
              <a:rPr lang="ko-KR" altLang="en-US" b="1" dirty="0" err="1" smtClean="0">
                <a:solidFill>
                  <a:srgbClr val="002060"/>
                </a:solidFill>
              </a:rPr>
              <a:t>레위</a:t>
            </a:r>
            <a:r>
              <a:rPr lang="en-US" altLang="ko-KR" b="1" dirty="0" smtClean="0">
                <a:solidFill>
                  <a:srgbClr val="002060"/>
                </a:solidFill>
              </a:rPr>
              <a:t>(</a:t>
            </a:r>
            <a:r>
              <a:rPr lang="ko-KR" altLang="en-US" b="1" dirty="0" err="1" smtClean="0">
                <a:solidFill>
                  <a:srgbClr val="002060"/>
                </a:solidFill>
              </a:rPr>
              <a:t>나실인</a:t>
            </a:r>
            <a:r>
              <a:rPr lang="en-US" altLang="ko-KR" b="1" dirty="0" smtClean="0">
                <a:solidFill>
                  <a:srgbClr val="002060"/>
                </a:solidFill>
              </a:rPr>
              <a:t>)</a:t>
            </a:r>
            <a:r>
              <a:rPr lang="ko-KR" altLang="en-US" b="1" dirty="0" smtClean="0">
                <a:solidFill>
                  <a:srgbClr val="002060"/>
                </a:solidFill>
              </a:rPr>
              <a:t> 제사장</a:t>
            </a:r>
            <a:r>
              <a:rPr lang="ko-KR" altLang="en-US" b="1" dirty="0" smtClean="0"/>
              <a:t>의 의무</a:t>
            </a:r>
            <a:endParaRPr lang="en-US" altLang="ko-KR" b="1" dirty="0" smtClean="0"/>
          </a:p>
          <a:p>
            <a:r>
              <a:rPr lang="en-US" altLang="ko-KR" dirty="0" smtClean="0"/>
              <a:t>    - </a:t>
            </a:r>
            <a:r>
              <a:rPr lang="ko-KR" altLang="en-US" dirty="0" smtClean="0"/>
              <a:t>이스라엘 </a:t>
            </a:r>
            <a:r>
              <a:rPr lang="ko-KR" altLang="en-US" b="1" dirty="0" smtClean="0">
                <a:solidFill>
                  <a:srgbClr val="FF0000"/>
                </a:solidFill>
              </a:rPr>
              <a:t>신앙공동체를 위한 직분</a:t>
            </a:r>
            <a:r>
              <a:rPr lang="ko-KR" altLang="en-US" dirty="0" smtClean="0">
                <a:solidFill>
                  <a:srgbClr val="FF0000"/>
                </a:solidFill>
              </a:rPr>
              <a:t> </a:t>
            </a:r>
            <a:r>
              <a:rPr lang="en-US" altLang="ko-KR" dirty="0" smtClean="0"/>
              <a:t>( </a:t>
            </a:r>
            <a:r>
              <a:rPr lang="ko-KR" altLang="en-US" b="1" dirty="0" err="1" smtClean="0"/>
              <a:t>강단권</a:t>
            </a:r>
            <a:r>
              <a:rPr lang="ko-KR" altLang="en-US" dirty="0" smtClean="0"/>
              <a:t> </a:t>
            </a:r>
            <a:r>
              <a:rPr lang="en-US" altLang="ko-KR" dirty="0" smtClean="0"/>
              <a:t>)</a:t>
            </a:r>
          </a:p>
          <a:p>
            <a:r>
              <a:rPr lang="en-US" altLang="ko-KR" dirty="0" smtClean="0"/>
              <a:t>    - </a:t>
            </a:r>
            <a:r>
              <a:rPr lang="ko-KR" altLang="en-US" dirty="0" smtClean="0"/>
              <a:t>백성을 </a:t>
            </a:r>
            <a:r>
              <a:rPr lang="ko-KR" altLang="en-US" b="1" dirty="0" smtClean="0">
                <a:solidFill>
                  <a:srgbClr val="FF0000"/>
                </a:solidFill>
              </a:rPr>
              <a:t>축복</a:t>
            </a:r>
            <a:r>
              <a:rPr lang="ko-KR" altLang="en-US" dirty="0" smtClean="0"/>
              <a:t>함 </a:t>
            </a:r>
            <a:r>
              <a:rPr lang="en-US" altLang="ko-KR" dirty="0" smtClean="0"/>
              <a:t>( </a:t>
            </a:r>
            <a:r>
              <a:rPr lang="ko-KR" altLang="en-US" b="1" dirty="0" err="1" smtClean="0"/>
              <a:t>축복권</a:t>
            </a:r>
            <a:r>
              <a:rPr lang="ko-KR" altLang="en-US" dirty="0" smtClean="0"/>
              <a:t> </a:t>
            </a:r>
            <a:r>
              <a:rPr lang="en-US" altLang="ko-KR" dirty="0" smtClean="0"/>
              <a:t>)</a:t>
            </a:r>
          </a:p>
          <a:p>
            <a:r>
              <a:rPr lang="en-US" altLang="ko-KR" dirty="0" smtClean="0"/>
              <a:t>    - </a:t>
            </a:r>
            <a:r>
              <a:rPr lang="ko-KR" altLang="en-US" dirty="0" smtClean="0"/>
              <a:t>신앙공동체의 </a:t>
            </a:r>
            <a:r>
              <a:rPr lang="ko-KR" altLang="en-US" b="1" dirty="0" err="1" smtClean="0">
                <a:solidFill>
                  <a:srgbClr val="FF0000"/>
                </a:solidFill>
              </a:rPr>
              <a:t>판결</a:t>
            </a:r>
            <a:r>
              <a:rPr lang="ko-KR" altLang="en-US" dirty="0" err="1" smtClean="0"/>
              <a:t>자</a:t>
            </a:r>
            <a:r>
              <a:rPr lang="en-US" altLang="ko-KR" dirty="0" smtClean="0"/>
              <a:t>( </a:t>
            </a:r>
            <a:r>
              <a:rPr lang="ko-KR" altLang="en-US" b="1" dirty="0" smtClean="0"/>
              <a:t>재판권</a:t>
            </a:r>
            <a:r>
              <a:rPr lang="ko-KR" altLang="en-US" dirty="0" smtClean="0"/>
              <a:t> </a:t>
            </a:r>
            <a:r>
              <a:rPr lang="en-US" altLang="ko-KR" dirty="0" smtClean="0"/>
              <a:t>)</a:t>
            </a:r>
          </a:p>
          <a:p>
            <a:r>
              <a:rPr lang="en-US" altLang="ko-KR" dirty="0" smtClean="0"/>
              <a:t>    - </a:t>
            </a:r>
            <a:r>
              <a:rPr lang="ko-KR" altLang="en-US" b="1" dirty="0" smtClean="0">
                <a:solidFill>
                  <a:srgbClr val="FF0000"/>
                </a:solidFill>
              </a:rPr>
              <a:t>말씀</a:t>
            </a:r>
            <a:r>
              <a:rPr lang="ko-KR" altLang="en-US" dirty="0" smtClean="0"/>
              <a:t>을 가르침</a:t>
            </a:r>
            <a:endParaRPr lang="en-US" altLang="ko-KR" dirty="0" smtClean="0"/>
          </a:p>
          <a:p>
            <a:r>
              <a:rPr lang="en-US" altLang="ko-KR" dirty="0" smtClean="0"/>
              <a:t>    </a:t>
            </a:r>
            <a:endParaRPr lang="ko-KR" altLang="en-US" dirty="0" smtClean="0"/>
          </a:p>
          <a:p>
            <a:endParaRPr lang="ko-KR" altLang="en-US" dirty="0"/>
          </a:p>
        </p:txBody>
      </p:sp>
      <p:sp>
        <p:nvSpPr>
          <p:cNvPr id="4" name="Rectangle 3"/>
          <p:cNvSpPr/>
          <p:nvPr/>
        </p:nvSpPr>
        <p:spPr>
          <a:xfrm>
            <a:off x="642910" y="3643314"/>
            <a:ext cx="7786742" cy="1569660"/>
          </a:xfrm>
          <a:prstGeom prst="rect">
            <a:avLst/>
          </a:prstGeom>
        </p:spPr>
        <p:txBody>
          <a:bodyPr wrap="square">
            <a:spAutoFit/>
          </a:bodyPr>
          <a:lstStyle/>
          <a:p>
            <a:r>
              <a:rPr lang="en-US" altLang="ko-KR" sz="2400" dirty="0" smtClean="0">
                <a:solidFill>
                  <a:prstClr val="black"/>
                </a:solidFill>
              </a:rPr>
              <a:t>(</a:t>
            </a:r>
            <a:r>
              <a:rPr lang="ko-KR" altLang="en-US" sz="2400" dirty="0" smtClean="0">
                <a:solidFill>
                  <a:prstClr val="black"/>
                </a:solidFill>
              </a:rPr>
              <a:t>신 </a:t>
            </a:r>
            <a:r>
              <a:rPr lang="en-US" altLang="ko-KR" sz="2400" dirty="0" smtClean="0">
                <a:solidFill>
                  <a:prstClr val="black"/>
                </a:solidFill>
              </a:rPr>
              <a:t>21:5, </a:t>
            </a:r>
            <a:r>
              <a:rPr lang="ko-KR" altLang="en-US" sz="2400" dirty="0" smtClean="0">
                <a:solidFill>
                  <a:prstClr val="black"/>
                </a:solidFill>
              </a:rPr>
              <a:t>개역</a:t>
            </a:r>
            <a:r>
              <a:rPr lang="en-US" altLang="ko-KR" sz="2400" dirty="0" smtClean="0">
                <a:solidFill>
                  <a:prstClr val="black"/>
                </a:solidFill>
              </a:rPr>
              <a:t>) 『</a:t>
            </a:r>
            <a:r>
              <a:rPr lang="ko-KR" altLang="en-US" sz="2400" dirty="0" err="1" smtClean="0">
                <a:solidFill>
                  <a:prstClr val="black"/>
                </a:solidFill>
              </a:rPr>
              <a:t>레위</a:t>
            </a:r>
            <a:r>
              <a:rPr lang="ko-KR" altLang="en-US" sz="2400" dirty="0" smtClean="0">
                <a:solidFill>
                  <a:prstClr val="black"/>
                </a:solidFill>
              </a:rPr>
              <a:t> 자손 제사장들도 그리로 올지니 그들은 네 하나님 여호와께서 </a:t>
            </a:r>
            <a:r>
              <a:rPr lang="ko-KR" altLang="en-US" sz="2400" dirty="0" smtClean="0">
                <a:solidFill>
                  <a:srgbClr val="FF0000"/>
                </a:solidFill>
              </a:rPr>
              <a:t>택하사 자기를 </a:t>
            </a:r>
            <a:r>
              <a:rPr lang="ko-KR" altLang="en-US" sz="2400" b="1" dirty="0" smtClean="0">
                <a:solidFill>
                  <a:srgbClr val="FF0000"/>
                </a:solidFill>
              </a:rPr>
              <a:t>섬기게 하시며</a:t>
            </a:r>
            <a:r>
              <a:rPr lang="ko-KR" altLang="en-US" sz="2400" dirty="0" smtClean="0">
                <a:solidFill>
                  <a:prstClr val="black"/>
                </a:solidFill>
              </a:rPr>
              <a:t> 또 여호와의 이름으로 </a:t>
            </a:r>
            <a:r>
              <a:rPr lang="ko-KR" altLang="en-US" sz="2400" b="1" dirty="0" smtClean="0">
                <a:solidFill>
                  <a:srgbClr val="FF0000"/>
                </a:solidFill>
              </a:rPr>
              <a:t>축복하게 하신 자</a:t>
            </a:r>
            <a:r>
              <a:rPr lang="ko-KR" altLang="en-US" sz="2400" dirty="0" smtClean="0">
                <a:solidFill>
                  <a:prstClr val="black"/>
                </a:solidFill>
              </a:rPr>
              <a:t>라 모든 </a:t>
            </a:r>
            <a:r>
              <a:rPr lang="ko-KR" altLang="en-US" sz="2400" dirty="0" smtClean="0">
                <a:solidFill>
                  <a:srgbClr val="FF0000"/>
                </a:solidFill>
              </a:rPr>
              <a:t>소송과 모든 투쟁이 </a:t>
            </a:r>
            <a:r>
              <a:rPr lang="ko-KR" altLang="en-US" sz="2400" b="1" dirty="0" smtClean="0">
                <a:solidFill>
                  <a:srgbClr val="FF0000"/>
                </a:solidFill>
              </a:rPr>
              <a:t>그들의 말대로 판결</a:t>
            </a:r>
            <a:r>
              <a:rPr lang="ko-KR" altLang="en-US" sz="2400" dirty="0" smtClean="0">
                <a:solidFill>
                  <a:prstClr val="black"/>
                </a:solidFill>
              </a:rPr>
              <a:t>될 것이니라</a:t>
            </a:r>
            <a:r>
              <a:rPr lang="en-US" altLang="ko-KR" sz="2400" dirty="0" smtClean="0">
                <a:solidFill>
                  <a:prstClr val="black"/>
                </a:solidFill>
              </a:rPr>
              <a:t>』</a:t>
            </a:r>
          </a:p>
        </p:txBody>
      </p:sp>
      <p:sp>
        <p:nvSpPr>
          <p:cNvPr id="5" name="Rectangle 4"/>
          <p:cNvSpPr/>
          <p:nvPr/>
        </p:nvSpPr>
        <p:spPr>
          <a:xfrm>
            <a:off x="571472" y="5357827"/>
            <a:ext cx="8072494" cy="1200329"/>
          </a:xfrm>
          <a:prstGeom prst="rect">
            <a:avLst/>
          </a:prstGeom>
        </p:spPr>
        <p:txBody>
          <a:bodyPr wrap="square">
            <a:spAutoFit/>
          </a:bodyPr>
          <a:lstStyle/>
          <a:p>
            <a:r>
              <a:rPr lang="en-US" altLang="ko-KR" sz="2400" dirty="0" smtClean="0">
                <a:solidFill>
                  <a:prstClr val="black"/>
                </a:solidFill>
              </a:rPr>
              <a:t> (</a:t>
            </a:r>
            <a:r>
              <a:rPr lang="ko-KR" altLang="en-US" sz="2400" dirty="0" smtClean="0">
                <a:solidFill>
                  <a:prstClr val="black"/>
                </a:solidFill>
              </a:rPr>
              <a:t>말 </a:t>
            </a:r>
            <a:r>
              <a:rPr lang="en-US" altLang="ko-KR" sz="2400" dirty="0" smtClean="0">
                <a:solidFill>
                  <a:prstClr val="black"/>
                </a:solidFill>
              </a:rPr>
              <a:t>2:7, </a:t>
            </a:r>
            <a:r>
              <a:rPr lang="ko-KR" altLang="en-US" sz="2400" dirty="0" smtClean="0">
                <a:solidFill>
                  <a:prstClr val="black"/>
                </a:solidFill>
              </a:rPr>
              <a:t>개역</a:t>
            </a:r>
            <a:r>
              <a:rPr lang="en-US" altLang="ko-KR" sz="2400" dirty="0" smtClean="0">
                <a:solidFill>
                  <a:prstClr val="black"/>
                </a:solidFill>
              </a:rPr>
              <a:t>) 『</a:t>
            </a:r>
            <a:r>
              <a:rPr lang="ko-KR" altLang="en-US" sz="2400" dirty="0" smtClean="0">
                <a:solidFill>
                  <a:prstClr val="black"/>
                </a:solidFill>
              </a:rPr>
              <a:t>대저 제사장의 입술은 </a:t>
            </a:r>
            <a:r>
              <a:rPr lang="ko-KR" altLang="en-US" sz="2400" b="1" dirty="0" smtClean="0">
                <a:solidFill>
                  <a:srgbClr val="FF0000"/>
                </a:solidFill>
              </a:rPr>
              <a:t>지식을 지켜야</a:t>
            </a:r>
            <a:r>
              <a:rPr lang="ko-KR" altLang="en-US" sz="2400" dirty="0" smtClean="0">
                <a:solidFill>
                  <a:srgbClr val="FF0000"/>
                </a:solidFill>
              </a:rPr>
              <a:t> </a:t>
            </a:r>
            <a:r>
              <a:rPr lang="ko-KR" altLang="en-US" sz="2400" dirty="0" smtClean="0">
                <a:solidFill>
                  <a:prstClr val="black"/>
                </a:solidFill>
              </a:rPr>
              <a:t>하겠고 사람들이 그 입에서 </a:t>
            </a:r>
            <a:r>
              <a:rPr lang="ko-KR" altLang="en-US" sz="2400" b="1" dirty="0" smtClean="0">
                <a:solidFill>
                  <a:srgbClr val="FF0000"/>
                </a:solidFill>
              </a:rPr>
              <a:t>율법을 구하게 되어야 </a:t>
            </a:r>
            <a:r>
              <a:rPr lang="ko-KR" altLang="en-US" sz="2400" dirty="0" smtClean="0">
                <a:solidFill>
                  <a:prstClr val="black"/>
                </a:solidFill>
              </a:rPr>
              <a:t>할 것이니 제사장은 만군의</a:t>
            </a:r>
            <a:r>
              <a:rPr lang="ko-KR" altLang="en-US" sz="2400" b="1" dirty="0" smtClean="0">
                <a:solidFill>
                  <a:prstClr val="black"/>
                </a:solidFill>
              </a:rPr>
              <a:t> 여호와의 사자가 </a:t>
            </a:r>
            <a:r>
              <a:rPr lang="ko-KR" altLang="en-US" sz="2400" b="1" dirty="0" err="1" smtClean="0">
                <a:solidFill>
                  <a:prstClr val="black"/>
                </a:solidFill>
              </a:rPr>
              <a:t>됨</a:t>
            </a:r>
            <a:r>
              <a:rPr lang="ko-KR" altLang="en-US" sz="2400" dirty="0" err="1" smtClean="0">
                <a:solidFill>
                  <a:prstClr val="black"/>
                </a:solidFill>
              </a:rPr>
              <a:t>이어늘</a:t>
            </a:r>
            <a:r>
              <a:rPr lang="en-US" altLang="ko-KR" sz="2400" dirty="0" smtClean="0">
                <a:solidFill>
                  <a:prstClr val="black"/>
                </a:solidFill>
              </a:rPr>
              <a:t>』</a:t>
            </a:r>
            <a:endParaRPr lang="ko-KR" altLang="en-US" sz="2400" dirty="0">
              <a:solidFill>
                <a:prstClr val="black"/>
              </a:solidFill>
            </a:endParaRPr>
          </a:p>
        </p:txBody>
      </p:sp>
    </p:spTree>
    <p:extLst>
      <p:ext uri="{BB962C8B-B14F-4D97-AF65-F5344CB8AC3E}">
        <p14:creationId xmlns:p14="http://schemas.microsoft.com/office/powerpoint/2010/main" val="1210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o-KR" altLang="en-US" dirty="0" smtClean="0"/>
              <a:t>오늘날 제사장 직분은 </a:t>
            </a:r>
            <a:r>
              <a:rPr lang="en-US" altLang="ko-KR" dirty="0" smtClean="0"/>
              <a:t>? </a:t>
            </a:r>
            <a:r>
              <a:rPr lang="ko-KR" altLang="en-US" dirty="0" smtClean="0"/>
              <a:t>문제</a:t>
            </a:r>
            <a:endParaRPr lang="ko-KR" altLang="en-US" dirty="0"/>
          </a:p>
        </p:txBody>
      </p:sp>
      <p:sp>
        <p:nvSpPr>
          <p:cNvPr id="3" name="Content Placeholder 2"/>
          <p:cNvSpPr>
            <a:spLocks noGrp="1"/>
          </p:cNvSpPr>
          <p:nvPr>
            <p:ph sz="quarter" idx="1"/>
          </p:nvPr>
        </p:nvSpPr>
        <p:spPr>
          <a:xfrm>
            <a:off x="457200" y="1404594"/>
            <a:ext cx="8229600" cy="5120750"/>
          </a:xfrm>
        </p:spPr>
        <p:txBody>
          <a:bodyPr>
            <a:normAutofit lnSpcReduction="10000"/>
          </a:bodyPr>
          <a:lstStyle/>
          <a:p>
            <a:r>
              <a:rPr lang="ko-KR" altLang="en-US" dirty="0" smtClean="0"/>
              <a:t>대제사장은 </a:t>
            </a:r>
            <a:r>
              <a:rPr lang="en-US" altLang="ko-KR" dirty="0" smtClean="0"/>
              <a:t>? </a:t>
            </a:r>
          </a:p>
          <a:p>
            <a:endParaRPr lang="en-US" altLang="ko-KR" dirty="0" smtClean="0"/>
          </a:p>
          <a:p>
            <a:endParaRPr lang="en-US" altLang="ko-KR" dirty="0" smtClean="0"/>
          </a:p>
          <a:p>
            <a:endParaRPr lang="en-US" altLang="ko-KR" dirty="0" smtClean="0"/>
          </a:p>
          <a:p>
            <a:r>
              <a:rPr lang="ko-KR" altLang="en-US" dirty="0" smtClean="0"/>
              <a:t>신앙공동체를 위한 제사장직분은 </a:t>
            </a:r>
            <a:r>
              <a:rPr lang="en-US" altLang="ko-KR" dirty="0" smtClean="0"/>
              <a:t>?</a:t>
            </a:r>
          </a:p>
          <a:p>
            <a:r>
              <a:rPr lang="en-US" altLang="ko-KR" dirty="0" smtClean="0"/>
              <a:t>   </a:t>
            </a:r>
            <a:r>
              <a:rPr lang="ko-KR" altLang="en-US" dirty="0" smtClean="0"/>
              <a:t>구약 </a:t>
            </a:r>
            <a:r>
              <a:rPr lang="en-US" altLang="ko-KR" dirty="0" smtClean="0"/>
              <a:t>: </a:t>
            </a:r>
            <a:r>
              <a:rPr lang="ko-KR" altLang="en-US" dirty="0" err="1" smtClean="0">
                <a:solidFill>
                  <a:srgbClr val="FF0000"/>
                </a:solidFill>
              </a:rPr>
              <a:t>레위인</a:t>
            </a:r>
            <a:r>
              <a:rPr lang="ko-KR" altLang="en-US" dirty="0" smtClean="0">
                <a:solidFill>
                  <a:srgbClr val="FF0000"/>
                </a:solidFill>
              </a:rPr>
              <a:t> 제사장</a:t>
            </a:r>
            <a:r>
              <a:rPr lang="en-US" altLang="ko-KR" dirty="0" smtClean="0"/>
              <a:t>, </a:t>
            </a:r>
            <a:r>
              <a:rPr lang="ko-KR" altLang="en-US" dirty="0" err="1" smtClean="0">
                <a:solidFill>
                  <a:srgbClr val="FF0000"/>
                </a:solidFill>
              </a:rPr>
              <a:t>나실인</a:t>
            </a:r>
            <a:r>
              <a:rPr lang="ko-KR" altLang="en-US" dirty="0" smtClean="0">
                <a:solidFill>
                  <a:srgbClr val="FF0000"/>
                </a:solidFill>
              </a:rPr>
              <a:t> 제사장</a:t>
            </a:r>
            <a:endParaRPr lang="en-US" altLang="ko-KR" dirty="0" smtClean="0">
              <a:solidFill>
                <a:srgbClr val="FF0000"/>
              </a:solidFill>
            </a:endParaRPr>
          </a:p>
          <a:p>
            <a:r>
              <a:rPr lang="en-US" altLang="ko-KR" dirty="0" smtClean="0"/>
              <a:t>   </a:t>
            </a:r>
            <a:r>
              <a:rPr lang="ko-KR" altLang="en-US" dirty="0" smtClean="0"/>
              <a:t>신약</a:t>
            </a:r>
            <a:r>
              <a:rPr lang="en-US" altLang="ko-KR" dirty="0" smtClean="0"/>
              <a:t> : </a:t>
            </a:r>
            <a:endParaRPr lang="en-US" altLang="ko-KR" dirty="0" smtClean="0">
              <a:solidFill>
                <a:srgbClr val="FF0000"/>
              </a:solidFill>
            </a:endParaRPr>
          </a:p>
          <a:p>
            <a:endParaRPr lang="en-US" altLang="ko-KR" dirty="0" smtClean="0"/>
          </a:p>
          <a:p>
            <a:r>
              <a:rPr lang="ko-KR" altLang="en-US" dirty="0" smtClean="0"/>
              <a:t>세상과 하나님과의  다리로써 제사장직분은 </a:t>
            </a:r>
            <a:r>
              <a:rPr lang="en-US" altLang="ko-KR" dirty="0" smtClean="0"/>
              <a:t>? </a:t>
            </a:r>
          </a:p>
          <a:p>
            <a:r>
              <a:rPr lang="en-US" altLang="ko-KR" dirty="0" smtClean="0"/>
              <a:t>   </a:t>
            </a:r>
            <a:r>
              <a:rPr lang="ko-KR" altLang="en-US" dirty="0" smtClean="0"/>
              <a:t>구약 </a:t>
            </a:r>
            <a:r>
              <a:rPr lang="en-US" altLang="ko-KR" dirty="0" smtClean="0"/>
              <a:t>: </a:t>
            </a:r>
            <a:r>
              <a:rPr lang="ko-KR" altLang="en-US" dirty="0" smtClean="0"/>
              <a:t>이스라엘</a:t>
            </a:r>
            <a:endParaRPr lang="en-US" altLang="ko-KR" dirty="0" smtClean="0"/>
          </a:p>
          <a:p>
            <a:r>
              <a:rPr lang="en-US" altLang="ko-KR" dirty="0" smtClean="0"/>
              <a:t>   </a:t>
            </a:r>
            <a:r>
              <a:rPr lang="ko-KR" altLang="en-US" dirty="0" smtClean="0"/>
              <a:t>신약 </a:t>
            </a:r>
            <a:r>
              <a:rPr lang="en-US" altLang="ko-KR" dirty="0" smtClean="0"/>
              <a:t>: </a:t>
            </a:r>
            <a:endParaRPr lang="ko-KR" altLang="en-US" dirty="0"/>
          </a:p>
        </p:txBody>
      </p:sp>
      <p:sp>
        <p:nvSpPr>
          <p:cNvPr id="4" name="Rectangle 3"/>
          <p:cNvSpPr/>
          <p:nvPr/>
        </p:nvSpPr>
        <p:spPr>
          <a:xfrm>
            <a:off x="928662" y="1844824"/>
            <a:ext cx="7715304" cy="1200329"/>
          </a:xfrm>
          <a:prstGeom prst="rect">
            <a:avLst/>
          </a:prstGeom>
        </p:spPr>
        <p:txBody>
          <a:bodyPr wrap="square">
            <a:spAutoFit/>
          </a:bodyPr>
          <a:lstStyle/>
          <a:p>
            <a:r>
              <a:rPr lang="en-US" altLang="ko-KR" sz="2400" dirty="0" smtClean="0">
                <a:solidFill>
                  <a:prstClr val="black"/>
                </a:solidFill>
              </a:rPr>
              <a:t>(</a:t>
            </a:r>
            <a:r>
              <a:rPr lang="ko-KR" altLang="en-US" sz="2400" dirty="0" smtClean="0">
                <a:solidFill>
                  <a:prstClr val="black"/>
                </a:solidFill>
              </a:rPr>
              <a:t>히 </a:t>
            </a:r>
            <a:r>
              <a:rPr lang="en-US" altLang="ko-KR" sz="2400" dirty="0" smtClean="0">
                <a:solidFill>
                  <a:prstClr val="black"/>
                </a:solidFill>
              </a:rPr>
              <a:t>3:1, </a:t>
            </a:r>
            <a:r>
              <a:rPr lang="ko-KR" altLang="en-US" sz="2400" dirty="0" smtClean="0">
                <a:solidFill>
                  <a:prstClr val="black"/>
                </a:solidFill>
              </a:rPr>
              <a:t>개역</a:t>
            </a:r>
            <a:r>
              <a:rPr lang="en-US" altLang="ko-KR" sz="2400" dirty="0" smtClean="0">
                <a:solidFill>
                  <a:prstClr val="black"/>
                </a:solidFill>
              </a:rPr>
              <a:t>) 『</a:t>
            </a:r>
            <a:r>
              <a:rPr lang="ko-KR" altLang="en-US" sz="2400" dirty="0" smtClean="0">
                <a:solidFill>
                  <a:prstClr val="black"/>
                </a:solidFill>
              </a:rPr>
              <a:t>그러므로 함께 하늘의 부르심을 입은 거룩한 형제들아 우리의 믿는 도리의 사도시며</a:t>
            </a:r>
            <a:r>
              <a:rPr lang="ko-KR" altLang="en-US" sz="2400" b="1" dirty="0" smtClean="0">
                <a:solidFill>
                  <a:srgbClr val="FF0000"/>
                </a:solidFill>
              </a:rPr>
              <a:t> 대제사장이신 예수</a:t>
            </a:r>
            <a:r>
              <a:rPr lang="ko-KR" altLang="en-US" sz="2400" dirty="0" smtClean="0">
                <a:solidFill>
                  <a:prstClr val="black"/>
                </a:solidFill>
              </a:rPr>
              <a:t>를 깊이 생각하라</a:t>
            </a:r>
            <a:r>
              <a:rPr lang="en-US" altLang="ko-KR" sz="2400" dirty="0" smtClean="0">
                <a:solidFill>
                  <a:prstClr val="black"/>
                </a:solidFill>
              </a:rPr>
              <a:t>』</a:t>
            </a:r>
            <a:endParaRPr lang="ko-KR" altLang="en-US" sz="2400" dirty="0">
              <a:solidFill>
                <a:prstClr val="black"/>
              </a:solidFill>
            </a:endParaRPr>
          </a:p>
        </p:txBody>
      </p:sp>
      <p:sp>
        <p:nvSpPr>
          <p:cNvPr id="5" name="TextBox 4"/>
          <p:cNvSpPr txBox="1"/>
          <p:nvPr/>
        </p:nvSpPr>
        <p:spPr>
          <a:xfrm>
            <a:off x="2857488" y="1321604"/>
            <a:ext cx="3000396" cy="523220"/>
          </a:xfrm>
          <a:prstGeom prst="rect">
            <a:avLst/>
          </a:prstGeom>
          <a:noFill/>
        </p:spPr>
        <p:txBody>
          <a:bodyPr wrap="square" rtlCol="0">
            <a:spAutoFit/>
          </a:bodyPr>
          <a:lstStyle/>
          <a:p>
            <a:r>
              <a:rPr lang="ko-KR" altLang="en-US" sz="2800" b="1" dirty="0" smtClean="0">
                <a:solidFill>
                  <a:srgbClr val="FF0000"/>
                </a:solidFill>
              </a:rPr>
              <a:t>예수 그리스도</a:t>
            </a:r>
            <a:endParaRPr lang="ko-KR" altLang="en-US" sz="2800" b="1" dirty="0">
              <a:solidFill>
                <a:srgbClr val="FF0000"/>
              </a:solidFill>
            </a:endParaRPr>
          </a:p>
        </p:txBody>
      </p:sp>
      <p:sp>
        <p:nvSpPr>
          <p:cNvPr id="6" name="TextBox 5"/>
          <p:cNvSpPr txBox="1"/>
          <p:nvPr/>
        </p:nvSpPr>
        <p:spPr>
          <a:xfrm>
            <a:off x="2000248" y="3815280"/>
            <a:ext cx="1714480" cy="646331"/>
          </a:xfrm>
          <a:prstGeom prst="rect">
            <a:avLst/>
          </a:prstGeom>
          <a:noFill/>
        </p:spPr>
        <p:txBody>
          <a:bodyPr wrap="square" rtlCol="0">
            <a:spAutoFit/>
          </a:bodyPr>
          <a:lstStyle/>
          <a:p>
            <a:endParaRPr lang="en-US" altLang="ko-KR" sz="1200" b="1" dirty="0" smtClean="0">
              <a:solidFill>
                <a:srgbClr val="FF0000"/>
              </a:solidFill>
            </a:endParaRPr>
          </a:p>
          <a:p>
            <a:r>
              <a:rPr lang="ko-KR" altLang="en-US" sz="2400" b="1" dirty="0" smtClean="0">
                <a:solidFill>
                  <a:srgbClr val="FF0000"/>
                </a:solidFill>
              </a:rPr>
              <a:t>목사</a:t>
            </a:r>
            <a:endParaRPr lang="ko-KR" altLang="en-US" sz="1600" b="1" dirty="0">
              <a:solidFill>
                <a:srgbClr val="FF0000"/>
              </a:solidFill>
            </a:endParaRPr>
          </a:p>
        </p:txBody>
      </p:sp>
      <p:sp>
        <p:nvSpPr>
          <p:cNvPr id="7" name="TextBox 6"/>
          <p:cNvSpPr txBox="1"/>
          <p:nvPr/>
        </p:nvSpPr>
        <p:spPr>
          <a:xfrm>
            <a:off x="1897962" y="5589240"/>
            <a:ext cx="3286148" cy="615553"/>
          </a:xfrm>
          <a:prstGeom prst="rect">
            <a:avLst/>
          </a:prstGeom>
          <a:noFill/>
        </p:spPr>
        <p:txBody>
          <a:bodyPr wrap="square" rtlCol="0">
            <a:spAutoFit/>
          </a:bodyPr>
          <a:lstStyle/>
          <a:p>
            <a:endParaRPr lang="en-US" altLang="ko-KR" sz="600" b="1" dirty="0" smtClean="0">
              <a:solidFill>
                <a:srgbClr val="FF0000"/>
              </a:solidFill>
            </a:endParaRPr>
          </a:p>
          <a:p>
            <a:r>
              <a:rPr lang="ko-KR" altLang="en-US" sz="2800" b="1" dirty="0" smtClean="0">
                <a:solidFill>
                  <a:srgbClr val="FF0000"/>
                </a:solidFill>
              </a:rPr>
              <a:t>교회와 성도</a:t>
            </a:r>
            <a:endParaRPr lang="ko-KR" altLang="en-US" sz="2000" b="1" dirty="0">
              <a:solidFill>
                <a:srgbClr val="FF0000"/>
              </a:solidFill>
            </a:endParaRPr>
          </a:p>
        </p:txBody>
      </p:sp>
    </p:spTree>
    <p:extLst>
      <p:ext uri="{BB962C8B-B14F-4D97-AF65-F5344CB8AC3E}">
        <p14:creationId xmlns:p14="http://schemas.microsoft.com/office/powerpoint/2010/main" val="38104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0946"/>
          <a:stretch/>
        </p:blipFill>
        <p:spPr bwMode="auto">
          <a:xfrm>
            <a:off x="-1" y="116632"/>
            <a:ext cx="6396639" cy="67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691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7744" y="456691"/>
            <a:ext cx="1512168" cy="646331"/>
          </a:xfrm>
          <a:prstGeom prst="rect">
            <a:avLst/>
          </a:prstGeom>
          <a:noFill/>
        </p:spPr>
        <p:txBody>
          <a:bodyPr wrap="square" rtlCol="0">
            <a:spAutoFit/>
          </a:bodyPr>
          <a:lstStyle/>
          <a:p>
            <a:pPr algn="ctr"/>
            <a:r>
              <a:rPr lang="ko-KR" altLang="en-US" dirty="0" smtClean="0"/>
              <a:t>대제사장</a:t>
            </a:r>
            <a:endParaRPr lang="en-US" altLang="ko-KR" dirty="0" smtClean="0"/>
          </a:p>
          <a:p>
            <a:pPr algn="ctr"/>
            <a:r>
              <a:rPr lang="en-US" altLang="ko-KR" dirty="0" smtClean="0"/>
              <a:t> High Priest</a:t>
            </a:r>
            <a:endParaRPr lang="ko-KR" altLang="en-US" dirty="0"/>
          </a:p>
        </p:txBody>
      </p:sp>
      <p:sp>
        <p:nvSpPr>
          <p:cNvPr id="4" name="TextBox 3"/>
          <p:cNvSpPr txBox="1"/>
          <p:nvPr/>
        </p:nvSpPr>
        <p:spPr>
          <a:xfrm>
            <a:off x="6053918" y="3497861"/>
            <a:ext cx="1863588" cy="369332"/>
          </a:xfrm>
          <a:prstGeom prst="rect">
            <a:avLst/>
          </a:prstGeom>
          <a:noFill/>
        </p:spPr>
        <p:txBody>
          <a:bodyPr wrap="square" rtlCol="0">
            <a:spAutoFit/>
          </a:bodyPr>
          <a:lstStyle/>
          <a:p>
            <a:r>
              <a:rPr lang="ko-KR" altLang="en-US" dirty="0" smtClean="0"/>
              <a:t>사람을 위하여</a:t>
            </a:r>
            <a:endParaRPr lang="ko-KR" altLang="en-US" dirty="0"/>
          </a:p>
        </p:txBody>
      </p:sp>
      <p:sp>
        <p:nvSpPr>
          <p:cNvPr id="5" name="TextBox 4"/>
          <p:cNvSpPr txBox="1"/>
          <p:nvPr/>
        </p:nvSpPr>
        <p:spPr>
          <a:xfrm>
            <a:off x="634843" y="1342490"/>
            <a:ext cx="1506887" cy="646331"/>
          </a:xfrm>
          <a:prstGeom prst="rect">
            <a:avLst/>
          </a:prstGeom>
          <a:noFill/>
        </p:spPr>
        <p:txBody>
          <a:bodyPr wrap="square" rtlCol="0">
            <a:spAutoFit/>
          </a:bodyPr>
          <a:lstStyle/>
          <a:p>
            <a:pPr algn="ctr"/>
            <a:r>
              <a:rPr lang="en-US" altLang="ko-KR" dirty="0" smtClean="0"/>
              <a:t>be ordained</a:t>
            </a:r>
          </a:p>
          <a:p>
            <a:pPr algn="ctr"/>
            <a:r>
              <a:rPr lang="en-US" altLang="ko-KR" dirty="0" smtClean="0"/>
              <a:t>(1)</a:t>
            </a:r>
            <a:endParaRPr lang="ko-KR" altLang="en-US" dirty="0"/>
          </a:p>
        </p:txBody>
      </p:sp>
      <p:sp>
        <p:nvSpPr>
          <p:cNvPr id="6" name="직사각형 5"/>
          <p:cNvSpPr/>
          <p:nvPr/>
        </p:nvSpPr>
        <p:spPr>
          <a:xfrm>
            <a:off x="-3708920" y="764704"/>
            <a:ext cx="2934329" cy="369332"/>
          </a:xfrm>
          <a:prstGeom prst="rect">
            <a:avLst/>
          </a:prstGeom>
        </p:spPr>
        <p:txBody>
          <a:bodyPr wrap="none">
            <a:spAutoFit/>
          </a:bodyPr>
          <a:lstStyle/>
          <a:p>
            <a:r>
              <a:rPr lang="en-US" altLang="ko-KR" dirty="0"/>
              <a:t> Every </a:t>
            </a:r>
            <a:r>
              <a:rPr lang="en-US" altLang="ko-KR" dirty="0" err="1"/>
              <a:t>Levitical</a:t>
            </a:r>
            <a:r>
              <a:rPr lang="en-US" altLang="ko-KR" dirty="0"/>
              <a:t> high priest</a:t>
            </a:r>
            <a:endParaRPr lang="ko-KR" altLang="en-US" dirty="0"/>
          </a:p>
        </p:txBody>
      </p:sp>
      <p:sp>
        <p:nvSpPr>
          <p:cNvPr id="8" name="TextBox 7"/>
          <p:cNvSpPr txBox="1"/>
          <p:nvPr/>
        </p:nvSpPr>
        <p:spPr>
          <a:xfrm>
            <a:off x="107504" y="2258473"/>
            <a:ext cx="1944216" cy="646331"/>
          </a:xfrm>
          <a:prstGeom prst="rect">
            <a:avLst/>
          </a:prstGeom>
          <a:noFill/>
        </p:spPr>
        <p:txBody>
          <a:bodyPr wrap="square" rtlCol="0">
            <a:spAutoFit/>
          </a:bodyPr>
          <a:lstStyle/>
          <a:p>
            <a:pPr algn="ctr"/>
            <a:r>
              <a:rPr lang="ko-KR" altLang="en-US" dirty="0" smtClean="0"/>
              <a:t>사람을 가운데서</a:t>
            </a:r>
            <a:endParaRPr lang="en-US" altLang="ko-KR" dirty="0" smtClean="0"/>
          </a:p>
          <a:p>
            <a:pPr algn="ctr"/>
            <a:r>
              <a:rPr lang="en-US" altLang="ko-KR" dirty="0" smtClean="0"/>
              <a:t>(1)</a:t>
            </a:r>
            <a:endParaRPr lang="ko-KR" altLang="en-US" dirty="0"/>
          </a:p>
        </p:txBody>
      </p:sp>
      <p:sp>
        <p:nvSpPr>
          <p:cNvPr id="9" name="TextBox 8"/>
          <p:cNvSpPr txBox="1"/>
          <p:nvPr/>
        </p:nvSpPr>
        <p:spPr>
          <a:xfrm>
            <a:off x="5817528" y="1978353"/>
            <a:ext cx="1072090" cy="646331"/>
          </a:xfrm>
          <a:prstGeom prst="rect">
            <a:avLst/>
          </a:prstGeom>
          <a:noFill/>
        </p:spPr>
        <p:txBody>
          <a:bodyPr wrap="square" rtlCol="0">
            <a:spAutoFit/>
          </a:bodyPr>
          <a:lstStyle/>
          <a:p>
            <a:r>
              <a:rPr lang="ko-KR" altLang="en-US" dirty="0" smtClean="0"/>
              <a:t>예물</a:t>
            </a:r>
            <a:endParaRPr lang="en-US" altLang="ko-KR" dirty="0" smtClean="0"/>
          </a:p>
          <a:p>
            <a:r>
              <a:rPr lang="en-US" altLang="ko-KR" dirty="0" smtClean="0"/>
              <a:t>Gift(1)</a:t>
            </a:r>
            <a:endParaRPr lang="ko-KR" altLang="en-US" dirty="0"/>
          </a:p>
        </p:txBody>
      </p:sp>
      <p:sp>
        <p:nvSpPr>
          <p:cNvPr id="10" name="TextBox 9"/>
          <p:cNvSpPr txBox="1"/>
          <p:nvPr/>
        </p:nvSpPr>
        <p:spPr>
          <a:xfrm>
            <a:off x="6889618" y="1938046"/>
            <a:ext cx="2648556" cy="646331"/>
          </a:xfrm>
          <a:prstGeom prst="rect">
            <a:avLst/>
          </a:prstGeom>
          <a:noFill/>
        </p:spPr>
        <p:txBody>
          <a:bodyPr wrap="square" rtlCol="0">
            <a:spAutoFit/>
          </a:bodyPr>
          <a:lstStyle/>
          <a:p>
            <a:r>
              <a:rPr lang="ko-KR" altLang="en-US" dirty="0" smtClean="0"/>
              <a:t>속죄 제사</a:t>
            </a:r>
            <a:r>
              <a:rPr lang="en-US" altLang="ko-KR" dirty="0" smtClean="0"/>
              <a:t>Sacrifices</a:t>
            </a:r>
          </a:p>
          <a:p>
            <a:pPr algn="ctr"/>
            <a:r>
              <a:rPr lang="en-US" altLang="ko-KR" dirty="0" smtClean="0"/>
              <a:t>(1)</a:t>
            </a:r>
            <a:endParaRPr lang="ko-KR" altLang="en-US" dirty="0"/>
          </a:p>
        </p:txBody>
      </p:sp>
      <p:sp>
        <p:nvSpPr>
          <p:cNvPr id="11" name="TextBox 10"/>
          <p:cNvSpPr txBox="1"/>
          <p:nvPr/>
        </p:nvSpPr>
        <p:spPr>
          <a:xfrm>
            <a:off x="5817528" y="2769043"/>
            <a:ext cx="2336367" cy="369332"/>
          </a:xfrm>
          <a:prstGeom prst="rect">
            <a:avLst/>
          </a:prstGeom>
          <a:noFill/>
        </p:spPr>
        <p:txBody>
          <a:bodyPr wrap="square" rtlCol="0">
            <a:spAutoFit/>
          </a:bodyPr>
          <a:lstStyle/>
          <a:p>
            <a:r>
              <a:rPr lang="ko-KR" altLang="en-US" dirty="0" smtClean="0"/>
              <a:t>하나님께 속한 일에</a:t>
            </a:r>
            <a:endParaRPr lang="ko-KR" altLang="en-US" dirty="0"/>
          </a:p>
        </p:txBody>
      </p:sp>
      <p:sp>
        <p:nvSpPr>
          <p:cNvPr id="12" name="TextBox 11"/>
          <p:cNvSpPr txBox="1"/>
          <p:nvPr/>
        </p:nvSpPr>
        <p:spPr>
          <a:xfrm>
            <a:off x="5957823" y="1372996"/>
            <a:ext cx="2812347" cy="369332"/>
          </a:xfrm>
          <a:prstGeom prst="rect">
            <a:avLst/>
          </a:prstGeom>
          <a:noFill/>
        </p:spPr>
        <p:txBody>
          <a:bodyPr wrap="square" rtlCol="0">
            <a:spAutoFit/>
          </a:bodyPr>
          <a:lstStyle/>
          <a:p>
            <a:pPr algn="ctr"/>
            <a:r>
              <a:rPr lang="en-US" altLang="ko-KR" dirty="0" smtClean="0"/>
              <a:t>May offer ( </a:t>
            </a:r>
            <a:r>
              <a:rPr lang="ko-KR" altLang="en-US" dirty="0" smtClean="0"/>
              <a:t>드림 </a:t>
            </a:r>
            <a:r>
              <a:rPr lang="en-US" altLang="ko-KR" dirty="0" smtClean="0"/>
              <a:t>)(1)</a:t>
            </a:r>
            <a:endParaRPr lang="ko-KR" altLang="en-US" dirty="0"/>
          </a:p>
        </p:txBody>
      </p:sp>
      <p:sp>
        <p:nvSpPr>
          <p:cNvPr id="2" name="TextBox 1"/>
          <p:cNvSpPr txBox="1"/>
          <p:nvPr/>
        </p:nvSpPr>
        <p:spPr>
          <a:xfrm>
            <a:off x="107504" y="3418078"/>
            <a:ext cx="1944216" cy="646331"/>
          </a:xfrm>
          <a:prstGeom prst="rect">
            <a:avLst/>
          </a:prstGeom>
          <a:solidFill>
            <a:srgbClr val="92D050"/>
          </a:solidFill>
        </p:spPr>
        <p:txBody>
          <a:bodyPr wrap="square" rtlCol="0">
            <a:spAutoFit/>
          </a:bodyPr>
          <a:lstStyle/>
          <a:p>
            <a:r>
              <a:rPr lang="ko-KR" altLang="en-US" dirty="0" smtClean="0"/>
              <a:t>연약에 쌓여있음</a:t>
            </a:r>
            <a:endParaRPr lang="en-US" altLang="ko-KR" dirty="0" smtClean="0"/>
          </a:p>
          <a:p>
            <a:pPr algn="ctr"/>
            <a:r>
              <a:rPr lang="en-US" altLang="ko-KR" dirty="0">
                <a:solidFill>
                  <a:srgbClr val="000000"/>
                </a:solidFill>
                <a:latin typeface="Tahoma"/>
              </a:rPr>
              <a:t>with </a:t>
            </a:r>
            <a:r>
              <a:rPr lang="en-US" altLang="ko-KR" dirty="0" smtClean="0">
                <a:solidFill>
                  <a:srgbClr val="000000"/>
                </a:solidFill>
                <a:latin typeface="Tahoma"/>
              </a:rPr>
              <a:t>infirmity(2)</a:t>
            </a:r>
            <a:endParaRPr lang="ko-KR" altLang="en-US" dirty="0"/>
          </a:p>
        </p:txBody>
      </p:sp>
      <p:sp>
        <p:nvSpPr>
          <p:cNvPr id="7" name="TextBox 6"/>
          <p:cNvSpPr txBox="1"/>
          <p:nvPr/>
        </p:nvSpPr>
        <p:spPr>
          <a:xfrm>
            <a:off x="2411560" y="3327458"/>
            <a:ext cx="1417540" cy="646331"/>
          </a:xfrm>
          <a:prstGeom prst="rect">
            <a:avLst/>
          </a:prstGeom>
          <a:solidFill>
            <a:srgbClr val="92D050"/>
          </a:solidFill>
        </p:spPr>
        <p:txBody>
          <a:bodyPr wrap="square" rtlCol="0">
            <a:spAutoFit/>
          </a:bodyPr>
          <a:lstStyle/>
          <a:p>
            <a:r>
              <a:rPr lang="ko-KR" altLang="en-US" b="1" dirty="0" smtClean="0"/>
              <a:t>무식</a:t>
            </a:r>
            <a:r>
              <a:rPr lang="en-US" altLang="ko-KR" b="1" dirty="0" smtClean="0"/>
              <a:t>(2)</a:t>
            </a:r>
          </a:p>
          <a:p>
            <a:r>
              <a:rPr lang="en-US" altLang="ko-KR" dirty="0">
                <a:solidFill>
                  <a:srgbClr val="000000"/>
                </a:solidFill>
                <a:latin typeface="Tahoma"/>
              </a:rPr>
              <a:t>the ignorant</a:t>
            </a:r>
            <a:endParaRPr lang="ko-KR" altLang="en-US" dirty="0"/>
          </a:p>
        </p:txBody>
      </p:sp>
      <p:sp>
        <p:nvSpPr>
          <p:cNvPr id="13" name="TextBox 12"/>
          <p:cNvSpPr txBox="1"/>
          <p:nvPr/>
        </p:nvSpPr>
        <p:spPr>
          <a:xfrm>
            <a:off x="2253342" y="4118511"/>
            <a:ext cx="1648443" cy="646331"/>
          </a:xfrm>
          <a:prstGeom prst="rect">
            <a:avLst/>
          </a:prstGeom>
          <a:solidFill>
            <a:srgbClr val="92D050"/>
          </a:solidFill>
        </p:spPr>
        <p:txBody>
          <a:bodyPr wrap="square" rtlCol="0">
            <a:spAutoFit/>
          </a:bodyPr>
          <a:lstStyle/>
          <a:p>
            <a:r>
              <a:rPr lang="ko-KR" altLang="en-US" b="1" dirty="0" smtClean="0"/>
              <a:t>미혹</a:t>
            </a:r>
            <a:r>
              <a:rPr lang="en-US" altLang="ko-KR" b="1" dirty="0" smtClean="0"/>
              <a:t>(2)</a:t>
            </a:r>
          </a:p>
          <a:p>
            <a:r>
              <a:rPr lang="en-US" altLang="ko-KR" dirty="0">
                <a:solidFill>
                  <a:srgbClr val="000000"/>
                </a:solidFill>
                <a:latin typeface="Tahoma"/>
              </a:rPr>
              <a:t>out of the </a:t>
            </a:r>
            <a:r>
              <a:rPr lang="en-US" altLang="ko-KR" dirty="0" smtClean="0">
                <a:solidFill>
                  <a:srgbClr val="000000"/>
                </a:solidFill>
                <a:latin typeface="Tahoma"/>
              </a:rPr>
              <a:t>way</a:t>
            </a:r>
            <a:endParaRPr lang="en-US" altLang="ko-KR" dirty="0" smtClean="0"/>
          </a:p>
        </p:txBody>
      </p:sp>
      <p:cxnSp>
        <p:nvCxnSpPr>
          <p:cNvPr id="15" name="직선 화살표 연결선 14"/>
          <p:cNvCxnSpPr>
            <a:stCxn id="2" idx="3"/>
            <a:endCxn id="7" idx="1"/>
          </p:cNvCxnSpPr>
          <p:nvPr/>
        </p:nvCxnSpPr>
        <p:spPr>
          <a:xfrm flipV="1">
            <a:off x="2051720" y="3650624"/>
            <a:ext cx="359840" cy="90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a:stCxn id="2" idx="3"/>
            <a:endCxn id="13" idx="1"/>
          </p:cNvCxnSpPr>
          <p:nvPr/>
        </p:nvCxnSpPr>
        <p:spPr>
          <a:xfrm>
            <a:off x="2051720" y="3741244"/>
            <a:ext cx="201622" cy="700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16383" y="2307378"/>
            <a:ext cx="1605519" cy="800219"/>
          </a:xfrm>
          <a:prstGeom prst="rect">
            <a:avLst/>
          </a:prstGeom>
          <a:solidFill>
            <a:srgbClr val="FFC000"/>
          </a:solidFill>
        </p:spPr>
        <p:txBody>
          <a:bodyPr wrap="square" rtlCol="0">
            <a:spAutoFit/>
          </a:bodyPr>
          <a:lstStyle/>
          <a:p>
            <a:r>
              <a:rPr lang="ko-KR" altLang="en-US" dirty="0" smtClean="0"/>
              <a:t>아무나 </a:t>
            </a:r>
            <a:r>
              <a:rPr lang="en-US" altLang="ko-KR" dirty="0" smtClean="0"/>
              <a:t>X (4)</a:t>
            </a:r>
          </a:p>
          <a:p>
            <a:r>
              <a:rPr lang="ko-KR" altLang="en-US" sz="1400" dirty="0" smtClean="0"/>
              <a:t>민</a:t>
            </a:r>
            <a:r>
              <a:rPr lang="en-US" altLang="ko-KR" sz="1400" dirty="0" smtClean="0"/>
              <a:t>16:1-10</a:t>
            </a:r>
          </a:p>
          <a:p>
            <a:r>
              <a:rPr lang="ko-KR" altLang="en-US" sz="1400" dirty="0" smtClean="0"/>
              <a:t>민</a:t>
            </a:r>
            <a:r>
              <a:rPr lang="en-US" altLang="ko-KR" sz="1400" dirty="0" smtClean="0"/>
              <a:t>4:18-20</a:t>
            </a:r>
            <a:endParaRPr lang="ko-KR" altLang="en-US" sz="1400" dirty="0"/>
          </a:p>
        </p:txBody>
      </p:sp>
      <p:sp>
        <p:nvSpPr>
          <p:cNvPr id="22" name="TextBox 21"/>
          <p:cNvSpPr txBox="1"/>
          <p:nvPr/>
        </p:nvSpPr>
        <p:spPr>
          <a:xfrm>
            <a:off x="4323488" y="2255331"/>
            <a:ext cx="1494040" cy="800219"/>
          </a:xfrm>
          <a:prstGeom prst="rect">
            <a:avLst/>
          </a:prstGeom>
          <a:solidFill>
            <a:srgbClr val="FFFF00"/>
          </a:solidFill>
        </p:spPr>
        <p:txBody>
          <a:bodyPr wrap="square" rtlCol="0">
            <a:spAutoFit/>
          </a:bodyPr>
          <a:lstStyle/>
          <a:p>
            <a:r>
              <a:rPr lang="ko-KR" altLang="en-US" dirty="0" err="1" smtClean="0"/>
              <a:t>아론같이</a:t>
            </a:r>
            <a:endParaRPr lang="en-US" altLang="ko-KR" dirty="0" smtClean="0"/>
          </a:p>
          <a:p>
            <a:r>
              <a:rPr lang="ko-KR" altLang="en-US" sz="1400" dirty="0" smtClean="0"/>
              <a:t>출</a:t>
            </a:r>
            <a:r>
              <a:rPr lang="en-US" altLang="ko-KR" sz="1400" dirty="0" smtClean="0"/>
              <a:t>28:1,</a:t>
            </a:r>
            <a:r>
              <a:rPr lang="ko-KR" altLang="en-US" sz="1400" dirty="0" smtClean="0"/>
              <a:t>민</a:t>
            </a:r>
            <a:r>
              <a:rPr lang="en-US" altLang="ko-KR" sz="1400" dirty="0" smtClean="0"/>
              <a:t>3:3</a:t>
            </a:r>
          </a:p>
          <a:p>
            <a:r>
              <a:rPr lang="ko-KR" altLang="en-US" sz="1400" dirty="0" smtClean="0"/>
              <a:t>대상</a:t>
            </a:r>
            <a:r>
              <a:rPr lang="en-US" altLang="ko-KR" sz="1400" dirty="0" smtClean="0"/>
              <a:t>23:13</a:t>
            </a:r>
            <a:endParaRPr lang="ko-KR" altLang="en-US" sz="1400" dirty="0"/>
          </a:p>
        </p:txBody>
      </p:sp>
      <p:sp>
        <p:nvSpPr>
          <p:cNvPr id="23" name="TextBox 22"/>
          <p:cNvSpPr txBox="1"/>
          <p:nvPr/>
        </p:nvSpPr>
        <p:spPr>
          <a:xfrm>
            <a:off x="3888941" y="3537811"/>
            <a:ext cx="2188515" cy="646331"/>
          </a:xfrm>
          <a:prstGeom prst="rect">
            <a:avLst/>
          </a:prstGeom>
          <a:solidFill>
            <a:srgbClr val="FFFF00"/>
          </a:solidFill>
        </p:spPr>
        <p:txBody>
          <a:bodyPr wrap="square" rtlCol="0">
            <a:spAutoFit/>
          </a:bodyPr>
          <a:lstStyle/>
          <a:p>
            <a:pPr algn="ctr"/>
            <a:r>
              <a:rPr lang="ko-KR" altLang="en-US" dirty="0" smtClean="0"/>
              <a:t>부르심 입은 자</a:t>
            </a:r>
            <a:r>
              <a:rPr lang="en-US" altLang="ko-KR" dirty="0" smtClean="0"/>
              <a:t>(4)</a:t>
            </a:r>
          </a:p>
          <a:p>
            <a:pPr algn="ctr"/>
            <a:r>
              <a:rPr lang="el-GR" altLang="ko-KR" b="1" dirty="0"/>
              <a:t>καλέω</a:t>
            </a:r>
            <a:r>
              <a:rPr lang="el-GR" altLang="ko-KR" dirty="0"/>
              <a:t> </a:t>
            </a:r>
            <a:endParaRPr lang="ko-KR" altLang="en-US" dirty="0"/>
          </a:p>
        </p:txBody>
      </p:sp>
      <p:cxnSp>
        <p:nvCxnSpPr>
          <p:cNvPr id="25" name="직선 연결선 24"/>
          <p:cNvCxnSpPr>
            <a:stCxn id="3" idx="2"/>
            <a:endCxn id="5" idx="0"/>
          </p:cNvCxnSpPr>
          <p:nvPr/>
        </p:nvCxnSpPr>
        <p:spPr>
          <a:xfrm flipH="1">
            <a:off x="1388287" y="1103022"/>
            <a:ext cx="1635541" cy="2394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3" idx="2"/>
            <a:endCxn id="12" idx="1"/>
          </p:cNvCxnSpPr>
          <p:nvPr/>
        </p:nvCxnSpPr>
        <p:spPr>
          <a:xfrm>
            <a:off x="3023828" y="1103022"/>
            <a:ext cx="2933995" cy="454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직선 연결선 28"/>
          <p:cNvCxnSpPr>
            <a:stCxn id="88" idx="2"/>
            <a:endCxn id="21" idx="0"/>
          </p:cNvCxnSpPr>
          <p:nvPr/>
        </p:nvCxnSpPr>
        <p:spPr>
          <a:xfrm flipH="1">
            <a:off x="3419143" y="2031359"/>
            <a:ext cx="556407" cy="276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직선 연결선 31"/>
          <p:cNvCxnSpPr>
            <a:stCxn id="22" idx="1"/>
            <a:endCxn id="88" idx="2"/>
          </p:cNvCxnSpPr>
          <p:nvPr/>
        </p:nvCxnSpPr>
        <p:spPr>
          <a:xfrm flipH="1" flipV="1">
            <a:off x="3975550" y="2031359"/>
            <a:ext cx="347938" cy="624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직선 연결선 34"/>
          <p:cNvCxnSpPr>
            <a:stCxn id="23" idx="0"/>
            <a:endCxn id="22" idx="2"/>
          </p:cNvCxnSpPr>
          <p:nvPr/>
        </p:nvCxnSpPr>
        <p:spPr>
          <a:xfrm flipV="1">
            <a:off x="4983199" y="3055550"/>
            <a:ext cx="87309" cy="482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12" idx="2"/>
            <a:endCxn id="9" idx="0"/>
          </p:cNvCxnSpPr>
          <p:nvPr/>
        </p:nvCxnSpPr>
        <p:spPr>
          <a:xfrm flipH="1">
            <a:off x="6353573" y="1742328"/>
            <a:ext cx="1010424" cy="23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직선 연결선 43"/>
          <p:cNvCxnSpPr>
            <a:stCxn id="12" idx="2"/>
            <a:endCxn id="10" idx="0"/>
          </p:cNvCxnSpPr>
          <p:nvPr/>
        </p:nvCxnSpPr>
        <p:spPr>
          <a:xfrm>
            <a:off x="7363997" y="1742328"/>
            <a:ext cx="849899" cy="195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직선 연결선 46"/>
          <p:cNvCxnSpPr>
            <a:stCxn id="10" idx="2"/>
            <a:endCxn id="11" idx="0"/>
          </p:cNvCxnSpPr>
          <p:nvPr/>
        </p:nvCxnSpPr>
        <p:spPr>
          <a:xfrm flipH="1">
            <a:off x="6985712" y="2584377"/>
            <a:ext cx="1228184"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직선 연결선 49"/>
          <p:cNvCxnSpPr>
            <a:stCxn id="9" idx="2"/>
            <a:endCxn id="11" idx="0"/>
          </p:cNvCxnSpPr>
          <p:nvPr/>
        </p:nvCxnSpPr>
        <p:spPr>
          <a:xfrm>
            <a:off x="6353573" y="2624684"/>
            <a:ext cx="632139" cy="144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직선 연결선 52"/>
          <p:cNvCxnSpPr>
            <a:stCxn id="11" idx="2"/>
            <a:endCxn id="4" idx="0"/>
          </p:cNvCxnSpPr>
          <p:nvPr/>
        </p:nvCxnSpPr>
        <p:spPr>
          <a:xfrm>
            <a:off x="6985712" y="3138375"/>
            <a:ext cx="0" cy="359486"/>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0" y="5624172"/>
            <a:ext cx="1152128" cy="923330"/>
          </a:xfrm>
          <a:prstGeom prst="rect">
            <a:avLst/>
          </a:prstGeom>
          <a:noFill/>
        </p:spPr>
        <p:txBody>
          <a:bodyPr wrap="square" rtlCol="0">
            <a:spAutoFit/>
          </a:bodyPr>
          <a:lstStyle/>
          <a:p>
            <a:pPr algn="ctr"/>
            <a:r>
              <a:rPr lang="ko-KR" altLang="en-US" dirty="0" smtClean="0"/>
              <a:t>자기를 위하여</a:t>
            </a:r>
            <a:endParaRPr lang="en-US" altLang="ko-KR" dirty="0" smtClean="0"/>
          </a:p>
          <a:p>
            <a:pPr algn="ctr"/>
            <a:r>
              <a:rPr lang="ko-KR" altLang="en-US" dirty="0" err="1" smtClean="0"/>
              <a:t>레</a:t>
            </a:r>
            <a:r>
              <a:rPr lang="en-US" altLang="ko-KR" dirty="0" smtClean="0"/>
              <a:t>4:3</a:t>
            </a:r>
            <a:endParaRPr lang="ko-KR" altLang="en-US" dirty="0"/>
          </a:p>
        </p:txBody>
      </p:sp>
      <p:sp>
        <p:nvSpPr>
          <p:cNvPr id="58" name="TextBox 57"/>
          <p:cNvSpPr txBox="1"/>
          <p:nvPr/>
        </p:nvSpPr>
        <p:spPr>
          <a:xfrm>
            <a:off x="1274807" y="5627855"/>
            <a:ext cx="1152128" cy="923330"/>
          </a:xfrm>
          <a:prstGeom prst="rect">
            <a:avLst/>
          </a:prstGeom>
          <a:noFill/>
        </p:spPr>
        <p:txBody>
          <a:bodyPr wrap="square" rtlCol="0">
            <a:spAutoFit/>
          </a:bodyPr>
          <a:lstStyle/>
          <a:p>
            <a:pPr algn="ctr"/>
            <a:r>
              <a:rPr lang="ko-KR" altLang="en-US" dirty="0" smtClean="0"/>
              <a:t>백성을 위하여</a:t>
            </a:r>
            <a:endParaRPr lang="en-US" altLang="ko-KR" dirty="0" smtClean="0"/>
          </a:p>
          <a:p>
            <a:pPr algn="ctr"/>
            <a:r>
              <a:rPr lang="ko-KR" altLang="en-US" dirty="0" err="1" smtClean="0"/>
              <a:t>레</a:t>
            </a:r>
            <a:r>
              <a:rPr lang="en-US" altLang="ko-KR" dirty="0" smtClean="0"/>
              <a:t>4:20</a:t>
            </a:r>
            <a:endParaRPr lang="ko-KR" altLang="en-US" dirty="0"/>
          </a:p>
        </p:txBody>
      </p:sp>
      <p:sp>
        <p:nvSpPr>
          <p:cNvPr id="59" name="TextBox 58"/>
          <p:cNvSpPr txBox="1"/>
          <p:nvPr/>
        </p:nvSpPr>
        <p:spPr>
          <a:xfrm>
            <a:off x="542192" y="4389862"/>
            <a:ext cx="1074839" cy="369332"/>
          </a:xfrm>
          <a:prstGeom prst="rect">
            <a:avLst/>
          </a:prstGeom>
          <a:noFill/>
        </p:spPr>
        <p:txBody>
          <a:bodyPr wrap="square" rtlCol="0">
            <a:spAutoFit/>
          </a:bodyPr>
          <a:lstStyle/>
          <a:p>
            <a:pPr algn="ctr"/>
            <a:r>
              <a:rPr lang="ko-KR" altLang="en-US" dirty="0" err="1" smtClean="0"/>
              <a:t>속죄제</a:t>
            </a:r>
            <a:r>
              <a:rPr lang="en-US" altLang="ko-KR" dirty="0" smtClean="0"/>
              <a:t>(3)</a:t>
            </a:r>
            <a:endParaRPr lang="ko-KR" altLang="en-US" dirty="0"/>
          </a:p>
        </p:txBody>
      </p:sp>
      <p:cxnSp>
        <p:nvCxnSpPr>
          <p:cNvPr id="61" name="직선 연결선 60"/>
          <p:cNvCxnSpPr>
            <a:stCxn id="5" idx="2"/>
            <a:endCxn id="8" idx="0"/>
          </p:cNvCxnSpPr>
          <p:nvPr/>
        </p:nvCxnSpPr>
        <p:spPr>
          <a:xfrm flipH="1">
            <a:off x="1079612" y="1988821"/>
            <a:ext cx="308675" cy="269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8" idx="2"/>
            <a:endCxn id="2" idx="0"/>
          </p:cNvCxnSpPr>
          <p:nvPr/>
        </p:nvCxnSpPr>
        <p:spPr>
          <a:xfrm>
            <a:off x="1079612" y="2904804"/>
            <a:ext cx="0" cy="51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직선 연결선 64"/>
          <p:cNvCxnSpPr>
            <a:stCxn id="2" idx="2"/>
            <a:endCxn id="59" idx="0"/>
          </p:cNvCxnSpPr>
          <p:nvPr/>
        </p:nvCxnSpPr>
        <p:spPr>
          <a:xfrm>
            <a:off x="1079612" y="4064409"/>
            <a:ext cx="0" cy="32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직선 연결선 70"/>
          <p:cNvCxnSpPr>
            <a:stCxn id="57" idx="0"/>
            <a:endCxn id="59" idx="2"/>
          </p:cNvCxnSpPr>
          <p:nvPr/>
        </p:nvCxnSpPr>
        <p:spPr>
          <a:xfrm flipV="1">
            <a:off x="576064" y="4759194"/>
            <a:ext cx="503548" cy="864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직선 연결선 73"/>
          <p:cNvCxnSpPr>
            <a:stCxn id="58" idx="0"/>
            <a:endCxn id="59" idx="2"/>
          </p:cNvCxnSpPr>
          <p:nvPr/>
        </p:nvCxnSpPr>
        <p:spPr>
          <a:xfrm flipH="1" flipV="1">
            <a:off x="1079612" y="4759194"/>
            <a:ext cx="771259" cy="868661"/>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089650" y="4571797"/>
            <a:ext cx="4680520" cy="369332"/>
          </a:xfrm>
          <a:prstGeom prst="rect">
            <a:avLst/>
          </a:prstGeom>
          <a:solidFill>
            <a:srgbClr val="FFFF00"/>
          </a:solidFill>
        </p:spPr>
        <p:txBody>
          <a:bodyPr wrap="square" rtlCol="0">
            <a:spAutoFit/>
          </a:bodyPr>
          <a:lstStyle/>
          <a:p>
            <a:r>
              <a:rPr lang="ko-KR" altLang="en-US" dirty="0" smtClean="0"/>
              <a:t>이와 같이 그리스도께서 대제사장 되심도</a:t>
            </a:r>
            <a:endParaRPr lang="ko-KR" altLang="en-US" dirty="0"/>
          </a:p>
        </p:txBody>
      </p:sp>
      <p:cxnSp>
        <p:nvCxnSpPr>
          <p:cNvPr id="80" name="직선 연결선 79"/>
          <p:cNvCxnSpPr>
            <a:stCxn id="23" idx="2"/>
            <a:endCxn id="78" idx="0"/>
          </p:cNvCxnSpPr>
          <p:nvPr/>
        </p:nvCxnSpPr>
        <p:spPr>
          <a:xfrm>
            <a:off x="4983199" y="4184142"/>
            <a:ext cx="1446711" cy="387655"/>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184540" y="5248861"/>
            <a:ext cx="3546566" cy="369332"/>
          </a:xfrm>
          <a:prstGeom prst="rect">
            <a:avLst/>
          </a:prstGeom>
          <a:noFill/>
        </p:spPr>
        <p:txBody>
          <a:bodyPr wrap="square" rtlCol="0">
            <a:spAutoFit/>
          </a:bodyPr>
          <a:lstStyle/>
          <a:p>
            <a:pPr algn="ctr"/>
            <a:r>
              <a:rPr lang="ko-KR" altLang="en-US" dirty="0" err="1" smtClean="0"/>
              <a:t>스로로</a:t>
            </a:r>
            <a:r>
              <a:rPr lang="ko-KR" altLang="en-US" dirty="0" smtClean="0"/>
              <a:t> 영광을 취하심이 아님</a:t>
            </a:r>
            <a:endParaRPr lang="ko-KR" altLang="en-US" dirty="0"/>
          </a:p>
        </p:txBody>
      </p:sp>
      <p:cxnSp>
        <p:nvCxnSpPr>
          <p:cNvPr id="85" name="직선 연결선 84"/>
          <p:cNvCxnSpPr>
            <a:stCxn id="78" idx="2"/>
            <a:endCxn id="82" idx="0"/>
          </p:cNvCxnSpPr>
          <p:nvPr/>
        </p:nvCxnSpPr>
        <p:spPr>
          <a:xfrm flipH="1">
            <a:off x="5957823" y="4941129"/>
            <a:ext cx="472087" cy="307732"/>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276223" y="1662027"/>
            <a:ext cx="1398653" cy="369332"/>
          </a:xfrm>
          <a:prstGeom prst="rect">
            <a:avLst/>
          </a:prstGeom>
          <a:noFill/>
        </p:spPr>
        <p:txBody>
          <a:bodyPr wrap="square" rtlCol="0">
            <a:spAutoFit/>
          </a:bodyPr>
          <a:lstStyle/>
          <a:p>
            <a:pPr algn="ctr"/>
            <a:r>
              <a:rPr lang="ko-KR" altLang="en-US" dirty="0" smtClean="0"/>
              <a:t>존귀</a:t>
            </a:r>
            <a:r>
              <a:rPr lang="en-US" altLang="ko-KR" dirty="0" smtClean="0"/>
              <a:t>(4)</a:t>
            </a:r>
            <a:endParaRPr lang="ko-KR" altLang="en-US" dirty="0"/>
          </a:p>
        </p:txBody>
      </p:sp>
      <p:cxnSp>
        <p:nvCxnSpPr>
          <p:cNvPr id="93" name="직선 연결선 92"/>
          <p:cNvCxnSpPr>
            <a:stCxn id="3" idx="2"/>
            <a:endCxn id="88" idx="0"/>
          </p:cNvCxnSpPr>
          <p:nvPr/>
        </p:nvCxnSpPr>
        <p:spPr>
          <a:xfrm>
            <a:off x="3023828" y="1103022"/>
            <a:ext cx="951722" cy="559005"/>
          </a:xfrm>
          <a:prstGeom prst="line">
            <a:avLst/>
          </a:prstGeom>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4372857" y="5904854"/>
            <a:ext cx="3169931" cy="369332"/>
          </a:xfrm>
          <a:prstGeom prst="rect">
            <a:avLst/>
          </a:prstGeom>
          <a:noFill/>
        </p:spPr>
        <p:txBody>
          <a:bodyPr wrap="square" rtlCol="0">
            <a:spAutoFit/>
          </a:bodyPr>
          <a:lstStyle/>
          <a:p>
            <a:r>
              <a:rPr lang="ko-KR" altLang="en-US" dirty="0" smtClean="0"/>
              <a:t>오직 </a:t>
            </a:r>
            <a:r>
              <a:rPr lang="ko-KR" altLang="en-US" dirty="0" err="1" smtClean="0"/>
              <a:t>말씀하신이가</a:t>
            </a:r>
            <a:r>
              <a:rPr lang="ko-KR" altLang="en-US" dirty="0" smtClean="0"/>
              <a:t> 이르시되</a:t>
            </a:r>
            <a:endParaRPr lang="ko-KR" altLang="en-US" dirty="0"/>
          </a:p>
        </p:txBody>
      </p:sp>
      <p:cxnSp>
        <p:nvCxnSpPr>
          <p:cNvPr id="151" name="직선 연결선 150"/>
          <p:cNvCxnSpPr>
            <a:stCxn id="82" idx="2"/>
            <a:endCxn id="145" idx="0"/>
          </p:cNvCxnSpPr>
          <p:nvPr/>
        </p:nvCxnSpPr>
        <p:spPr>
          <a:xfrm>
            <a:off x="5957823" y="5618193"/>
            <a:ext cx="0" cy="286661"/>
          </a:xfrm>
          <a:prstGeom prst="line">
            <a:avLst/>
          </a:prstGeom>
        </p:spPr>
        <p:style>
          <a:lnRef idx="1">
            <a:schemeClr val="accent1"/>
          </a:lnRef>
          <a:fillRef idx="0">
            <a:schemeClr val="accent1"/>
          </a:fillRef>
          <a:effectRef idx="0">
            <a:schemeClr val="accent1"/>
          </a:effectRef>
          <a:fontRef idx="minor">
            <a:schemeClr val="tx1"/>
          </a:fontRef>
        </p:style>
      </p:cxnSp>
      <p:sp>
        <p:nvSpPr>
          <p:cNvPr id="153" name="직사각형 152"/>
          <p:cNvSpPr/>
          <p:nvPr/>
        </p:nvSpPr>
        <p:spPr>
          <a:xfrm>
            <a:off x="1666962" y="6471300"/>
            <a:ext cx="1502334" cy="369332"/>
          </a:xfrm>
          <a:prstGeom prst="rect">
            <a:avLst/>
          </a:prstGeom>
        </p:spPr>
        <p:txBody>
          <a:bodyPr wrap="none">
            <a:spAutoFit/>
          </a:bodyPr>
          <a:lstStyle/>
          <a:p>
            <a:r>
              <a:rPr lang="ko-KR" altLang="en-US" dirty="0"/>
              <a:t>너는 내 아들</a:t>
            </a:r>
          </a:p>
        </p:txBody>
      </p:sp>
      <p:sp>
        <p:nvSpPr>
          <p:cNvPr id="154" name="직사각형 153"/>
          <p:cNvSpPr/>
          <p:nvPr/>
        </p:nvSpPr>
        <p:spPr>
          <a:xfrm>
            <a:off x="4529936" y="6471300"/>
            <a:ext cx="4204997" cy="369332"/>
          </a:xfrm>
          <a:prstGeom prst="rect">
            <a:avLst/>
          </a:prstGeom>
        </p:spPr>
        <p:txBody>
          <a:bodyPr wrap="none">
            <a:spAutoFit/>
          </a:bodyPr>
          <a:lstStyle/>
          <a:p>
            <a:r>
              <a:rPr lang="ko-KR" altLang="en-US" dirty="0"/>
              <a:t>영원히 </a:t>
            </a:r>
            <a:r>
              <a:rPr lang="ko-KR" altLang="en-US" dirty="0" err="1"/>
              <a:t>멜기세덱의</a:t>
            </a:r>
            <a:r>
              <a:rPr lang="ko-KR" altLang="en-US" dirty="0"/>
              <a:t> </a:t>
            </a:r>
            <a:r>
              <a:rPr lang="ko-KR" altLang="en-US" dirty="0" err="1"/>
              <a:t>반차를</a:t>
            </a:r>
            <a:r>
              <a:rPr lang="ko-KR" altLang="en-US" dirty="0"/>
              <a:t> 좇는 </a:t>
            </a:r>
            <a:r>
              <a:rPr lang="ko-KR" altLang="en-US" dirty="0">
                <a:solidFill>
                  <a:srgbClr val="FF0000"/>
                </a:solidFill>
              </a:rPr>
              <a:t>제사장</a:t>
            </a:r>
          </a:p>
        </p:txBody>
      </p:sp>
      <p:cxnSp>
        <p:nvCxnSpPr>
          <p:cNvPr id="156" name="직선 연결선 155"/>
          <p:cNvCxnSpPr>
            <a:stCxn id="145" idx="2"/>
            <a:endCxn id="154" idx="0"/>
          </p:cNvCxnSpPr>
          <p:nvPr/>
        </p:nvCxnSpPr>
        <p:spPr>
          <a:xfrm>
            <a:off x="5957823" y="6274186"/>
            <a:ext cx="674612" cy="197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직선 연결선 157"/>
          <p:cNvCxnSpPr>
            <a:stCxn id="145" idx="2"/>
          </p:cNvCxnSpPr>
          <p:nvPr/>
        </p:nvCxnSpPr>
        <p:spPr>
          <a:xfrm flipH="1">
            <a:off x="3373929" y="6274186"/>
            <a:ext cx="2583894" cy="197114"/>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3528" y="188640"/>
            <a:ext cx="2128827" cy="369332"/>
          </a:xfrm>
          <a:prstGeom prst="rect">
            <a:avLst/>
          </a:prstGeom>
          <a:noFill/>
        </p:spPr>
        <p:txBody>
          <a:bodyPr wrap="square" rtlCol="0">
            <a:spAutoFit/>
          </a:bodyPr>
          <a:lstStyle/>
          <a:p>
            <a:r>
              <a:rPr lang="ko-KR" altLang="en-US" dirty="0" smtClean="0"/>
              <a:t>히브리서 </a:t>
            </a:r>
            <a:r>
              <a:rPr lang="en-US" altLang="ko-KR" dirty="0"/>
              <a:t>5</a:t>
            </a:r>
            <a:r>
              <a:rPr lang="ko-KR" altLang="en-US" dirty="0" smtClean="0"/>
              <a:t>장</a:t>
            </a:r>
            <a:endParaRPr lang="ko-KR" altLang="en-US" dirty="0"/>
          </a:p>
        </p:txBody>
      </p:sp>
    </p:spTree>
    <p:extLst>
      <p:ext uri="{BB962C8B-B14F-4D97-AF65-F5344CB8AC3E}">
        <p14:creationId xmlns:p14="http://schemas.microsoft.com/office/powerpoint/2010/main" val="1843921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err="1" smtClean="0"/>
              <a:t>레위기</a:t>
            </a:r>
            <a:r>
              <a:rPr lang="ko-KR" altLang="en-US" dirty="0" smtClean="0"/>
              <a:t> </a:t>
            </a:r>
            <a:r>
              <a:rPr lang="en-US" altLang="ko-KR" dirty="0" smtClean="0"/>
              <a:t>16</a:t>
            </a:r>
            <a:r>
              <a:rPr lang="ko-KR" altLang="en-US" dirty="0" smtClean="0"/>
              <a:t>장</a:t>
            </a:r>
            <a:endParaRPr lang="ko-KR" altLang="en-US" dirty="0"/>
          </a:p>
        </p:txBody>
      </p:sp>
      <p:sp>
        <p:nvSpPr>
          <p:cNvPr id="3" name="Content Placeholder 2"/>
          <p:cNvSpPr>
            <a:spLocks noGrp="1"/>
          </p:cNvSpPr>
          <p:nvPr>
            <p:ph sz="quarter" idx="1"/>
          </p:nvPr>
        </p:nvSpPr>
        <p:spPr/>
        <p:txBody>
          <a:bodyPr>
            <a:normAutofit/>
          </a:bodyPr>
          <a:lstStyle/>
          <a:p>
            <a:r>
              <a:rPr lang="ko-KR" altLang="en-US" dirty="0" smtClean="0"/>
              <a:t>원죄</a:t>
            </a:r>
            <a:endParaRPr lang="en-US" altLang="ko-KR" dirty="0" smtClean="0"/>
          </a:p>
          <a:p>
            <a:r>
              <a:rPr lang="ko-KR" altLang="en-US" dirty="0" err="1" smtClean="0"/>
              <a:t>자범죄</a:t>
            </a:r>
            <a:endParaRPr lang="en-US" altLang="ko-KR" dirty="0" smtClean="0"/>
          </a:p>
          <a:p>
            <a:endParaRPr lang="en-US" altLang="ko-KR" dirty="0" smtClean="0"/>
          </a:p>
          <a:p>
            <a:endParaRPr lang="en-US" altLang="ko-KR" dirty="0" smtClean="0"/>
          </a:p>
          <a:p>
            <a:endParaRPr lang="en-US" altLang="ko-KR" dirty="0" smtClean="0"/>
          </a:p>
          <a:p>
            <a:endParaRPr lang="en-US" altLang="ko-KR" dirty="0" smtClean="0"/>
          </a:p>
          <a:p>
            <a:r>
              <a:rPr lang="ko-KR" altLang="en-US" dirty="0" err="1" smtClean="0"/>
              <a:t>아사셀</a:t>
            </a:r>
            <a:endParaRPr lang="en-US" altLang="ko-KR" dirty="0" smtClean="0"/>
          </a:p>
        </p:txBody>
      </p:sp>
      <p:sp>
        <p:nvSpPr>
          <p:cNvPr id="4" name="Oval 3"/>
          <p:cNvSpPr/>
          <p:nvPr/>
        </p:nvSpPr>
        <p:spPr>
          <a:xfrm>
            <a:off x="1928794" y="1285860"/>
            <a:ext cx="5500726" cy="5214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600" dirty="0" smtClean="0"/>
              <a:t>구약성경</a:t>
            </a:r>
            <a:endParaRPr lang="en-US" altLang="ko-KR" sz="3600"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a:p>
            <a:pPr algn="ctr"/>
            <a:endParaRPr lang="en-US" altLang="ko-KR" dirty="0" smtClean="0"/>
          </a:p>
        </p:txBody>
      </p:sp>
      <p:sp>
        <p:nvSpPr>
          <p:cNvPr id="5" name="Oval 4"/>
          <p:cNvSpPr/>
          <p:nvPr/>
        </p:nvSpPr>
        <p:spPr>
          <a:xfrm>
            <a:off x="3286116" y="2428868"/>
            <a:ext cx="2786082" cy="28575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600" b="1" dirty="0" err="1" smtClean="0">
                <a:solidFill>
                  <a:srgbClr val="002060"/>
                </a:solidFill>
              </a:rPr>
              <a:t>레위기</a:t>
            </a:r>
            <a:endParaRPr lang="en-US" altLang="ko-KR" sz="3600" b="1" dirty="0" smtClean="0">
              <a:solidFill>
                <a:srgbClr val="002060"/>
              </a:solidFill>
            </a:endParaRPr>
          </a:p>
          <a:p>
            <a:pPr algn="ctr"/>
            <a:endParaRPr lang="en-US" altLang="ko-KR" sz="3600" dirty="0" smtClean="0"/>
          </a:p>
          <a:p>
            <a:pPr algn="ctr"/>
            <a:endParaRPr lang="en-US" altLang="ko-KR" sz="3600" dirty="0" smtClean="0"/>
          </a:p>
          <a:p>
            <a:pPr algn="ctr"/>
            <a:endParaRPr lang="en-US" altLang="ko-KR" sz="3600" dirty="0" smtClean="0"/>
          </a:p>
          <a:p>
            <a:pPr algn="ctr"/>
            <a:endParaRPr lang="ko-KR" altLang="en-US" dirty="0"/>
          </a:p>
        </p:txBody>
      </p:sp>
      <p:sp>
        <p:nvSpPr>
          <p:cNvPr id="6" name="Oval 5"/>
          <p:cNvSpPr/>
          <p:nvPr/>
        </p:nvSpPr>
        <p:spPr>
          <a:xfrm>
            <a:off x="4143372" y="3357562"/>
            <a:ext cx="1071570" cy="107157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rgbClr val="FFFF00"/>
                </a:solidFill>
              </a:rPr>
              <a:t>16</a:t>
            </a:r>
            <a:r>
              <a:rPr lang="ko-KR" altLang="en-US" b="1" dirty="0" smtClean="0">
                <a:solidFill>
                  <a:srgbClr val="FFFF00"/>
                </a:solidFill>
              </a:rPr>
              <a:t>장</a:t>
            </a:r>
            <a:endParaRPr lang="ko-KR" altLang="en-US" b="1" dirty="0">
              <a:solidFill>
                <a:srgbClr val="FFFF00"/>
              </a:solidFill>
            </a:endParaRPr>
          </a:p>
        </p:txBody>
      </p:sp>
    </p:spTree>
    <p:extLst>
      <p:ext uri="{BB962C8B-B14F-4D97-AF65-F5344CB8AC3E}">
        <p14:creationId xmlns:p14="http://schemas.microsoft.com/office/powerpoint/2010/main" val="4186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p:txBody>
          <a:bodyPr>
            <a:noAutofit/>
          </a:bodyPr>
          <a:lstStyle/>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16:11) </a:t>
            </a:r>
            <a:r>
              <a:rPr lang="ko-KR" altLang="en-US" sz="2400" dirty="0" err="1" smtClean="0">
                <a:solidFill>
                  <a:srgbClr val="FF0000"/>
                </a:solidFill>
              </a:rPr>
              <a:t>아론은</a:t>
            </a:r>
            <a:r>
              <a:rPr lang="ko-KR" altLang="en-US" sz="2400" dirty="0" smtClean="0">
                <a:solidFill>
                  <a:srgbClr val="FF0000"/>
                </a:solidFill>
              </a:rPr>
              <a:t> 자기를 위한 속죄제의 수송아지를 드리되 자기와 집안을 위하여 속죄하고 자기를 위한 그 </a:t>
            </a:r>
            <a:r>
              <a:rPr lang="ko-KR" altLang="en-US" sz="2400" dirty="0" err="1" smtClean="0">
                <a:solidFill>
                  <a:srgbClr val="FF0000"/>
                </a:solidFill>
              </a:rPr>
              <a:t>속죄제</a:t>
            </a:r>
            <a:r>
              <a:rPr lang="ko-KR" altLang="en-US" sz="2400" dirty="0" smtClean="0">
                <a:solidFill>
                  <a:srgbClr val="FF0000"/>
                </a:solidFill>
              </a:rPr>
              <a:t> 수송아지를 </a:t>
            </a:r>
            <a:r>
              <a:rPr lang="ko-KR" altLang="en-US" sz="2400" dirty="0" smtClean="0"/>
              <a:t>잡고</a:t>
            </a:r>
          </a:p>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16:12) </a:t>
            </a:r>
            <a:r>
              <a:rPr lang="ko-KR" altLang="en-US" sz="2400" dirty="0" smtClean="0"/>
              <a:t>향로를 가져다가 여호와 앞 제단 위에서 피운 불을 그것에 채우고 또 곱게 간 향기로운 향을 두 손에 채워 가지고 휘장 안에 들어가서</a:t>
            </a:r>
          </a:p>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16:13) </a:t>
            </a:r>
            <a:r>
              <a:rPr lang="ko-KR" altLang="en-US" sz="2400" dirty="0" smtClean="0"/>
              <a:t>여호와 앞에서 분향하여 향연으로 </a:t>
            </a:r>
            <a:r>
              <a:rPr lang="ko-KR" altLang="en-US" sz="2400" dirty="0" err="1" smtClean="0"/>
              <a:t>증거궤</a:t>
            </a:r>
            <a:r>
              <a:rPr lang="ko-KR" altLang="en-US" sz="2400" dirty="0" smtClean="0"/>
              <a:t> 위 </a:t>
            </a:r>
            <a:r>
              <a:rPr lang="ko-KR" altLang="en-US" sz="2400" dirty="0" err="1" smtClean="0"/>
              <a:t>속죄소를</a:t>
            </a:r>
            <a:r>
              <a:rPr lang="ko-KR" altLang="en-US" sz="2400" dirty="0" smtClean="0"/>
              <a:t> 가리게 할지니 그리하면 그가 죽지 아니할 것이며</a:t>
            </a:r>
          </a:p>
        </p:txBody>
      </p:sp>
    </p:spTree>
    <p:extLst>
      <p:ext uri="{BB962C8B-B14F-4D97-AF65-F5344CB8AC3E}">
        <p14:creationId xmlns:p14="http://schemas.microsoft.com/office/powerpoint/2010/main" val="29606333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p:txBody>
          <a:bodyPr>
            <a:normAutofit/>
          </a:bodyPr>
          <a:lstStyle/>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16:14) </a:t>
            </a:r>
            <a:r>
              <a:rPr lang="ko-KR" altLang="en-US" sz="2400" dirty="0" smtClean="0"/>
              <a:t>그는 또 수송아지의 피를 가져다가 손가락으로 </a:t>
            </a:r>
            <a:r>
              <a:rPr lang="ko-KR" altLang="en-US" sz="2400" dirty="0" err="1" smtClean="0"/>
              <a:t>속죄소</a:t>
            </a:r>
            <a:r>
              <a:rPr lang="ko-KR" altLang="en-US" sz="2400" dirty="0" smtClean="0"/>
              <a:t> </a:t>
            </a:r>
            <a:r>
              <a:rPr lang="ko-KR" altLang="en-US" sz="2400" b="1" dirty="0" smtClean="0">
                <a:solidFill>
                  <a:srgbClr val="FF0000"/>
                </a:solidFill>
              </a:rPr>
              <a:t>동쪽에 뿌리고 </a:t>
            </a:r>
            <a:r>
              <a:rPr lang="ko-KR" altLang="en-US" sz="2400" dirty="0" smtClean="0"/>
              <a:t>또 손가락으로 그 피를 </a:t>
            </a:r>
            <a:r>
              <a:rPr lang="ko-KR" altLang="en-US" sz="2400" dirty="0" err="1" smtClean="0"/>
              <a:t>속죄소</a:t>
            </a:r>
            <a:r>
              <a:rPr lang="ko-KR" altLang="en-US" sz="2400" dirty="0" smtClean="0"/>
              <a:t> 앞에 일곱 번 뿌릴 것이며</a:t>
            </a:r>
          </a:p>
          <a:p>
            <a:pPr>
              <a:lnSpc>
                <a:spcPct val="150000"/>
              </a:lnSpc>
            </a:pPr>
            <a:r>
              <a:rPr lang="en-US" altLang="ko-KR" sz="2400" b="1" dirty="0" smtClean="0">
                <a:solidFill>
                  <a:srgbClr val="FF0000"/>
                </a:solidFill>
              </a:rPr>
              <a:t>(</a:t>
            </a:r>
            <a:r>
              <a:rPr lang="ko-KR" altLang="en-US" sz="2400" b="1" dirty="0" err="1" smtClean="0">
                <a:solidFill>
                  <a:srgbClr val="FF0000"/>
                </a:solidFill>
              </a:rPr>
              <a:t>레</a:t>
            </a:r>
            <a:r>
              <a:rPr lang="ko-KR" altLang="en-US" sz="2400" b="1" dirty="0" smtClean="0">
                <a:solidFill>
                  <a:srgbClr val="FF0000"/>
                </a:solidFill>
              </a:rPr>
              <a:t> </a:t>
            </a:r>
            <a:r>
              <a:rPr lang="en-US" altLang="ko-KR" sz="2400" b="1" dirty="0" smtClean="0">
                <a:solidFill>
                  <a:srgbClr val="FF0000"/>
                </a:solidFill>
              </a:rPr>
              <a:t>16:15) </a:t>
            </a:r>
            <a:r>
              <a:rPr lang="ko-KR" altLang="en-US" sz="2400" b="1" dirty="0" smtClean="0">
                <a:solidFill>
                  <a:srgbClr val="FF0000"/>
                </a:solidFill>
              </a:rPr>
              <a:t>또 백성을 위한 </a:t>
            </a:r>
            <a:r>
              <a:rPr lang="ko-KR" altLang="en-US" sz="2400" b="1" dirty="0" err="1" smtClean="0">
                <a:solidFill>
                  <a:srgbClr val="FF0000"/>
                </a:solidFill>
              </a:rPr>
              <a:t>속죄제</a:t>
            </a:r>
            <a:r>
              <a:rPr lang="ko-KR" altLang="en-US" sz="2400" b="1" dirty="0" smtClean="0">
                <a:solidFill>
                  <a:srgbClr val="FF0000"/>
                </a:solidFill>
              </a:rPr>
              <a:t> 염소를 </a:t>
            </a:r>
            <a:r>
              <a:rPr lang="ko-KR" altLang="en-US" sz="2400" dirty="0" smtClean="0"/>
              <a:t>잡아 그 피를 가지고 휘장 안에 들어가서 그 수송아지 피로 행함 같이 그 피로 행하여 </a:t>
            </a:r>
            <a:r>
              <a:rPr lang="ko-KR" altLang="en-US" sz="2400" dirty="0" err="1" smtClean="0"/>
              <a:t>속죄소</a:t>
            </a:r>
            <a:r>
              <a:rPr lang="ko-KR" altLang="en-US" sz="2400" dirty="0" smtClean="0"/>
              <a:t> 위와 </a:t>
            </a:r>
            <a:r>
              <a:rPr lang="ko-KR" altLang="en-US" sz="2400" dirty="0" err="1" smtClean="0"/>
              <a:t>속죄소</a:t>
            </a:r>
            <a:r>
              <a:rPr lang="ko-KR" altLang="en-US" sz="2400" dirty="0" smtClean="0"/>
              <a:t> </a:t>
            </a:r>
            <a:r>
              <a:rPr lang="ko-KR" altLang="en-US" dirty="0" smtClean="0"/>
              <a:t>앞에 뿌릴지니</a:t>
            </a:r>
          </a:p>
        </p:txBody>
      </p:sp>
      <p:pic>
        <p:nvPicPr>
          <p:cNvPr id="155650" name="Picture 2" descr="http://www.fgnews.co.kr/UP_Image/0802151474_24.JPG"/>
          <p:cNvPicPr>
            <a:picLocks noChangeAspect="1" noChangeArrowheads="1"/>
          </p:cNvPicPr>
          <p:nvPr/>
        </p:nvPicPr>
        <p:blipFill>
          <a:blip r:embed="rId3"/>
          <a:srcRect/>
          <a:stretch>
            <a:fillRect/>
          </a:stretch>
        </p:blipFill>
        <p:spPr bwMode="auto">
          <a:xfrm>
            <a:off x="785786" y="285728"/>
            <a:ext cx="4733925" cy="3619500"/>
          </a:xfrm>
          <a:prstGeom prst="rect">
            <a:avLst/>
          </a:prstGeom>
          <a:noFill/>
        </p:spPr>
      </p:pic>
    </p:spTree>
    <p:extLst>
      <p:ext uri="{BB962C8B-B14F-4D97-AF65-F5344CB8AC3E}">
        <p14:creationId xmlns:p14="http://schemas.microsoft.com/office/powerpoint/2010/main" val="26017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dissolve">
                                      <p:cBhvr>
                                        <p:cTn id="7" dur="500"/>
                                        <p:tgtEl>
                                          <p:spTgt spid="155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sz="quarter" idx="1"/>
          </p:nvPr>
        </p:nvSpPr>
        <p:spPr/>
        <p:txBody>
          <a:bodyPr>
            <a:noAutofit/>
          </a:bodyPr>
          <a:lstStyle/>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16:16) </a:t>
            </a:r>
            <a:r>
              <a:rPr lang="ko-KR" altLang="en-US" sz="2400" dirty="0" smtClean="0"/>
              <a:t>곧 이스라엘 자손의 부정과 그들이 범한 모든 죄로 말미암아 지성소를 위하여 속죄하고 또 그들의 부정한 중에 있는 </a:t>
            </a:r>
            <a:r>
              <a:rPr lang="ko-KR" altLang="en-US" sz="2400" dirty="0" err="1" smtClean="0"/>
              <a:t>회막을</a:t>
            </a:r>
            <a:r>
              <a:rPr lang="ko-KR" altLang="en-US" sz="2400" dirty="0" smtClean="0"/>
              <a:t> 위하여 그같이 할 것이요</a:t>
            </a:r>
          </a:p>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16:17) </a:t>
            </a:r>
            <a:r>
              <a:rPr lang="ko-KR" altLang="en-US" sz="2400" dirty="0" smtClean="0"/>
              <a:t>그가 지성소에 속죄하러 들어가서 자기와 그의 집안과 이스라엘 온 회중을 위하여 속죄하고 나오기까지는 누구든지 </a:t>
            </a:r>
            <a:r>
              <a:rPr lang="ko-KR" altLang="en-US" sz="2400" dirty="0" err="1" smtClean="0"/>
              <a:t>회막에</a:t>
            </a:r>
            <a:r>
              <a:rPr lang="ko-KR" altLang="en-US" sz="2400" dirty="0" smtClean="0"/>
              <a:t> 있지 못할 것이며</a:t>
            </a:r>
          </a:p>
          <a:p>
            <a:pPr>
              <a:lnSpc>
                <a:spcPct val="150000"/>
              </a:lnSpc>
            </a:pPr>
            <a:r>
              <a:rPr lang="en-US" altLang="ko-KR" sz="2400" dirty="0" smtClean="0"/>
              <a:t>(</a:t>
            </a:r>
            <a:r>
              <a:rPr lang="ko-KR" altLang="en-US" sz="2400" dirty="0" err="1" smtClean="0"/>
              <a:t>레</a:t>
            </a:r>
            <a:r>
              <a:rPr lang="ko-KR" altLang="en-US" sz="2400" dirty="0" smtClean="0"/>
              <a:t> </a:t>
            </a:r>
            <a:r>
              <a:rPr lang="en-US" altLang="ko-KR" sz="2400" dirty="0" smtClean="0"/>
              <a:t>16:18) </a:t>
            </a:r>
            <a:r>
              <a:rPr lang="ko-KR" altLang="en-US" sz="2400" dirty="0" smtClean="0"/>
              <a:t>그는 여호와 앞 제단으로 나와서 그것을 위하여 속죄할지니 곧 그 수송아지의 피와 염소의 피를 가져다가 제단 귀퉁이 뿔들에 바르고</a:t>
            </a:r>
          </a:p>
          <a:p>
            <a:pPr>
              <a:lnSpc>
                <a:spcPct val="150000"/>
              </a:lnSpc>
            </a:pPr>
            <a:endParaRPr lang="ko-KR" altLang="en-US" sz="2400" dirty="0" smtClean="0"/>
          </a:p>
          <a:p>
            <a:pPr>
              <a:lnSpc>
                <a:spcPct val="150000"/>
              </a:lnSpc>
            </a:pPr>
            <a:endParaRPr lang="ko-KR" altLang="en-US" sz="2400" dirty="0" smtClean="0"/>
          </a:p>
          <a:p>
            <a:pPr>
              <a:lnSpc>
                <a:spcPct val="150000"/>
              </a:lnSpc>
            </a:pPr>
            <a:endParaRPr lang="ko-KR" altLang="en-US" sz="2400" dirty="0" smtClean="0"/>
          </a:p>
          <a:p>
            <a:pPr>
              <a:lnSpc>
                <a:spcPct val="150000"/>
              </a:lnSpc>
            </a:pPr>
            <a:endParaRPr lang="ko-KR" altLang="en-US" sz="2400" dirty="0"/>
          </a:p>
        </p:txBody>
      </p:sp>
    </p:spTree>
    <p:extLst>
      <p:ext uri="{BB962C8B-B14F-4D97-AF65-F5344CB8AC3E}">
        <p14:creationId xmlns:p14="http://schemas.microsoft.com/office/powerpoint/2010/main" val="1656167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148064" y="260648"/>
            <a:ext cx="2746648" cy="1143000"/>
          </a:xfrm>
        </p:spPr>
        <p:txBody>
          <a:bodyPr/>
          <a:lstStyle/>
          <a:p>
            <a:r>
              <a:rPr lang="ko-KR" altLang="en-US" smtClean="0"/>
              <a:t>대제사장</a:t>
            </a:r>
            <a:endParaRPr lang="ko-KR" altLang="en-US"/>
          </a:p>
        </p:txBody>
      </p:sp>
      <p:pic>
        <p:nvPicPr>
          <p:cNvPr id="1026" name="Picture 2" descr="http://cfile4.uf.tistory.com/R480x0/025D9C3C51ED1A35140F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72816"/>
            <a:ext cx="333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9952" y="2276872"/>
            <a:ext cx="1944216" cy="523220"/>
          </a:xfrm>
          <a:prstGeom prst="rect">
            <a:avLst/>
          </a:prstGeom>
          <a:noFill/>
        </p:spPr>
        <p:txBody>
          <a:bodyPr wrap="square" rtlCol="0">
            <a:spAutoFit/>
          </a:bodyPr>
          <a:lstStyle/>
          <a:p>
            <a:r>
              <a:rPr lang="ko-KR" altLang="en-US" sz="2800" dirty="0" err="1" smtClean="0"/>
              <a:t>아론계통</a:t>
            </a:r>
            <a:endParaRPr lang="ko-KR" altLang="en-US" sz="2800" dirty="0"/>
          </a:p>
        </p:txBody>
      </p:sp>
      <p:sp>
        <p:nvSpPr>
          <p:cNvPr id="5" name="TextBox 4"/>
          <p:cNvSpPr txBox="1"/>
          <p:nvPr/>
        </p:nvSpPr>
        <p:spPr>
          <a:xfrm>
            <a:off x="6588224" y="2276872"/>
            <a:ext cx="2555776" cy="523220"/>
          </a:xfrm>
          <a:prstGeom prst="rect">
            <a:avLst/>
          </a:prstGeom>
          <a:noFill/>
        </p:spPr>
        <p:txBody>
          <a:bodyPr wrap="square" rtlCol="0">
            <a:spAutoFit/>
          </a:bodyPr>
          <a:lstStyle/>
          <a:p>
            <a:r>
              <a:rPr lang="ko-KR" altLang="en-US" sz="2800" smtClean="0"/>
              <a:t>아비멜렉계통</a:t>
            </a:r>
            <a:endParaRPr lang="ko-KR" altLang="en-US" sz="2800" dirty="0"/>
          </a:p>
        </p:txBody>
      </p:sp>
    </p:spTree>
    <p:extLst>
      <p:ext uri="{BB962C8B-B14F-4D97-AF65-F5344CB8AC3E}">
        <p14:creationId xmlns:p14="http://schemas.microsoft.com/office/powerpoint/2010/main" val="283792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08033" y="933091"/>
            <a:ext cx="1080120" cy="720080"/>
          </a:xfrm>
          <a:solidFill>
            <a:srgbClr val="FFFF00"/>
          </a:solidFill>
        </p:spPr>
        <p:txBody>
          <a:bodyPr>
            <a:normAutofit fontScale="90000"/>
          </a:bodyPr>
          <a:lstStyle/>
          <a:p>
            <a:r>
              <a:rPr lang="ko-KR" altLang="en-US" sz="3600" dirty="0" err="1" smtClean="0"/>
              <a:t>레위</a:t>
            </a:r>
            <a:endParaRPr lang="ko-KR" altLang="en-US" sz="3600" dirty="0"/>
          </a:p>
        </p:txBody>
      </p:sp>
      <p:sp>
        <p:nvSpPr>
          <p:cNvPr id="3" name="타원 2"/>
          <p:cNvSpPr/>
          <p:nvPr/>
        </p:nvSpPr>
        <p:spPr>
          <a:xfrm>
            <a:off x="1680673" y="-25353"/>
            <a:ext cx="1364922" cy="8064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800" smtClean="0"/>
              <a:t>레아</a:t>
            </a:r>
            <a:endParaRPr lang="ko-KR" altLang="en-US" sz="2800" dirty="0"/>
          </a:p>
        </p:txBody>
      </p:sp>
      <p:sp>
        <p:nvSpPr>
          <p:cNvPr id="4" name="TextBox 3"/>
          <p:cNvSpPr txBox="1"/>
          <p:nvPr/>
        </p:nvSpPr>
        <p:spPr>
          <a:xfrm>
            <a:off x="780467" y="933091"/>
            <a:ext cx="1368152" cy="523220"/>
          </a:xfrm>
          <a:prstGeom prst="rect">
            <a:avLst/>
          </a:prstGeom>
          <a:noFill/>
        </p:spPr>
        <p:txBody>
          <a:bodyPr wrap="square" rtlCol="0">
            <a:spAutoFit/>
          </a:bodyPr>
          <a:lstStyle/>
          <a:p>
            <a:r>
              <a:rPr lang="ko-KR" altLang="en-US" sz="2800" dirty="0" err="1" smtClean="0"/>
              <a:t>르우벤</a:t>
            </a:r>
            <a:endParaRPr lang="ko-KR" altLang="en-US" sz="2800" dirty="0"/>
          </a:p>
        </p:txBody>
      </p:sp>
      <p:sp>
        <p:nvSpPr>
          <p:cNvPr id="5" name="TextBox 4"/>
          <p:cNvSpPr txBox="1"/>
          <p:nvPr/>
        </p:nvSpPr>
        <p:spPr>
          <a:xfrm>
            <a:off x="2148619" y="933091"/>
            <a:ext cx="1368152" cy="523220"/>
          </a:xfrm>
          <a:prstGeom prst="rect">
            <a:avLst/>
          </a:prstGeom>
          <a:noFill/>
        </p:spPr>
        <p:txBody>
          <a:bodyPr wrap="square" rtlCol="0">
            <a:spAutoFit/>
          </a:bodyPr>
          <a:lstStyle/>
          <a:p>
            <a:r>
              <a:rPr lang="ko-KR" altLang="en-US" sz="2800" dirty="0" err="1" smtClean="0"/>
              <a:t>시므</a:t>
            </a:r>
            <a:r>
              <a:rPr lang="ko-KR" altLang="en-US" sz="2800" dirty="0" err="1"/>
              <a:t>온</a:t>
            </a:r>
            <a:endParaRPr lang="ko-KR" altLang="en-US" sz="2800" dirty="0"/>
          </a:p>
        </p:txBody>
      </p:sp>
      <p:sp>
        <p:nvSpPr>
          <p:cNvPr id="6" name="TextBox 5"/>
          <p:cNvSpPr txBox="1"/>
          <p:nvPr/>
        </p:nvSpPr>
        <p:spPr>
          <a:xfrm>
            <a:off x="6184297" y="933091"/>
            <a:ext cx="1368152" cy="523220"/>
          </a:xfrm>
          <a:prstGeom prst="rect">
            <a:avLst/>
          </a:prstGeom>
          <a:noFill/>
        </p:spPr>
        <p:txBody>
          <a:bodyPr wrap="square" rtlCol="0">
            <a:spAutoFit/>
          </a:bodyPr>
          <a:lstStyle/>
          <a:p>
            <a:r>
              <a:rPr lang="ko-KR" altLang="en-US" sz="2800" dirty="0" err="1" smtClean="0"/>
              <a:t>잇사갈</a:t>
            </a:r>
            <a:endParaRPr lang="ko-KR" altLang="en-US" sz="2800" dirty="0"/>
          </a:p>
        </p:txBody>
      </p:sp>
      <p:sp>
        <p:nvSpPr>
          <p:cNvPr id="7" name="TextBox 6"/>
          <p:cNvSpPr txBox="1"/>
          <p:nvPr/>
        </p:nvSpPr>
        <p:spPr>
          <a:xfrm>
            <a:off x="7552449" y="933091"/>
            <a:ext cx="1368152" cy="523220"/>
          </a:xfrm>
          <a:prstGeom prst="rect">
            <a:avLst/>
          </a:prstGeom>
          <a:noFill/>
        </p:spPr>
        <p:txBody>
          <a:bodyPr wrap="square" rtlCol="0">
            <a:spAutoFit/>
          </a:bodyPr>
          <a:lstStyle/>
          <a:p>
            <a:r>
              <a:rPr lang="ko-KR" altLang="en-US" sz="2800" dirty="0" err="1" smtClean="0"/>
              <a:t>스블론</a:t>
            </a:r>
            <a:endParaRPr lang="ko-KR" altLang="en-US" sz="2800" dirty="0"/>
          </a:p>
        </p:txBody>
      </p:sp>
      <p:sp>
        <p:nvSpPr>
          <p:cNvPr id="8" name="TextBox 7"/>
          <p:cNvSpPr txBox="1"/>
          <p:nvPr/>
        </p:nvSpPr>
        <p:spPr>
          <a:xfrm>
            <a:off x="5104177" y="933091"/>
            <a:ext cx="1368152" cy="523220"/>
          </a:xfrm>
          <a:prstGeom prst="rect">
            <a:avLst/>
          </a:prstGeom>
          <a:noFill/>
        </p:spPr>
        <p:txBody>
          <a:bodyPr wrap="square" rtlCol="0">
            <a:spAutoFit/>
          </a:bodyPr>
          <a:lstStyle/>
          <a:p>
            <a:r>
              <a:rPr lang="ko-KR" altLang="en-US" sz="2800" dirty="0" smtClean="0"/>
              <a:t>유다</a:t>
            </a:r>
            <a:endParaRPr lang="ko-KR" altLang="en-US" sz="2800" dirty="0"/>
          </a:p>
        </p:txBody>
      </p:sp>
      <p:sp>
        <p:nvSpPr>
          <p:cNvPr id="9" name="TextBox 8"/>
          <p:cNvSpPr txBox="1"/>
          <p:nvPr/>
        </p:nvSpPr>
        <p:spPr>
          <a:xfrm>
            <a:off x="2151849" y="2072535"/>
            <a:ext cx="1224136" cy="461665"/>
          </a:xfrm>
          <a:prstGeom prst="rect">
            <a:avLst/>
          </a:prstGeom>
          <a:noFill/>
        </p:spPr>
        <p:txBody>
          <a:bodyPr wrap="square" rtlCol="0">
            <a:spAutoFit/>
          </a:bodyPr>
          <a:lstStyle/>
          <a:p>
            <a:pPr algn="ctr"/>
            <a:r>
              <a:rPr lang="ko-KR" altLang="en-US" sz="2400" smtClean="0"/>
              <a:t>게르</a:t>
            </a:r>
            <a:r>
              <a:rPr lang="ko-KR" altLang="en-US" sz="2400"/>
              <a:t>손</a:t>
            </a:r>
            <a:endParaRPr lang="ko-KR" altLang="en-US" sz="2400" dirty="0"/>
          </a:p>
        </p:txBody>
      </p:sp>
      <p:sp>
        <p:nvSpPr>
          <p:cNvPr id="10" name="TextBox 9"/>
          <p:cNvSpPr txBox="1"/>
          <p:nvPr/>
        </p:nvSpPr>
        <p:spPr>
          <a:xfrm>
            <a:off x="3741923" y="2072535"/>
            <a:ext cx="1224136" cy="461665"/>
          </a:xfrm>
          <a:prstGeom prst="rect">
            <a:avLst/>
          </a:prstGeom>
          <a:solidFill>
            <a:srgbClr val="FFFF00"/>
          </a:solidFill>
        </p:spPr>
        <p:txBody>
          <a:bodyPr wrap="square" rtlCol="0">
            <a:spAutoFit/>
          </a:bodyPr>
          <a:lstStyle/>
          <a:p>
            <a:pPr algn="ctr"/>
            <a:r>
              <a:rPr lang="ko-KR" altLang="en-US" sz="2400" dirty="0" err="1"/>
              <a:t>고</a:t>
            </a:r>
            <a:r>
              <a:rPr lang="ko-KR" altLang="en-US" sz="2400" dirty="0" err="1" smtClean="0"/>
              <a:t>핫</a:t>
            </a:r>
            <a:endParaRPr lang="ko-KR" altLang="en-US" sz="2400" dirty="0"/>
          </a:p>
        </p:txBody>
      </p:sp>
      <p:sp>
        <p:nvSpPr>
          <p:cNvPr id="11" name="TextBox 10"/>
          <p:cNvSpPr txBox="1"/>
          <p:nvPr/>
        </p:nvSpPr>
        <p:spPr>
          <a:xfrm>
            <a:off x="5371176" y="2072534"/>
            <a:ext cx="1224136" cy="461665"/>
          </a:xfrm>
          <a:prstGeom prst="rect">
            <a:avLst/>
          </a:prstGeom>
          <a:noFill/>
        </p:spPr>
        <p:txBody>
          <a:bodyPr wrap="square" rtlCol="0">
            <a:spAutoFit/>
          </a:bodyPr>
          <a:lstStyle/>
          <a:p>
            <a:pPr algn="ctr"/>
            <a:r>
              <a:rPr lang="ko-KR" altLang="en-US" sz="2400" dirty="0" err="1" smtClean="0"/>
              <a:t>므라</a:t>
            </a:r>
            <a:r>
              <a:rPr lang="ko-KR" altLang="en-US" sz="2400" dirty="0" err="1"/>
              <a:t>리</a:t>
            </a:r>
            <a:endParaRPr lang="ko-KR" altLang="en-US" sz="2400" dirty="0"/>
          </a:p>
        </p:txBody>
      </p:sp>
      <p:cxnSp>
        <p:nvCxnSpPr>
          <p:cNvPr id="13" name="직선 연결선 12"/>
          <p:cNvCxnSpPr>
            <a:stCxn id="2" idx="2"/>
          </p:cNvCxnSpPr>
          <p:nvPr/>
        </p:nvCxnSpPr>
        <p:spPr>
          <a:xfrm flipH="1">
            <a:off x="2832695" y="1653171"/>
            <a:ext cx="1515398" cy="419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2" idx="2"/>
            <a:endCxn id="10" idx="0"/>
          </p:cNvCxnSpPr>
          <p:nvPr/>
        </p:nvCxnSpPr>
        <p:spPr>
          <a:xfrm>
            <a:off x="4348093" y="1653171"/>
            <a:ext cx="5898" cy="419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 16"/>
          <p:cNvCxnSpPr>
            <a:stCxn id="2" idx="2"/>
            <a:endCxn id="11" idx="0"/>
          </p:cNvCxnSpPr>
          <p:nvPr/>
        </p:nvCxnSpPr>
        <p:spPr>
          <a:xfrm>
            <a:off x="4348093" y="1653171"/>
            <a:ext cx="1635151" cy="419363"/>
          </a:xfrm>
          <a:prstGeom prst="line">
            <a:avLst/>
          </a:prstGeom>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3850606" y="3750806"/>
            <a:ext cx="1115453" cy="461665"/>
          </a:xfrm>
          <a:prstGeom prst="rect">
            <a:avLst/>
          </a:prstGeom>
          <a:solidFill>
            <a:srgbClr val="FF0000"/>
          </a:solidFill>
        </p:spPr>
        <p:txBody>
          <a:bodyPr wrap="square">
            <a:spAutoFit/>
          </a:bodyPr>
          <a:lstStyle/>
          <a:p>
            <a:pPr algn="ctr"/>
            <a:r>
              <a:rPr lang="ko-KR" altLang="en-US" sz="2400" b="1" dirty="0" smtClean="0">
                <a:solidFill>
                  <a:schemeClr val="bg1"/>
                </a:solidFill>
              </a:rPr>
              <a:t> </a:t>
            </a:r>
            <a:r>
              <a:rPr lang="ko-KR" altLang="en-US" sz="2400" b="1" dirty="0">
                <a:solidFill>
                  <a:schemeClr val="bg1"/>
                </a:solidFill>
              </a:rPr>
              <a:t>고라</a:t>
            </a:r>
          </a:p>
        </p:txBody>
      </p:sp>
      <p:sp>
        <p:nvSpPr>
          <p:cNvPr id="22" name="직사각형 21"/>
          <p:cNvSpPr/>
          <p:nvPr/>
        </p:nvSpPr>
        <p:spPr>
          <a:xfrm>
            <a:off x="3910312" y="572524"/>
            <a:ext cx="875561" cy="369332"/>
          </a:xfrm>
          <a:prstGeom prst="rect">
            <a:avLst/>
          </a:prstGeom>
        </p:spPr>
        <p:txBody>
          <a:bodyPr wrap="none">
            <a:spAutoFit/>
          </a:bodyPr>
          <a:lstStyle/>
          <a:p>
            <a:r>
              <a:rPr lang="ko-KR" altLang="en-US" b="1" dirty="0"/>
              <a:t>신</a:t>
            </a:r>
            <a:r>
              <a:rPr lang="en-US" altLang="ko-KR" b="1" dirty="0"/>
              <a:t>10:8</a:t>
            </a:r>
            <a:endParaRPr lang="ko-KR" altLang="en-US" dirty="0"/>
          </a:p>
        </p:txBody>
      </p:sp>
      <p:sp>
        <p:nvSpPr>
          <p:cNvPr id="23" name="직사각형 22"/>
          <p:cNvSpPr/>
          <p:nvPr/>
        </p:nvSpPr>
        <p:spPr>
          <a:xfrm>
            <a:off x="-1260648" y="6304002"/>
            <a:ext cx="1008609" cy="369332"/>
          </a:xfrm>
          <a:prstGeom prst="rect">
            <a:avLst/>
          </a:prstGeom>
        </p:spPr>
        <p:txBody>
          <a:bodyPr wrap="none">
            <a:spAutoFit/>
          </a:bodyPr>
          <a:lstStyle/>
          <a:p>
            <a:r>
              <a:rPr lang="ko-KR" altLang="en-US" b="1" dirty="0"/>
              <a:t>신</a:t>
            </a:r>
            <a:r>
              <a:rPr lang="en-US" altLang="ko-KR" b="1" dirty="0"/>
              <a:t>14:27</a:t>
            </a:r>
            <a:endParaRPr lang="ko-KR" altLang="en-US" dirty="0"/>
          </a:p>
        </p:txBody>
      </p:sp>
      <p:sp>
        <p:nvSpPr>
          <p:cNvPr id="24" name="직사각형 23"/>
          <p:cNvSpPr/>
          <p:nvPr/>
        </p:nvSpPr>
        <p:spPr>
          <a:xfrm>
            <a:off x="2615534" y="2807043"/>
            <a:ext cx="4204997" cy="461665"/>
          </a:xfrm>
          <a:prstGeom prst="rect">
            <a:avLst/>
          </a:prstGeom>
        </p:spPr>
        <p:txBody>
          <a:bodyPr wrap="none">
            <a:spAutoFit/>
          </a:bodyPr>
          <a:lstStyle/>
          <a:p>
            <a:r>
              <a:rPr lang="ko-KR" altLang="en-US" sz="2400" dirty="0" err="1" smtClean="0"/>
              <a:t>아므람</a:t>
            </a:r>
            <a:r>
              <a:rPr lang="ko-KR" altLang="en-US" sz="2400" dirty="0" smtClean="0"/>
              <a:t> </a:t>
            </a:r>
            <a:r>
              <a:rPr lang="ko-KR" altLang="en-US" sz="2400" dirty="0" err="1" smtClean="0"/>
              <a:t>이스할</a:t>
            </a:r>
            <a:r>
              <a:rPr lang="ko-KR" altLang="en-US" sz="2400" dirty="0" smtClean="0"/>
              <a:t> </a:t>
            </a:r>
            <a:r>
              <a:rPr lang="ko-KR" altLang="en-US" sz="2400" dirty="0" err="1" smtClean="0"/>
              <a:t>헤브론</a:t>
            </a:r>
            <a:r>
              <a:rPr lang="ko-KR" altLang="en-US" sz="2400" dirty="0" smtClean="0"/>
              <a:t> </a:t>
            </a:r>
            <a:r>
              <a:rPr lang="ko-KR" altLang="en-US" sz="2400" dirty="0" err="1"/>
              <a:t>웃시엘</a:t>
            </a:r>
            <a:endParaRPr lang="ko-KR" altLang="en-US" sz="2400" dirty="0"/>
          </a:p>
        </p:txBody>
      </p:sp>
      <p:cxnSp>
        <p:nvCxnSpPr>
          <p:cNvPr id="26" name="직선 연결선 25"/>
          <p:cNvCxnSpPr>
            <a:stCxn id="10" idx="2"/>
          </p:cNvCxnSpPr>
          <p:nvPr/>
        </p:nvCxnSpPr>
        <p:spPr>
          <a:xfrm flipH="1">
            <a:off x="3159961" y="2534200"/>
            <a:ext cx="1194030" cy="272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a:stCxn id="10" idx="2"/>
          </p:cNvCxnSpPr>
          <p:nvPr/>
        </p:nvCxnSpPr>
        <p:spPr>
          <a:xfrm flipH="1">
            <a:off x="4348093" y="2534200"/>
            <a:ext cx="5898" cy="272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직선 연결선 29"/>
          <p:cNvCxnSpPr>
            <a:stCxn id="10" idx="2"/>
          </p:cNvCxnSpPr>
          <p:nvPr/>
        </p:nvCxnSpPr>
        <p:spPr>
          <a:xfrm>
            <a:off x="4353991" y="2534200"/>
            <a:ext cx="750186" cy="272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직선 연결선 31"/>
          <p:cNvCxnSpPr>
            <a:stCxn id="10" idx="2"/>
          </p:cNvCxnSpPr>
          <p:nvPr/>
        </p:nvCxnSpPr>
        <p:spPr>
          <a:xfrm>
            <a:off x="4353991" y="2534200"/>
            <a:ext cx="1830306" cy="272843"/>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67773" y="3750806"/>
            <a:ext cx="2122621" cy="461665"/>
          </a:xfrm>
          <a:prstGeom prst="rect">
            <a:avLst/>
          </a:prstGeom>
          <a:solidFill>
            <a:srgbClr val="FFFF00"/>
          </a:solidFill>
        </p:spPr>
        <p:txBody>
          <a:bodyPr wrap="square" rtlCol="0">
            <a:spAutoFit/>
          </a:bodyPr>
          <a:lstStyle/>
          <a:p>
            <a:pPr algn="ctr"/>
            <a:r>
              <a:rPr lang="ko-KR" altLang="en-US" sz="2400" dirty="0" err="1" smtClean="0"/>
              <a:t>아론</a:t>
            </a:r>
            <a:r>
              <a:rPr lang="ko-KR" altLang="en-US" sz="2400" dirty="0" smtClean="0"/>
              <a:t>   모세</a:t>
            </a:r>
            <a:endParaRPr lang="ko-KR" altLang="en-US" sz="2400" dirty="0"/>
          </a:p>
        </p:txBody>
      </p:sp>
      <p:cxnSp>
        <p:nvCxnSpPr>
          <p:cNvPr id="35" name="직선 연결선 34"/>
          <p:cNvCxnSpPr/>
          <p:nvPr/>
        </p:nvCxnSpPr>
        <p:spPr>
          <a:xfrm flipH="1">
            <a:off x="2148619" y="3268708"/>
            <a:ext cx="1011342" cy="48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a:off x="3159961" y="3268708"/>
            <a:ext cx="0" cy="48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직선 연결선 38"/>
          <p:cNvCxnSpPr>
            <a:endCxn id="21" idx="0"/>
          </p:cNvCxnSpPr>
          <p:nvPr/>
        </p:nvCxnSpPr>
        <p:spPr>
          <a:xfrm>
            <a:off x="4305217" y="3268708"/>
            <a:ext cx="103116" cy="482098"/>
          </a:xfrm>
          <a:prstGeom prst="line">
            <a:avLst/>
          </a:prstGeom>
        </p:spPr>
        <p:style>
          <a:lnRef idx="1">
            <a:schemeClr val="accent1"/>
          </a:lnRef>
          <a:fillRef idx="0">
            <a:schemeClr val="accent1"/>
          </a:fillRef>
          <a:effectRef idx="0">
            <a:schemeClr val="accent1"/>
          </a:effectRef>
          <a:fontRef idx="minor">
            <a:schemeClr val="tx1"/>
          </a:fontRef>
        </p:style>
      </p:cxnSp>
      <p:sp>
        <p:nvSpPr>
          <p:cNvPr id="43" name="직사각형 42"/>
          <p:cNvSpPr/>
          <p:nvPr/>
        </p:nvSpPr>
        <p:spPr>
          <a:xfrm>
            <a:off x="426584" y="4893530"/>
            <a:ext cx="4204997" cy="461665"/>
          </a:xfrm>
          <a:prstGeom prst="rect">
            <a:avLst/>
          </a:prstGeom>
        </p:spPr>
        <p:txBody>
          <a:bodyPr wrap="none">
            <a:spAutoFit/>
          </a:bodyPr>
          <a:lstStyle/>
          <a:p>
            <a:r>
              <a:rPr lang="ko-KR" altLang="en-US" sz="2400" dirty="0" err="1" smtClean="0">
                <a:solidFill>
                  <a:srgbClr val="FF0000"/>
                </a:solidFill>
              </a:rPr>
              <a:t>나답</a:t>
            </a:r>
            <a:r>
              <a:rPr lang="ko-KR" altLang="en-US" sz="2400" dirty="0" smtClean="0">
                <a:solidFill>
                  <a:srgbClr val="FF0000"/>
                </a:solidFill>
              </a:rPr>
              <a:t> </a:t>
            </a:r>
            <a:r>
              <a:rPr lang="ko-KR" altLang="en-US" sz="2400" dirty="0" err="1" smtClean="0">
                <a:solidFill>
                  <a:srgbClr val="FF0000"/>
                </a:solidFill>
              </a:rPr>
              <a:t>아비후</a:t>
            </a:r>
            <a:r>
              <a:rPr lang="ko-KR" altLang="en-US" sz="2400" dirty="0" smtClean="0">
                <a:solidFill>
                  <a:srgbClr val="FF0000"/>
                </a:solidFill>
              </a:rPr>
              <a:t> </a:t>
            </a:r>
            <a:r>
              <a:rPr lang="ko-KR" altLang="en-US" sz="2400" dirty="0" err="1" smtClean="0"/>
              <a:t>엘르아살</a:t>
            </a:r>
            <a:r>
              <a:rPr lang="ko-KR" altLang="en-US" sz="2400" dirty="0" smtClean="0"/>
              <a:t> </a:t>
            </a:r>
            <a:r>
              <a:rPr lang="ko-KR" altLang="en-US" sz="2400" dirty="0" err="1"/>
              <a:t>이다말</a:t>
            </a:r>
            <a:endParaRPr lang="ko-KR" altLang="en-US" sz="2400" dirty="0"/>
          </a:p>
        </p:txBody>
      </p:sp>
      <p:cxnSp>
        <p:nvCxnSpPr>
          <p:cNvPr id="45" name="직선 연결선 44"/>
          <p:cNvCxnSpPr/>
          <p:nvPr/>
        </p:nvCxnSpPr>
        <p:spPr>
          <a:xfrm flipH="1">
            <a:off x="927713" y="4212471"/>
            <a:ext cx="1080120" cy="681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flipH="1">
            <a:off x="1863817" y="4212471"/>
            <a:ext cx="144016" cy="681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a:off x="2016217" y="4212471"/>
            <a:ext cx="747700" cy="681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a:off x="2016217" y="4212471"/>
            <a:ext cx="2079848" cy="681059"/>
          </a:xfrm>
          <a:prstGeom prst="line">
            <a:avLst/>
          </a:prstGeom>
        </p:spPr>
        <p:style>
          <a:lnRef idx="1">
            <a:schemeClr val="accent1"/>
          </a:lnRef>
          <a:fillRef idx="0">
            <a:schemeClr val="accent1"/>
          </a:fillRef>
          <a:effectRef idx="0">
            <a:schemeClr val="accent1"/>
          </a:effectRef>
          <a:fontRef idx="minor">
            <a:schemeClr val="tx1"/>
          </a:fontRef>
        </p:style>
      </p:cxnSp>
      <p:sp>
        <p:nvSpPr>
          <p:cNvPr id="56" name="직사각형 55"/>
          <p:cNvSpPr/>
          <p:nvPr/>
        </p:nvSpPr>
        <p:spPr>
          <a:xfrm>
            <a:off x="1714068" y="4328639"/>
            <a:ext cx="875561" cy="369332"/>
          </a:xfrm>
          <a:prstGeom prst="rect">
            <a:avLst/>
          </a:prstGeom>
        </p:spPr>
        <p:txBody>
          <a:bodyPr wrap="none">
            <a:spAutoFit/>
          </a:bodyPr>
          <a:lstStyle/>
          <a:p>
            <a:r>
              <a:rPr lang="ko-KR" altLang="en-US" b="1" dirty="0"/>
              <a:t>출</a:t>
            </a:r>
            <a:r>
              <a:rPr lang="en-US" altLang="ko-KR" b="1" dirty="0"/>
              <a:t>28:1</a:t>
            </a:r>
            <a:endParaRPr lang="ko-KR" altLang="en-US" dirty="0"/>
          </a:p>
        </p:txBody>
      </p:sp>
      <p:sp>
        <p:nvSpPr>
          <p:cNvPr id="58" name="직사각형 57"/>
          <p:cNvSpPr/>
          <p:nvPr/>
        </p:nvSpPr>
        <p:spPr>
          <a:xfrm>
            <a:off x="927713" y="5464277"/>
            <a:ext cx="875561" cy="369332"/>
          </a:xfrm>
          <a:prstGeom prst="rect">
            <a:avLst/>
          </a:prstGeom>
        </p:spPr>
        <p:txBody>
          <a:bodyPr wrap="none">
            <a:spAutoFit/>
          </a:bodyPr>
          <a:lstStyle/>
          <a:p>
            <a:r>
              <a:rPr lang="ko-KR" altLang="en-US" b="1" dirty="0" err="1"/>
              <a:t>레</a:t>
            </a:r>
            <a:r>
              <a:rPr lang="en-US" altLang="ko-KR" b="1" dirty="0"/>
              <a:t>10:1</a:t>
            </a:r>
            <a:endParaRPr lang="ko-KR" altLang="en-US" dirty="0"/>
          </a:p>
        </p:txBody>
      </p:sp>
      <p:sp>
        <p:nvSpPr>
          <p:cNvPr id="59" name="직사각형 58"/>
          <p:cNvSpPr/>
          <p:nvPr/>
        </p:nvSpPr>
        <p:spPr>
          <a:xfrm>
            <a:off x="3590393" y="5455457"/>
            <a:ext cx="4322096" cy="369332"/>
          </a:xfrm>
          <a:prstGeom prst="rect">
            <a:avLst/>
          </a:prstGeom>
        </p:spPr>
        <p:txBody>
          <a:bodyPr wrap="square">
            <a:spAutoFit/>
          </a:bodyPr>
          <a:lstStyle/>
          <a:p>
            <a:r>
              <a:rPr lang="ko-KR" altLang="en-US" b="1" dirty="0"/>
              <a:t>민</a:t>
            </a:r>
            <a:r>
              <a:rPr lang="en-US" altLang="ko-KR" b="1" dirty="0" smtClean="0"/>
              <a:t>4:28, 33 </a:t>
            </a:r>
            <a:r>
              <a:rPr lang="ko-KR" altLang="en-US" b="1" dirty="0" err="1" smtClean="0"/>
              <a:t>게스론</a:t>
            </a:r>
            <a:r>
              <a:rPr lang="ko-KR" altLang="en-US" b="1" dirty="0" smtClean="0"/>
              <a:t> </a:t>
            </a:r>
            <a:r>
              <a:rPr lang="ko-KR" altLang="en-US" b="1" dirty="0" err="1" smtClean="0"/>
              <a:t>므라리</a:t>
            </a:r>
            <a:r>
              <a:rPr lang="ko-KR" altLang="en-US" b="1" dirty="0" smtClean="0"/>
              <a:t> 자손 감독</a:t>
            </a:r>
            <a:endParaRPr lang="ko-KR" altLang="en-US" dirty="0"/>
          </a:p>
        </p:txBody>
      </p:sp>
      <p:sp>
        <p:nvSpPr>
          <p:cNvPr id="61" name="직사각형 60"/>
          <p:cNvSpPr/>
          <p:nvPr/>
        </p:nvSpPr>
        <p:spPr>
          <a:xfrm>
            <a:off x="2363134" y="5371944"/>
            <a:ext cx="1107996" cy="646331"/>
          </a:xfrm>
          <a:prstGeom prst="rect">
            <a:avLst/>
          </a:prstGeom>
        </p:spPr>
        <p:txBody>
          <a:bodyPr wrap="none">
            <a:spAutoFit/>
          </a:bodyPr>
          <a:lstStyle/>
          <a:p>
            <a:r>
              <a:rPr lang="ko-KR" altLang="en-US" b="1" dirty="0"/>
              <a:t>민</a:t>
            </a:r>
            <a:r>
              <a:rPr lang="en-US" altLang="ko-KR" b="1" dirty="0" smtClean="0"/>
              <a:t>20:25</a:t>
            </a:r>
          </a:p>
          <a:p>
            <a:r>
              <a:rPr lang="ko-KR" altLang="en-US" b="1" dirty="0" smtClean="0"/>
              <a:t>대제사</a:t>
            </a:r>
            <a:r>
              <a:rPr lang="ko-KR" altLang="en-US" b="1" dirty="0"/>
              <a:t>장</a:t>
            </a:r>
            <a:endParaRPr lang="ko-KR" altLang="en-US" dirty="0"/>
          </a:p>
        </p:txBody>
      </p:sp>
      <p:sp>
        <p:nvSpPr>
          <p:cNvPr id="62" name="타원 61"/>
          <p:cNvSpPr/>
          <p:nvPr/>
        </p:nvSpPr>
        <p:spPr>
          <a:xfrm>
            <a:off x="135624" y="3672874"/>
            <a:ext cx="1332149" cy="6175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smtClean="0"/>
              <a:t>미리</a:t>
            </a:r>
            <a:r>
              <a:rPr lang="ko-KR" altLang="en-US" b="1"/>
              <a:t>암</a:t>
            </a:r>
            <a:endParaRPr lang="ko-KR" altLang="en-US" b="1" dirty="0"/>
          </a:p>
        </p:txBody>
      </p:sp>
      <p:cxnSp>
        <p:nvCxnSpPr>
          <p:cNvPr id="64" name="직선 연결선 63"/>
          <p:cNvCxnSpPr>
            <a:endCxn id="62" idx="0"/>
          </p:cNvCxnSpPr>
          <p:nvPr/>
        </p:nvCxnSpPr>
        <p:spPr>
          <a:xfrm flipH="1">
            <a:off x="801699" y="3268708"/>
            <a:ext cx="2358262" cy="404166"/>
          </a:xfrm>
          <a:prstGeom prst="line">
            <a:avLst/>
          </a:prstGeom>
        </p:spPr>
        <p:style>
          <a:lnRef idx="1">
            <a:schemeClr val="accent1"/>
          </a:lnRef>
          <a:fillRef idx="0">
            <a:schemeClr val="accent1"/>
          </a:fillRef>
          <a:effectRef idx="0">
            <a:schemeClr val="accent1"/>
          </a:effectRef>
          <a:fontRef idx="minor">
            <a:schemeClr val="tx1"/>
          </a:fontRef>
        </p:style>
      </p:cxnSp>
      <p:sp>
        <p:nvSpPr>
          <p:cNvPr id="65" name="직사각형 64"/>
          <p:cNvSpPr/>
          <p:nvPr/>
        </p:nvSpPr>
        <p:spPr>
          <a:xfrm>
            <a:off x="315027" y="3347531"/>
            <a:ext cx="973343" cy="369332"/>
          </a:xfrm>
          <a:prstGeom prst="rect">
            <a:avLst/>
          </a:prstGeom>
        </p:spPr>
        <p:txBody>
          <a:bodyPr wrap="none">
            <a:spAutoFit/>
          </a:bodyPr>
          <a:lstStyle/>
          <a:p>
            <a:r>
              <a:rPr lang="ko-KR" altLang="en-US" b="1" dirty="0"/>
              <a:t>대상</a:t>
            </a:r>
            <a:r>
              <a:rPr lang="en-US" altLang="ko-KR" b="1" dirty="0"/>
              <a:t>6:3</a:t>
            </a:r>
            <a:endParaRPr lang="ko-KR" altLang="en-US" dirty="0"/>
          </a:p>
        </p:txBody>
      </p:sp>
      <p:sp>
        <p:nvSpPr>
          <p:cNvPr id="66" name="직사각형 65"/>
          <p:cNvSpPr/>
          <p:nvPr/>
        </p:nvSpPr>
        <p:spPr>
          <a:xfrm>
            <a:off x="2792517" y="4561765"/>
            <a:ext cx="1106393" cy="369332"/>
          </a:xfrm>
          <a:prstGeom prst="rect">
            <a:avLst/>
          </a:prstGeom>
        </p:spPr>
        <p:txBody>
          <a:bodyPr wrap="none">
            <a:spAutoFit/>
          </a:bodyPr>
          <a:lstStyle/>
          <a:p>
            <a:r>
              <a:rPr lang="ko-KR" altLang="en-US" b="1" dirty="0"/>
              <a:t>대상</a:t>
            </a:r>
            <a:r>
              <a:rPr lang="en-US" altLang="ko-KR" b="1" dirty="0"/>
              <a:t>24:2</a:t>
            </a:r>
            <a:endParaRPr lang="ko-KR" altLang="en-US" dirty="0"/>
          </a:p>
        </p:txBody>
      </p:sp>
      <p:sp>
        <p:nvSpPr>
          <p:cNvPr id="67" name="TextBox 66"/>
          <p:cNvSpPr txBox="1"/>
          <p:nvPr/>
        </p:nvSpPr>
        <p:spPr>
          <a:xfrm>
            <a:off x="2154979" y="6187432"/>
            <a:ext cx="1766197" cy="646331"/>
          </a:xfrm>
          <a:prstGeom prst="rect">
            <a:avLst/>
          </a:prstGeom>
          <a:solidFill>
            <a:srgbClr val="FFFF00"/>
          </a:solidFill>
        </p:spPr>
        <p:txBody>
          <a:bodyPr wrap="square" rtlCol="0">
            <a:spAutoFit/>
          </a:bodyPr>
          <a:lstStyle/>
          <a:p>
            <a:r>
              <a:rPr lang="ko-KR" altLang="en-US" dirty="0" err="1" smtClean="0"/>
              <a:t>비느하스</a:t>
            </a:r>
            <a:endParaRPr lang="en-US" altLang="ko-KR" dirty="0" smtClean="0"/>
          </a:p>
          <a:p>
            <a:r>
              <a:rPr lang="ko-KR" altLang="en-US" dirty="0" smtClean="0"/>
              <a:t>민</a:t>
            </a:r>
            <a:r>
              <a:rPr lang="en-US" altLang="ko-KR" dirty="0" smtClean="0"/>
              <a:t>25:11-13</a:t>
            </a:r>
            <a:endParaRPr lang="ko-KR" altLang="en-US" dirty="0"/>
          </a:p>
        </p:txBody>
      </p:sp>
      <p:cxnSp>
        <p:nvCxnSpPr>
          <p:cNvPr id="69" name="직선 연결선 68"/>
          <p:cNvCxnSpPr>
            <a:stCxn id="61" idx="2"/>
            <a:endCxn id="67" idx="0"/>
          </p:cNvCxnSpPr>
          <p:nvPr/>
        </p:nvCxnSpPr>
        <p:spPr>
          <a:xfrm>
            <a:off x="2917132" y="6018275"/>
            <a:ext cx="120946" cy="169157"/>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104177" y="3750806"/>
            <a:ext cx="1988103" cy="461665"/>
          </a:xfrm>
          <a:prstGeom prst="rect">
            <a:avLst/>
          </a:prstGeom>
          <a:noFill/>
        </p:spPr>
        <p:txBody>
          <a:bodyPr wrap="square" rtlCol="0">
            <a:spAutoFit/>
          </a:bodyPr>
          <a:lstStyle/>
          <a:p>
            <a:r>
              <a:rPr lang="ko-KR" altLang="en-US" sz="2400" err="1" smtClean="0"/>
              <a:t>네벡</a:t>
            </a:r>
            <a:r>
              <a:rPr lang="ko-KR" altLang="en-US" sz="2400" dirty="0" smtClean="0"/>
              <a:t> </a:t>
            </a:r>
            <a:r>
              <a:rPr lang="ko-KR" altLang="en-US" sz="2400" dirty="0" err="1" smtClean="0"/>
              <a:t>시그리</a:t>
            </a:r>
            <a:endParaRPr lang="ko-KR" altLang="en-US" sz="2400" dirty="0"/>
          </a:p>
        </p:txBody>
      </p:sp>
      <p:cxnSp>
        <p:nvCxnSpPr>
          <p:cNvPr id="75" name="직선 연결선 74"/>
          <p:cNvCxnSpPr/>
          <p:nvPr/>
        </p:nvCxnSpPr>
        <p:spPr>
          <a:xfrm>
            <a:off x="4305217" y="3268708"/>
            <a:ext cx="1274895" cy="482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a:off x="4305217" y="3268708"/>
            <a:ext cx="2167112" cy="482098"/>
          </a:xfrm>
          <a:prstGeom prst="line">
            <a:avLst/>
          </a:prstGeom>
        </p:spPr>
        <p:style>
          <a:lnRef idx="1">
            <a:schemeClr val="accent1"/>
          </a:lnRef>
          <a:fillRef idx="0">
            <a:schemeClr val="accent1"/>
          </a:fillRef>
          <a:effectRef idx="0">
            <a:schemeClr val="accent1"/>
          </a:effectRef>
          <a:fontRef idx="minor">
            <a:schemeClr val="tx1"/>
          </a:fontRef>
        </p:style>
      </p:cxnSp>
      <p:sp>
        <p:nvSpPr>
          <p:cNvPr id="78" name="직사각형 77"/>
          <p:cNvSpPr/>
          <p:nvPr/>
        </p:nvSpPr>
        <p:spPr>
          <a:xfrm>
            <a:off x="4375747" y="3325091"/>
            <a:ext cx="875561" cy="369332"/>
          </a:xfrm>
          <a:prstGeom prst="rect">
            <a:avLst/>
          </a:prstGeom>
        </p:spPr>
        <p:txBody>
          <a:bodyPr wrap="none">
            <a:spAutoFit/>
          </a:bodyPr>
          <a:lstStyle/>
          <a:p>
            <a:r>
              <a:rPr lang="ko-KR" altLang="en-US" b="1" dirty="0"/>
              <a:t>출</a:t>
            </a:r>
            <a:r>
              <a:rPr lang="en-US" altLang="ko-KR" b="1" dirty="0"/>
              <a:t>6:21</a:t>
            </a:r>
            <a:endParaRPr lang="ko-KR" altLang="en-US" dirty="0"/>
          </a:p>
        </p:txBody>
      </p:sp>
      <p:sp>
        <p:nvSpPr>
          <p:cNvPr id="79" name="직사각형 78"/>
          <p:cNvSpPr/>
          <p:nvPr/>
        </p:nvSpPr>
        <p:spPr>
          <a:xfrm>
            <a:off x="4883816" y="4880952"/>
            <a:ext cx="3275256" cy="400110"/>
          </a:xfrm>
          <a:prstGeom prst="rect">
            <a:avLst/>
          </a:prstGeom>
        </p:spPr>
        <p:txBody>
          <a:bodyPr wrap="none">
            <a:spAutoFit/>
          </a:bodyPr>
          <a:lstStyle/>
          <a:p>
            <a:r>
              <a:rPr lang="ko-KR" altLang="en-US" sz="2000" dirty="0"/>
              <a:t> </a:t>
            </a:r>
            <a:r>
              <a:rPr lang="ko-KR" altLang="en-US" sz="2000" dirty="0" err="1"/>
              <a:t>앗실과</a:t>
            </a:r>
            <a:r>
              <a:rPr lang="ko-KR" altLang="en-US" sz="2000" dirty="0"/>
              <a:t> </a:t>
            </a:r>
            <a:r>
              <a:rPr lang="ko-KR" altLang="en-US" sz="2000" dirty="0" err="1"/>
              <a:t>엘가나와</a:t>
            </a:r>
            <a:r>
              <a:rPr lang="ko-KR" altLang="en-US" sz="2000" dirty="0"/>
              <a:t> </a:t>
            </a:r>
            <a:r>
              <a:rPr lang="ko-KR" altLang="en-US" sz="2000" dirty="0" err="1"/>
              <a:t>아비아삽</a:t>
            </a:r>
            <a:endParaRPr lang="ko-KR" altLang="en-US" sz="2000" dirty="0"/>
          </a:p>
        </p:txBody>
      </p:sp>
      <p:cxnSp>
        <p:nvCxnSpPr>
          <p:cNvPr id="81" name="직선 연결선 80"/>
          <p:cNvCxnSpPr>
            <a:stCxn id="21" idx="2"/>
            <a:endCxn id="79" idx="0"/>
          </p:cNvCxnSpPr>
          <p:nvPr/>
        </p:nvCxnSpPr>
        <p:spPr>
          <a:xfrm>
            <a:off x="4408333" y="4212471"/>
            <a:ext cx="2113111" cy="6684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96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pst.com.ne.kr/bibile-pedig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726"/>
            <a:ext cx="7644085" cy="68717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직선 연결선 3"/>
          <p:cNvCxnSpPr/>
          <p:nvPr/>
        </p:nvCxnSpPr>
        <p:spPr>
          <a:xfrm>
            <a:off x="5292080" y="764704"/>
            <a:ext cx="0" cy="21602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직선 연결선 4"/>
          <p:cNvCxnSpPr/>
          <p:nvPr/>
        </p:nvCxnSpPr>
        <p:spPr>
          <a:xfrm>
            <a:off x="5292080" y="332656"/>
            <a:ext cx="0" cy="216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5302914" y="764704"/>
            <a:ext cx="0" cy="216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2699792" y="980728"/>
            <a:ext cx="26031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2596952" y="980728"/>
            <a:ext cx="0" cy="149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2596952" y="2024844"/>
            <a:ext cx="19806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2596952" y="1344960"/>
            <a:ext cx="0" cy="211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2596952" y="1916832"/>
            <a:ext cx="0" cy="216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직선 연결선 19"/>
          <p:cNvCxnSpPr/>
          <p:nvPr/>
        </p:nvCxnSpPr>
        <p:spPr>
          <a:xfrm>
            <a:off x="2596952" y="2437656"/>
            <a:ext cx="0" cy="1080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flipH="1">
            <a:off x="2596952" y="2852936"/>
            <a:ext cx="35460" cy="1080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a:off x="2632412" y="3422137"/>
            <a:ext cx="0" cy="1751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1133346" y="3627330"/>
            <a:ext cx="14813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a:off x="1115616" y="4149080"/>
            <a:ext cx="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28" name="타원 1027"/>
          <p:cNvSpPr/>
          <p:nvPr/>
        </p:nvSpPr>
        <p:spPr>
          <a:xfrm>
            <a:off x="755576" y="5805264"/>
            <a:ext cx="792088" cy="5040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8" name="직선 연결선 37"/>
          <p:cNvCxnSpPr/>
          <p:nvPr/>
        </p:nvCxnSpPr>
        <p:spPr>
          <a:xfrm>
            <a:off x="4503940" y="3403792"/>
            <a:ext cx="0" cy="211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타원 38"/>
          <p:cNvSpPr/>
          <p:nvPr/>
        </p:nvSpPr>
        <p:spPr>
          <a:xfrm>
            <a:off x="5580112" y="4725144"/>
            <a:ext cx="792088" cy="5040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60821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067944" y="332656"/>
            <a:ext cx="2254143" cy="369332"/>
          </a:xfrm>
          <a:prstGeom prst="rect">
            <a:avLst/>
          </a:prstGeom>
        </p:spPr>
        <p:txBody>
          <a:bodyPr wrap="none">
            <a:spAutoFit/>
          </a:bodyPr>
          <a:lstStyle/>
          <a:p>
            <a:r>
              <a:rPr lang="ko-KR" altLang="en-US" dirty="0" smtClean="0">
                <a:solidFill>
                  <a:srgbClr val="FF0000"/>
                </a:solidFill>
              </a:rPr>
              <a:t>그는</a:t>
            </a:r>
            <a:r>
              <a:rPr lang="en-US" altLang="ko-KR" dirty="0" smtClean="0">
                <a:solidFill>
                  <a:srgbClr val="FF0000"/>
                </a:solidFill>
              </a:rPr>
              <a:t>( </a:t>
            </a:r>
            <a:r>
              <a:rPr lang="ko-KR" altLang="en-US" dirty="0" err="1" smtClean="0">
                <a:solidFill>
                  <a:srgbClr val="FF0000"/>
                </a:solidFill>
              </a:rPr>
              <a:t>아들이시라도</a:t>
            </a:r>
            <a:r>
              <a:rPr lang="en-US" altLang="ko-KR" dirty="0" smtClean="0">
                <a:solidFill>
                  <a:srgbClr val="FF0000"/>
                </a:solidFill>
              </a:rPr>
              <a:t>)</a:t>
            </a:r>
            <a:endParaRPr lang="ko-KR" altLang="en-US" dirty="0">
              <a:solidFill>
                <a:srgbClr val="FF0000"/>
              </a:solidFill>
            </a:endParaRPr>
          </a:p>
        </p:txBody>
      </p:sp>
      <p:sp>
        <p:nvSpPr>
          <p:cNvPr id="4" name="TextBox 3"/>
          <p:cNvSpPr txBox="1"/>
          <p:nvPr/>
        </p:nvSpPr>
        <p:spPr>
          <a:xfrm>
            <a:off x="971600" y="1268760"/>
            <a:ext cx="2376264" cy="369332"/>
          </a:xfrm>
          <a:prstGeom prst="rect">
            <a:avLst/>
          </a:prstGeom>
          <a:noFill/>
        </p:spPr>
        <p:txBody>
          <a:bodyPr wrap="square" rtlCol="0">
            <a:spAutoFit/>
          </a:bodyPr>
          <a:lstStyle/>
          <a:p>
            <a:pPr algn="ctr"/>
            <a:r>
              <a:rPr lang="ko-KR" altLang="en-US" dirty="0" smtClean="0"/>
              <a:t>영원한 구원의 근원</a:t>
            </a:r>
            <a:endParaRPr lang="ko-KR" altLang="en-US" dirty="0"/>
          </a:p>
        </p:txBody>
      </p:sp>
      <p:sp>
        <p:nvSpPr>
          <p:cNvPr id="5" name="TextBox 4"/>
          <p:cNvSpPr txBox="1"/>
          <p:nvPr/>
        </p:nvSpPr>
        <p:spPr>
          <a:xfrm>
            <a:off x="6346493" y="1268760"/>
            <a:ext cx="1800200" cy="369332"/>
          </a:xfrm>
          <a:prstGeom prst="rect">
            <a:avLst/>
          </a:prstGeom>
          <a:noFill/>
        </p:spPr>
        <p:txBody>
          <a:bodyPr wrap="square" rtlCol="0">
            <a:spAutoFit/>
          </a:bodyPr>
          <a:lstStyle/>
          <a:p>
            <a:pPr algn="ctr"/>
            <a:r>
              <a:rPr lang="ko-KR" altLang="en-US" dirty="0" smtClean="0"/>
              <a:t>대제사장</a:t>
            </a:r>
            <a:endParaRPr lang="ko-KR" altLang="en-US" dirty="0"/>
          </a:p>
        </p:txBody>
      </p:sp>
      <p:sp>
        <p:nvSpPr>
          <p:cNvPr id="6" name="TextBox 5"/>
          <p:cNvSpPr txBox="1"/>
          <p:nvPr/>
        </p:nvSpPr>
        <p:spPr>
          <a:xfrm>
            <a:off x="4138172" y="4740743"/>
            <a:ext cx="1656184" cy="369332"/>
          </a:xfrm>
          <a:prstGeom prst="rect">
            <a:avLst/>
          </a:prstGeom>
          <a:noFill/>
        </p:spPr>
        <p:txBody>
          <a:bodyPr wrap="square" rtlCol="0">
            <a:spAutoFit/>
          </a:bodyPr>
          <a:lstStyle/>
          <a:p>
            <a:pPr algn="ctr"/>
            <a:r>
              <a:rPr lang="ko-KR" altLang="en-US" dirty="0" smtClean="0"/>
              <a:t>온전하게 되심</a:t>
            </a:r>
            <a:endParaRPr lang="ko-KR" altLang="en-US" dirty="0"/>
          </a:p>
        </p:txBody>
      </p:sp>
      <p:sp>
        <p:nvSpPr>
          <p:cNvPr id="7" name="TextBox 6"/>
          <p:cNvSpPr txBox="1"/>
          <p:nvPr/>
        </p:nvSpPr>
        <p:spPr>
          <a:xfrm>
            <a:off x="4018312" y="4371411"/>
            <a:ext cx="1944216" cy="369332"/>
          </a:xfrm>
          <a:prstGeom prst="rect">
            <a:avLst/>
          </a:prstGeom>
          <a:noFill/>
        </p:spPr>
        <p:txBody>
          <a:bodyPr wrap="square" rtlCol="0">
            <a:spAutoFit/>
          </a:bodyPr>
          <a:lstStyle/>
          <a:p>
            <a:pPr algn="ctr"/>
            <a:r>
              <a:rPr lang="ko-KR" altLang="en-US" dirty="0" smtClean="0">
                <a:solidFill>
                  <a:srgbClr val="FF0000"/>
                </a:solidFill>
              </a:rPr>
              <a:t>순종함을 배워서</a:t>
            </a:r>
            <a:endParaRPr lang="ko-KR" altLang="en-US" dirty="0">
              <a:solidFill>
                <a:srgbClr val="FF0000"/>
              </a:solidFill>
            </a:endParaRPr>
          </a:p>
        </p:txBody>
      </p:sp>
      <p:sp>
        <p:nvSpPr>
          <p:cNvPr id="8" name="TextBox 7"/>
          <p:cNvSpPr txBox="1"/>
          <p:nvPr/>
        </p:nvSpPr>
        <p:spPr>
          <a:xfrm>
            <a:off x="4349687" y="3961066"/>
            <a:ext cx="1233155" cy="369332"/>
          </a:xfrm>
          <a:prstGeom prst="rect">
            <a:avLst/>
          </a:prstGeom>
          <a:noFill/>
        </p:spPr>
        <p:txBody>
          <a:bodyPr wrap="square" rtlCol="0">
            <a:spAutoFit/>
          </a:bodyPr>
          <a:lstStyle/>
          <a:p>
            <a:pPr algn="ctr"/>
            <a:r>
              <a:rPr lang="ko-KR" altLang="en-US" dirty="0" smtClean="0"/>
              <a:t>고난으로</a:t>
            </a:r>
            <a:endParaRPr lang="ko-KR" altLang="en-US" dirty="0"/>
          </a:p>
        </p:txBody>
      </p:sp>
      <p:sp>
        <p:nvSpPr>
          <p:cNvPr id="9" name="TextBox 8"/>
          <p:cNvSpPr txBox="1"/>
          <p:nvPr/>
        </p:nvSpPr>
        <p:spPr>
          <a:xfrm>
            <a:off x="-3348880" y="1706688"/>
            <a:ext cx="2340768" cy="369332"/>
          </a:xfrm>
          <a:prstGeom prst="rect">
            <a:avLst/>
          </a:prstGeom>
          <a:noFill/>
        </p:spPr>
        <p:txBody>
          <a:bodyPr wrap="square" rtlCol="0">
            <a:spAutoFit/>
          </a:bodyPr>
          <a:lstStyle/>
          <a:p>
            <a:r>
              <a:rPr lang="en-US" altLang="ko-KR" dirty="0" smtClean="0"/>
              <a:t>.</a:t>
            </a:r>
            <a:endParaRPr lang="ko-KR" altLang="en-US" dirty="0"/>
          </a:p>
        </p:txBody>
      </p:sp>
      <p:sp>
        <p:nvSpPr>
          <p:cNvPr id="10" name="사각형 설명선 9"/>
          <p:cNvSpPr/>
          <p:nvPr/>
        </p:nvSpPr>
        <p:spPr>
          <a:xfrm>
            <a:off x="-4717032" y="4371411"/>
            <a:ext cx="4320480" cy="1327502"/>
          </a:xfrm>
          <a:prstGeom prst="wedgeRectCallout">
            <a:avLst>
              <a:gd name="adj1" fmla="val 147445"/>
              <a:gd name="adj2" fmla="val -2659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solidFill>
                  <a:schemeClr val="tx1"/>
                </a:solidFill>
              </a:rPr>
              <a:t>하나님은 어떻게 </a:t>
            </a:r>
            <a:r>
              <a:rPr lang="ko-KR" altLang="en-US" b="1" dirty="0">
                <a:solidFill>
                  <a:schemeClr val="tx1"/>
                </a:solidFill>
              </a:rPr>
              <a:t>순종훈련</a:t>
            </a:r>
            <a:r>
              <a:rPr lang="ko-KR" altLang="en-US" dirty="0">
                <a:solidFill>
                  <a:schemeClr val="tx1"/>
                </a:solidFill>
              </a:rPr>
              <a:t>을 시키는가 </a:t>
            </a:r>
            <a:r>
              <a:rPr lang="en-US" altLang="ko-KR" dirty="0">
                <a:solidFill>
                  <a:schemeClr val="tx1"/>
                </a:solidFill>
              </a:rPr>
              <a:t>?</a:t>
            </a:r>
          </a:p>
          <a:p>
            <a:endParaRPr lang="en-US" altLang="ko-KR" dirty="0">
              <a:solidFill>
                <a:schemeClr val="tx1"/>
              </a:solidFill>
            </a:endParaRPr>
          </a:p>
          <a:p>
            <a:r>
              <a:rPr lang="ko-KR" altLang="en-US" dirty="0">
                <a:solidFill>
                  <a:schemeClr val="tx1"/>
                </a:solidFill>
              </a:rPr>
              <a:t>고난으로 순종을 배우게 하신다</a:t>
            </a:r>
            <a:r>
              <a:rPr lang="en-US" altLang="ko-KR" dirty="0">
                <a:solidFill>
                  <a:schemeClr val="tx1"/>
                </a:solidFill>
              </a:rPr>
              <a:t>. </a:t>
            </a:r>
            <a:r>
              <a:rPr lang="ko-KR" altLang="en-US" dirty="0">
                <a:solidFill>
                  <a:schemeClr val="tx1"/>
                </a:solidFill>
              </a:rPr>
              <a:t>그리하여 온전하게 된다</a:t>
            </a:r>
          </a:p>
        </p:txBody>
      </p:sp>
      <p:cxnSp>
        <p:nvCxnSpPr>
          <p:cNvPr id="12" name="직선 연결선 11"/>
          <p:cNvCxnSpPr>
            <a:stCxn id="3" idx="2"/>
            <a:endCxn id="4" idx="0"/>
          </p:cNvCxnSpPr>
          <p:nvPr/>
        </p:nvCxnSpPr>
        <p:spPr>
          <a:xfrm flipH="1">
            <a:off x="2159732" y="701988"/>
            <a:ext cx="3035284" cy="566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p:cNvCxnSpPr>
            <a:stCxn id="3" idx="2"/>
            <a:endCxn id="5" idx="0"/>
          </p:cNvCxnSpPr>
          <p:nvPr/>
        </p:nvCxnSpPr>
        <p:spPr>
          <a:xfrm>
            <a:off x="5195016" y="701988"/>
            <a:ext cx="2051577" cy="5667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17621" y="2173506"/>
            <a:ext cx="2857944" cy="369332"/>
          </a:xfrm>
          <a:prstGeom prst="rect">
            <a:avLst/>
          </a:prstGeom>
          <a:noFill/>
        </p:spPr>
        <p:txBody>
          <a:bodyPr wrap="square" rtlCol="0">
            <a:spAutoFit/>
          </a:bodyPr>
          <a:lstStyle/>
          <a:p>
            <a:r>
              <a:rPr lang="ko-KR" altLang="en-US" dirty="0" err="1" smtClean="0"/>
              <a:t>멜기세댁의</a:t>
            </a:r>
            <a:r>
              <a:rPr lang="ko-KR" altLang="en-US" dirty="0" smtClean="0"/>
              <a:t> </a:t>
            </a:r>
            <a:r>
              <a:rPr lang="ko-KR" altLang="en-US" dirty="0" err="1" smtClean="0"/>
              <a:t>반차를</a:t>
            </a:r>
            <a:r>
              <a:rPr lang="ko-KR" altLang="en-US" dirty="0" smtClean="0"/>
              <a:t> 좇은</a:t>
            </a:r>
            <a:endParaRPr lang="ko-KR" altLang="en-US" dirty="0"/>
          </a:p>
        </p:txBody>
      </p:sp>
      <p:cxnSp>
        <p:nvCxnSpPr>
          <p:cNvPr id="19" name="직선 연결선 18"/>
          <p:cNvCxnSpPr>
            <a:stCxn id="4" idx="2"/>
            <a:endCxn id="8" idx="0"/>
          </p:cNvCxnSpPr>
          <p:nvPr/>
        </p:nvCxnSpPr>
        <p:spPr>
          <a:xfrm>
            <a:off x="2159732" y="1638092"/>
            <a:ext cx="2806533" cy="2322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직선 연결선 20"/>
          <p:cNvCxnSpPr>
            <a:stCxn id="5" idx="2"/>
            <a:endCxn id="17" idx="0"/>
          </p:cNvCxnSpPr>
          <p:nvPr/>
        </p:nvCxnSpPr>
        <p:spPr>
          <a:xfrm>
            <a:off x="7246593" y="1638092"/>
            <a:ext cx="0" cy="535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17" idx="2"/>
            <a:endCxn id="8" idx="0"/>
          </p:cNvCxnSpPr>
          <p:nvPr/>
        </p:nvCxnSpPr>
        <p:spPr>
          <a:xfrm flipH="1">
            <a:off x="4966265" y="2542838"/>
            <a:ext cx="2280328" cy="1418228"/>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46707" y="5331079"/>
            <a:ext cx="2202313" cy="646331"/>
          </a:xfrm>
          <a:prstGeom prst="rect">
            <a:avLst/>
          </a:prstGeom>
          <a:noFill/>
        </p:spPr>
        <p:txBody>
          <a:bodyPr wrap="square" rtlCol="0">
            <a:spAutoFit/>
          </a:bodyPr>
          <a:lstStyle/>
          <a:p>
            <a:r>
              <a:rPr lang="ko-KR" altLang="en-US" dirty="0" smtClean="0"/>
              <a:t>어린아이신앙 </a:t>
            </a:r>
            <a:r>
              <a:rPr lang="en-US" altLang="ko-KR" dirty="0" smtClean="0"/>
              <a:t>( 13 )</a:t>
            </a:r>
          </a:p>
          <a:p>
            <a:r>
              <a:rPr lang="ko-KR" altLang="en-US" dirty="0" smtClean="0"/>
              <a:t>젖 먹는 신앙</a:t>
            </a:r>
            <a:endParaRPr lang="ko-KR" altLang="en-US" dirty="0"/>
          </a:p>
        </p:txBody>
      </p:sp>
      <p:sp>
        <p:nvSpPr>
          <p:cNvPr id="18" name="TextBox 17"/>
          <p:cNvSpPr txBox="1"/>
          <p:nvPr/>
        </p:nvSpPr>
        <p:spPr>
          <a:xfrm>
            <a:off x="5582842" y="5323921"/>
            <a:ext cx="3237630" cy="369332"/>
          </a:xfrm>
          <a:prstGeom prst="rect">
            <a:avLst/>
          </a:prstGeom>
          <a:noFill/>
        </p:spPr>
        <p:txBody>
          <a:bodyPr wrap="square" rtlCol="0">
            <a:spAutoFit/>
          </a:bodyPr>
          <a:lstStyle/>
          <a:p>
            <a:r>
              <a:rPr lang="ko-KR" altLang="en-US" dirty="0" smtClean="0"/>
              <a:t>장성한 신앙 </a:t>
            </a:r>
            <a:r>
              <a:rPr lang="en-US" altLang="ko-KR" dirty="0" smtClean="0"/>
              <a:t>/ </a:t>
            </a:r>
            <a:r>
              <a:rPr lang="ko-KR" altLang="en-US" dirty="0" smtClean="0"/>
              <a:t> 단단한 식물</a:t>
            </a:r>
            <a:endParaRPr lang="ko-KR" altLang="en-US" dirty="0"/>
          </a:p>
        </p:txBody>
      </p:sp>
      <p:sp>
        <p:nvSpPr>
          <p:cNvPr id="11" name="TextBox 10"/>
          <p:cNvSpPr txBox="1"/>
          <p:nvPr/>
        </p:nvSpPr>
        <p:spPr>
          <a:xfrm>
            <a:off x="1115616" y="6084004"/>
            <a:ext cx="3594111" cy="400110"/>
          </a:xfrm>
          <a:prstGeom prst="rect">
            <a:avLst/>
          </a:prstGeom>
          <a:noFill/>
        </p:spPr>
        <p:txBody>
          <a:bodyPr wrap="square" rtlCol="0">
            <a:spAutoFit/>
          </a:bodyPr>
          <a:lstStyle/>
          <a:p>
            <a:r>
              <a:rPr lang="ko-KR" altLang="en-US" sz="2000" b="1" dirty="0" smtClean="0">
                <a:solidFill>
                  <a:srgbClr val="FF0000"/>
                </a:solidFill>
              </a:rPr>
              <a:t>의의 말씀</a:t>
            </a:r>
            <a:r>
              <a:rPr lang="ko-KR" altLang="en-US" sz="2000" dirty="0" smtClean="0"/>
              <a:t>을 경험하지 못한 자</a:t>
            </a:r>
            <a:endParaRPr lang="ko-KR" altLang="en-US" sz="2000" dirty="0"/>
          </a:p>
        </p:txBody>
      </p:sp>
      <p:sp>
        <p:nvSpPr>
          <p:cNvPr id="22" name="TextBox 21"/>
          <p:cNvSpPr txBox="1"/>
          <p:nvPr/>
        </p:nvSpPr>
        <p:spPr>
          <a:xfrm>
            <a:off x="5436622" y="6083730"/>
            <a:ext cx="3238943" cy="400110"/>
          </a:xfrm>
          <a:prstGeom prst="rect">
            <a:avLst/>
          </a:prstGeom>
          <a:noFill/>
        </p:spPr>
        <p:txBody>
          <a:bodyPr wrap="square" rtlCol="0">
            <a:spAutoFit/>
          </a:bodyPr>
          <a:lstStyle/>
          <a:p>
            <a:r>
              <a:rPr lang="ko-KR" altLang="en-US" sz="2000" dirty="0" smtClean="0"/>
              <a:t>연단을 받아 선악을 분변</a:t>
            </a:r>
            <a:endParaRPr lang="ko-KR" altLang="en-US" sz="2000" dirty="0"/>
          </a:p>
        </p:txBody>
      </p:sp>
      <p:sp>
        <p:nvSpPr>
          <p:cNvPr id="14" name="타원 13"/>
          <p:cNvSpPr/>
          <p:nvPr/>
        </p:nvSpPr>
        <p:spPr>
          <a:xfrm>
            <a:off x="5484200" y="6083730"/>
            <a:ext cx="862293" cy="385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p:cNvSpPr/>
          <p:nvPr/>
        </p:nvSpPr>
        <p:spPr>
          <a:xfrm>
            <a:off x="4446774" y="3960792"/>
            <a:ext cx="525906" cy="369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 name="직선 연결선 15"/>
          <p:cNvCxnSpPr>
            <a:stCxn id="6" idx="2"/>
            <a:endCxn id="18" idx="1"/>
          </p:cNvCxnSpPr>
          <p:nvPr/>
        </p:nvCxnSpPr>
        <p:spPr>
          <a:xfrm>
            <a:off x="4966264" y="5110075"/>
            <a:ext cx="616578" cy="398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a:stCxn id="18" idx="2"/>
          </p:cNvCxnSpPr>
          <p:nvPr/>
        </p:nvCxnSpPr>
        <p:spPr>
          <a:xfrm flipH="1">
            <a:off x="6408261" y="5693253"/>
            <a:ext cx="793396" cy="3907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자유형 25"/>
          <p:cNvSpPr/>
          <p:nvPr/>
        </p:nvSpPr>
        <p:spPr>
          <a:xfrm>
            <a:off x="5503985" y="4290646"/>
            <a:ext cx="2075786" cy="1793631"/>
          </a:xfrm>
          <a:custGeom>
            <a:avLst/>
            <a:gdLst>
              <a:gd name="connsiteX0" fmla="*/ 967153 w 2075786"/>
              <a:gd name="connsiteY0" fmla="*/ 1793631 h 1793631"/>
              <a:gd name="connsiteX1" fmla="*/ 2074984 w 2075786"/>
              <a:gd name="connsiteY1" fmla="*/ 1248508 h 1793631"/>
              <a:gd name="connsiteX2" fmla="*/ 1125415 w 2075786"/>
              <a:gd name="connsiteY2" fmla="*/ 334108 h 1793631"/>
              <a:gd name="connsiteX3" fmla="*/ 0 w 2075786"/>
              <a:gd name="connsiteY3" fmla="*/ 0 h 1793631"/>
              <a:gd name="connsiteX4" fmla="*/ 0 w 2075786"/>
              <a:gd name="connsiteY4" fmla="*/ 0 h 179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786" h="1793631">
                <a:moveTo>
                  <a:pt x="967153" y="1793631"/>
                </a:moveTo>
                <a:cubicBezTo>
                  <a:pt x="1507880" y="1642696"/>
                  <a:pt x="2048607" y="1491762"/>
                  <a:pt x="2074984" y="1248508"/>
                </a:cubicBezTo>
                <a:cubicBezTo>
                  <a:pt x="2101361" y="1005254"/>
                  <a:pt x="1471246" y="542193"/>
                  <a:pt x="1125415" y="334108"/>
                </a:cubicBezTo>
                <a:cubicBezTo>
                  <a:pt x="779584" y="126023"/>
                  <a:pt x="0" y="0"/>
                  <a:pt x="0" y="0"/>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자유형 26"/>
          <p:cNvSpPr/>
          <p:nvPr/>
        </p:nvSpPr>
        <p:spPr>
          <a:xfrm>
            <a:off x="1107831" y="4114800"/>
            <a:ext cx="3147646" cy="2092569"/>
          </a:xfrm>
          <a:custGeom>
            <a:avLst/>
            <a:gdLst>
              <a:gd name="connsiteX0" fmla="*/ 0 w 3147646"/>
              <a:gd name="connsiteY0" fmla="*/ 2092569 h 2092569"/>
              <a:gd name="connsiteX1" fmla="*/ 580292 w 3147646"/>
              <a:gd name="connsiteY1" fmla="*/ 369277 h 2092569"/>
              <a:gd name="connsiteX2" fmla="*/ 3147646 w 3147646"/>
              <a:gd name="connsiteY2" fmla="*/ 0 h 2092569"/>
              <a:gd name="connsiteX3" fmla="*/ 3147646 w 3147646"/>
              <a:gd name="connsiteY3" fmla="*/ 0 h 2092569"/>
            </a:gdLst>
            <a:ahLst/>
            <a:cxnLst>
              <a:cxn ang="0">
                <a:pos x="connsiteX0" y="connsiteY0"/>
              </a:cxn>
              <a:cxn ang="0">
                <a:pos x="connsiteX1" y="connsiteY1"/>
              </a:cxn>
              <a:cxn ang="0">
                <a:pos x="connsiteX2" y="connsiteY2"/>
              </a:cxn>
              <a:cxn ang="0">
                <a:pos x="connsiteX3" y="connsiteY3"/>
              </a:cxn>
            </a:cxnLst>
            <a:rect l="l" t="t" r="r" b="b"/>
            <a:pathLst>
              <a:path w="3147646" h="2092569">
                <a:moveTo>
                  <a:pt x="0" y="2092569"/>
                </a:moveTo>
                <a:cubicBezTo>
                  <a:pt x="27842" y="1405304"/>
                  <a:pt x="55684" y="718039"/>
                  <a:pt x="580292" y="369277"/>
                </a:cubicBezTo>
                <a:cubicBezTo>
                  <a:pt x="1104900" y="20515"/>
                  <a:pt x="3147646" y="0"/>
                  <a:pt x="3147646" y="0"/>
                </a:cubicBezTo>
                <a:lnTo>
                  <a:pt x="314764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4733530" y="6466586"/>
            <a:ext cx="4487126" cy="369332"/>
          </a:xfrm>
          <a:prstGeom prst="rect">
            <a:avLst/>
          </a:prstGeom>
        </p:spPr>
        <p:txBody>
          <a:bodyPr wrap="none">
            <a:spAutoFit/>
          </a:bodyPr>
          <a:lstStyle/>
          <a:p>
            <a:r>
              <a:rPr lang="ko-KR" altLang="en-US" b="1" dirty="0"/>
              <a:t>잠</a:t>
            </a:r>
            <a:r>
              <a:rPr lang="en-US" altLang="ko-KR" b="1" dirty="0" smtClean="0"/>
              <a:t>17:3, </a:t>
            </a:r>
            <a:r>
              <a:rPr lang="ko-KR" altLang="en-US" b="1" dirty="0"/>
              <a:t>사</a:t>
            </a:r>
            <a:r>
              <a:rPr lang="en-US" altLang="ko-KR" b="1" dirty="0" smtClean="0"/>
              <a:t>48:10 </a:t>
            </a:r>
            <a:r>
              <a:rPr lang="ko-KR" altLang="en-US" b="1" dirty="0"/>
              <a:t>단</a:t>
            </a:r>
            <a:r>
              <a:rPr lang="en-US" altLang="ko-KR" b="1" dirty="0" smtClean="0"/>
              <a:t>12:10 </a:t>
            </a:r>
            <a:r>
              <a:rPr lang="ko-KR" altLang="en-US" b="1" dirty="0" smtClean="0"/>
              <a:t>말</a:t>
            </a:r>
            <a:r>
              <a:rPr lang="en-US" altLang="ko-KR" b="1" dirty="0" smtClean="0"/>
              <a:t>3:2-3 </a:t>
            </a:r>
            <a:r>
              <a:rPr lang="ko-KR" altLang="en-US" b="1" dirty="0" err="1" smtClean="0"/>
              <a:t>벧전</a:t>
            </a:r>
            <a:r>
              <a:rPr lang="en-US" altLang="ko-KR" b="1" dirty="0" smtClean="0"/>
              <a:t>1:7</a:t>
            </a:r>
            <a:endParaRPr lang="ko-KR" altLang="en-US" dirty="0"/>
          </a:p>
        </p:txBody>
      </p:sp>
      <p:sp>
        <p:nvSpPr>
          <p:cNvPr id="15" name="TextBox 14"/>
          <p:cNvSpPr txBox="1"/>
          <p:nvPr/>
        </p:nvSpPr>
        <p:spPr>
          <a:xfrm>
            <a:off x="971600" y="6466586"/>
            <a:ext cx="2705774" cy="369332"/>
          </a:xfrm>
          <a:prstGeom prst="rect">
            <a:avLst/>
          </a:prstGeom>
          <a:noFill/>
        </p:spPr>
        <p:txBody>
          <a:bodyPr wrap="square" rtlCol="0">
            <a:spAutoFit/>
          </a:bodyPr>
          <a:lstStyle/>
          <a:p>
            <a:r>
              <a:rPr lang="ko-KR" altLang="en-US" dirty="0" smtClean="0"/>
              <a:t>고전</a:t>
            </a:r>
            <a:r>
              <a:rPr lang="en-US" altLang="ko-KR" dirty="0" smtClean="0"/>
              <a:t>3:11-15 </a:t>
            </a:r>
            <a:r>
              <a:rPr lang="ko-KR" altLang="en-US" dirty="0" smtClean="0"/>
              <a:t>마태</a:t>
            </a:r>
            <a:r>
              <a:rPr lang="en-US" altLang="ko-KR" dirty="0" smtClean="0"/>
              <a:t>..</a:t>
            </a:r>
            <a:endParaRPr lang="ko-KR" altLang="en-US" dirty="0"/>
          </a:p>
        </p:txBody>
      </p:sp>
    </p:spTree>
    <p:extLst>
      <p:ext uri="{BB962C8B-B14F-4D97-AF65-F5344CB8AC3E}">
        <p14:creationId xmlns:p14="http://schemas.microsoft.com/office/powerpoint/2010/main" val="20584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926790" y="1972871"/>
            <a:ext cx="2460976" cy="707886"/>
          </a:xfrm>
          <a:prstGeom prst="rect">
            <a:avLst/>
          </a:prstGeom>
        </p:spPr>
        <p:txBody>
          <a:bodyPr wrap="square">
            <a:spAutoFit/>
          </a:bodyPr>
          <a:lstStyle/>
          <a:p>
            <a:pPr algn="ctr"/>
            <a:r>
              <a:rPr lang="ko-KR" altLang="en-US" sz="2000" b="1" dirty="0">
                <a:solidFill>
                  <a:srgbClr val="FF0000"/>
                </a:solidFill>
              </a:rPr>
              <a:t>그리스도 도의 </a:t>
            </a:r>
            <a:r>
              <a:rPr lang="ko-KR" altLang="en-US" sz="2000" b="1" dirty="0" smtClean="0">
                <a:solidFill>
                  <a:srgbClr val="FF0000"/>
                </a:solidFill>
              </a:rPr>
              <a:t>초보</a:t>
            </a:r>
            <a:r>
              <a:rPr lang="el-GR" altLang="ko-KR" sz="2000" b="1" dirty="0"/>
              <a:t>ἀρχή</a:t>
            </a:r>
            <a:r>
              <a:rPr lang="el-GR" altLang="ko-KR" sz="2000" dirty="0"/>
              <a:t> </a:t>
            </a:r>
            <a:r>
              <a:rPr lang="en-US" altLang="ko-KR" sz="2000" b="1" dirty="0" err="1"/>
              <a:t>arche</a:t>
            </a:r>
            <a:endParaRPr lang="ko-KR" altLang="en-US" sz="2000" dirty="0">
              <a:solidFill>
                <a:srgbClr val="FF0000"/>
              </a:solidFill>
            </a:endParaRPr>
          </a:p>
        </p:txBody>
      </p:sp>
      <p:sp>
        <p:nvSpPr>
          <p:cNvPr id="4" name="직사각형 3"/>
          <p:cNvSpPr/>
          <p:nvPr/>
        </p:nvSpPr>
        <p:spPr>
          <a:xfrm>
            <a:off x="38152" y="2566482"/>
            <a:ext cx="1483226" cy="707886"/>
          </a:xfrm>
          <a:prstGeom prst="rect">
            <a:avLst/>
          </a:prstGeom>
        </p:spPr>
        <p:txBody>
          <a:bodyPr wrap="square">
            <a:spAutoFit/>
          </a:bodyPr>
          <a:lstStyle/>
          <a:p>
            <a:r>
              <a:rPr lang="ko-KR" altLang="en-US" sz="2000" dirty="0"/>
              <a:t>죽은 행실을 </a:t>
            </a:r>
            <a:r>
              <a:rPr lang="ko-KR" altLang="en-US" sz="2000" b="1" dirty="0" smtClean="0">
                <a:solidFill>
                  <a:srgbClr val="FF0000"/>
                </a:solidFill>
              </a:rPr>
              <a:t>회개</a:t>
            </a:r>
            <a:r>
              <a:rPr lang="ko-KR" altLang="en-US" sz="2000" dirty="0" smtClean="0"/>
              <a:t>함 </a:t>
            </a:r>
            <a:endParaRPr lang="ko-KR" altLang="en-US" sz="2000" dirty="0"/>
          </a:p>
        </p:txBody>
      </p:sp>
      <p:sp>
        <p:nvSpPr>
          <p:cNvPr id="5" name="직사각형 4"/>
          <p:cNvSpPr/>
          <p:nvPr/>
        </p:nvSpPr>
        <p:spPr>
          <a:xfrm>
            <a:off x="215152" y="3691878"/>
            <a:ext cx="1306226" cy="707886"/>
          </a:xfrm>
          <a:prstGeom prst="rect">
            <a:avLst/>
          </a:prstGeom>
        </p:spPr>
        <p:txBody>
          <a:bodyPr wrap="square">
            <a:spAutoFit/>
          </a:bodyPr>
          <a:lstStyle/>
          <a:p>
            <a:r>
              <a:rPr lang="ko-KR" altLang="en-US" sz="2000" dirty="0"/>
              <a:t>하나님께 대한 </a:t>
            </a:r>
            <a:r>
              <a:rPr lang="ko-KR" altLang="en-US" sz="2000" b="1" dirty="0">
                <a:solidFill>
                  <a:srgbClr val="FF0000"/>
                </a:solidFill>
              </a:rPr>
              <a:t>신앙</a:t>
            </a:r>
            <a:endParaRPr lang="ko-KR" altLang="en-US" sz="2000" dirty="0">
              <a:solidFill>
                <a:srgbClr val="FF0000"/>
              </a:solidFill>
            </a:endParaRPr>
          </a:p>
        </p:txBody>
      </p:sp>
      <p:sp>
        <p:nvSpPr>
          <p:cNvPr id="6" name="직사각형 5"/>
          <p:cNvSpPr/>
          <p:nvPr/>
        </p:nvSpPr>
        <p:spPr>
          <a:xfrm>
            <a:off x="1280775" y="4302890"/>
            <a:ext cx="954107" cy="400110"/>
          </a:xfrm>
          <a:prstGeom prst="rect">
            <a:avLst/>
          </a:prstGeom>
        </p:spPr>
        <p:txBody>
          <a:bodyPr wrap="none">
            <a:spAutoFit/>
          </a:bodyPr>
          <a:lstStyle/>
          <a:p>
            <a:r>
              <a:rPr lang="ko-KR" altLang="en-US" sz="2000" b="1" dirty="0">
                <a:solidFill>
                  <a:srgbClr val="FF0000"/>
                </a:solidFill>
              </a:rPr>
              <a:t>세례</a:t>
            </a:r>
            <a:r>
              <a:rPr lang="ko-KR" altLang="en-US" sz="2000" dirty="0"/>
              <a:t>들</a:t>
            </a:r>
          </a:p>
        </p:txBody>
      </p:sp>
      <p:sp>
        <p:nvSpPr>
          <p:cNvPr id="7" name="직사각형 6"/>
          <p:cNvSpPr/>
          <p:nvPr/>
        </p:nvSpPr>
        <p:spPr>
          <a:xfrm>
            <a:off x="2008828" y="4703000"/>
            <a:ext cx="697627" cy="400110"/>
          </a:xfrm>
          <a:prstGeom prst="rect">
            <a:avLst/>
          </a:prstGeom>
        </p:spPr>
        <p:txBody>
          <a:bodyPr wrap="none">
            <a:spAutoFit/>
          </a:bodyPr>
          <a:lstStyle/>
          <a:p>
            <a:r>
              <a:rPr lang="ko-KR" altLang="en-US" sz="2000" b="1" dirty="0">
                <a:solidFill>
                  <a:srgbClr val="FF0000"/>
                </a:solidFill>
              </a:rPr>
              <a:t>안수</a:t>
            </a:r>
            <a:endParaRPr lang="ko-KR" altLang="en-US" sz="2000" dirty="0">
              <a:solidFill>
                <a:srgbClr val="FF0000"/>
              </a:solidFill>
            </a:endParaRPr>
          </a:p>
        </p:txBody>
      </p:sp>
      <p:sp>
        <p:nvSpPr>
          <p:cNvPr id="8" name="직사각형 7"/>
          <p:cNvSpPr/>
          <p:nvPr/>
        </p:nvSpPr>
        <p:spPr>
          <a:xfrm>
            <a:off x="2452355" y="3795059"/>
            <a:ext cx="1425172" cy="707886"/>
          </a:xfrm>
          <a:prstGeom prst="rect">
            <a:avLst/>
          </a:prstGeom>
        </p:spPr>
        <p:txBody>
          <a:bodyPr wrap="square">
            <a:spAutoFit/>
          </a:bodyPr>
          <a:lstStyle/>
          <a:p>
            <a:r>
              <a:rPr lang="ko-KR" altLang="en-US" sz="2000" b="1" dirty="0"/>
              <a:t>죽은 자의 </a:t>
            </a:r>
            <a:r>
              <a:rPr lang="ko-KR" altLang="en-US" sz="2000" b="1" dirty="0">
                <a:solidFill>
                  <a:srgbClr val="FF0000"/>
                </a:solidFill>
              </a:rPr>
              <a:t>부활</a:t>
            </a:r>
            <a:endParaRPr lang="ko-KR" altLang="en-US" sz="2000" dirty="0">
              <a:solidFill>
                <a:srgbClr val="FF0000"/>
              </a:solidFill>
            </a:endParaRPr>
          </a:p>
        </p:txBody>
      </p:sp>
      <p:sp>
        <p:nvSpPr>
          <p:cNvPr id="9" name="직사각형 8"/>
          <p:cNvSpPr/>
          <p:nvPr/>
        </p:nvSpPr>
        <p:spPr>
          <a:xfrm>
            <a:off x="3226606" y="2806150"/>
            <a:ext cx="970555" cy="707886"/>
          </a:xfrm>
          <a:prstGeom prst="rect">
            <a:avLst/>
          </a:prstGeom>
        </p:spPr>
        <p:txBody>
          <a:bodyPr wrap="square">
            <a:spAutoFit/>
          </a:bodyPr>
          <a:lstStyle/>
          <a:p>
            <a:r>
              <a:rPr lang="ko-KR" altLang="en-US" sz="2000" b="1" dirty="0"/>
              <a:t>영원한 </a:t>
            </a:r>
            <a:r>
              <a:rPr lang="ko-KR" altLang="en-US" sz="2000" b="1" dirty="0">
                <a:solidFill>
                  <a:srgbClr val="FF0000"/>
                </a:solidFill>
              </a:rPr>
              <a:t>심판</a:t>
            </a:r>
            <a:endParaRPr lang="ko-KR" altLang="en-US" sz="2000" dirty="0">
              <a:solidFill>
                <a:srgbClr val="FF0000"/>
              </a:solidFill>
            </a:endParaRPr>
          </a:p>
        </p:txBody>
      </p:sp>
      <p:cxnSp>
        <p:nvCxnSpPr>
          <p:cNvPr id="11" name="직선 화살표 연결선 10"/>
          <p:cNvCxnSpPr>
            <a:stCxn id="3" idx="2"/>
            <a:endCxn id="4" idx="3"/>
          </p:cNvCxnSpPr>
          <p:nvPr/>
        </p:nvCxnSpPr>
        <p:spPr>
          <a:xfrm flipH="1">
            <a:off x="1521378" y="2680757"/>
            <a:ext cx="635900" cy="239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a:stCxn id="3" idx="2"/>
            <a:endCxn id="5" idx="0"/>
          </p:cNvCxnSpPr>
          <p:nvPr/>
        </p:nvCxnSpPr>
        <p:spPr>
          <a:xfrm flipH="1">
            <a:off x="868265" y="2680757"/>
            <a:ext cx="1289013" cy="1011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a:stCxn id="3" idx="2"/>
            <a:endCxn id="6" idx="0"/>
          </p:cNvCxnSpPr>
          <p:nvPr/>
        </p:nvCxnSpPr>
        <p:spPr>
          <a:xfrm flipH="1">
            <a:off x="1757829" y="2680757"/>
            <a:ext cx="399449" cy="16221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3" idx="2"/>
            <a:endCxn id="7" idx="0"/>
          </p:cNvCxnSpPr>
          <p:nvPr/>
        </p:nvCxnSpPr>
        <p:spPr>
          <a:xfrm>
            <a:off x="2157278" y="2680757"/>
            <a:ext cx="200364" cy="20222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a:stCxn id="3" idx="2"/>
            <a:endCxn id="8" idx="0"/>
          </p:cNvCxnSpPr>
          <p:nvPr/>
        </p:nvCxnSpPr>
        <p:spPr>
          <a:xfrm>
            <a:off x="2157278" y="2680757"/>
            <a:ext cx="1007663" cy="1114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a:stCxn id="3" idx="2"/>
            <a:endCxn id="9" idx="1"/>
          </p:cNvCxnSpPr>
          <p:nvPr/>
        </p:nvCxnSpPr>
        <p:spPr>
          <a:xfrm>
            <a:off x="2157278" y="2680757"/>
            <a:ext cx="1069328" cy="479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직사각형 22"/>
          <p:cNvSpPr/>
          <p:nvPr/>
        </p:nvSpPr>
        <p:spPr>
          <a:xfrm>
            <a:off x="754349" y="1473206"/>
            <a:ext cx="2961067" cy="369332"/>
          </a:xfrm>
          <a:prstGeom prst="rect">
            <a:avLst/>
          </a:prstGeom>
        </p:spPr>
        <p:txBody>
          <a:bodyPr wrap="none">
            <a:spAutoFit/>
          </a:bodyPr>
          <a:lstStyle/>
          <a:p>
            <a:r>
              <a:rPr lang="el-GR" altLang="ko-KR" b="1" dirty="0"/>
              <a:t>ἀφίημι</a:t>
            </a:r>
            <a:r>
              <a:rPr lang="el-GR" altLang="ko-KR" dirty="0"/>
              <a:t> </a:t>
            </a:r>
            <a:r>
              <a:rPr lang="en-US" altLang="ko-KR" b="1" dirty="0" err="1" smtClean="0"/>
              <a:t>aphiemi</a:t>
            </a:r>
            <a:r>
              <a:rPr lang="en-US" altLang="ko-KR" b="1" dirty="0" smtClean="0"/>
              <a:t>  Leaving</a:t>
            </a:r>
            <a:endParaRPr lang="ko-KR" altLang="en-US" dirty="0"/>
          </a:p>
        </p:txBody>
      </p:sp>
      <p:sp>
        <p:nvSpPr>
          <p:cNvPr id="53" name="TextBox 52"/>
          <p:cNvSpPr txBox="1"/>
          <p:nvPr/>
        </p:nvSpPr>
        <p:spPr>
          <a:xfrm>
            <a:off x="1724213" y="924109"/>
            <a:ext cx="1263611" cy="461665"/>
          </a:xfrm>
          <a:prstGeom prst="rect">
            <a:avLst/>
          </a:prstGeom>
          <a:noFill/>
        </p:spPr>
        <p:txBody>
          <a:bodyPr wrap="square" rtlCol="0">
            <a:spAutoFit/>
          </a:bodyPr>
          <a:lstStyle/>
          <a:p>
            <a:r>
              <a:rPr lang="ko-KR" altLang="en-US" sz="2400" dirty="0" smtClean="0"/>
              <a:t>버리</a:t>
            </a:r>
            <a:r>
              <a:rPr lang="ko-KR" altLang="en-US" sz="2400" dirty="0"/>
              <a:t>고</a:t>
            </a:r>
          </a:p>
        </p:txBody>
      </p:sp>
      <p:sp>
        <p:nvSpPr>
          <p:cNvPr id="54" name="TextBox 53"/>
          <p:cNvSpPr txBox="1"/>
          <p:nvPr/>
        </p:nvSpPr>
        <p:spPr>
          <a:xfrm>
            <a:off x="6242212" y="924108"/>
            <a:ext cx="1715149" cy="461665"/>
          </a:xfrm>
          <a:prstGeom prst="rect">
            <a:avLst/>
          </a:prstGeom>
          <a:noFill/>
        </p:spPr>
        <p:txBody>
          <a:bodyPr wrap="square" rtlCol="0">
            <a:spAutoFit/>
          </a:bodyPr>
          <a:lstStyle/>
          <a:p>
            <a:r>
              <a:rPr lang="ko-KR" altLang="en-US" sz="2400" dirty="0" smtClean="0"/>
              <a:t>나아갈지</a:t>
            </a:r>
            <a:r>
              <a:rPr lang="ko-KR" altLang="en-US" sz="2400" dirty="0"/>
              <a:t>라</a:t>
            </a:r>
          </a:p>
        </p:txBody>
      </p:sp>
      <p:sp>
        <p:nvSpPr>
          <p:cNvPr id="55" name="TextBox 54"/>
          <p:cNvSpPr txBox="1"/>
          <p:nvPr/>
        </p:nvSpPr>
        <p:spPr>
          <a:xfrm>
            <a:off x="6243990" y="2003649"/>
            <a:ext cx="1715149" cy="707886"/>
          </a:xfrm>
          <a:prstGeom prst="rect">
            <a:avLst/>
          </a:prstGeom>
          <a:noFill/>
        </p:spPr>
        <p:txBody>
          <a:bodyPr wrap="square" rtlCol="0">
            <a:spAutoFit/>
          </a:bodyPr>
          <a:lstStyle/>
          <a:p>
            <a:pPr algn="ctr"/>
            <a:r>
              <a:rPr lang="ko-KR" altLang="en-US" sz="2000" dirty="0" smtClean="0"/>
              <a:t>완전한 데</a:t>
            </a:r>
            <a:endParaRPr lang="en-US" altLang="ko-KR" sz="2000" dirty="0" smtClean="0"/>
          </a:p>
          <a:p>
            <a:pPr algn="ctr"/>
            <a:r>
              <a:rPr lang="el-GR" altLang="ko-KR" sz="2000" b="1" dirty="0"/>
              <a:t>τελειότης</a:t>
            </a:r>
            <a:endParaRPr lang="ko-KR" altLang="en-US" sz="2000" dirty="0"/>
          </a:p>
        </p:txBody>
      </p:sp>
      <p:sp>
        <p:nvSpPr>
          <p:cNvPr id="85" name="오른쪽 화살표 84"/>
          <p:cNvSpPr/>
          <p:nvPr/>
        </p:nvSpPr>
        <p:spPr>
          <a:xfrm>
            <a:off x="3400233" y="1039524"/>
            <a:ext cx="2641538" cy="230832"/>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TextBox 85"/>
          <p:cNvSpPr txBox="1"/>
          <p:nvPr/>
        </p:nvSpPr>
        <p:spPr>
          <a:xfrm>
            <a:off x="4380906" y="3186317"/>
            <a:ext cx="1863084" cy="923330"/>
          </a:xfrm>
          <a:prstGeom prst="rect">
            <a:avLst/>
          </a:prstGeom>
          <a:noFill/>
        </p:spPr>
        <p:txBody>
          <a:bodyPr wrap="square" rtlCol="0">
            <a:spAutoFit/>
          </a:bodyPr>
          <a:lstStyle/>
          <a:p>
            <a:r>
              <a:rPr lang="ko-KR" altLang="en-US" dirty="0" smtClean="0"/>
              <a:t>타락한 자</a:t>
            </a:r>
            <a:endParaRPr lang="en-US" altLang="ko-KR" dirty="0" smtClean="0"/>
          </a:p>
          <a:p>
            <a:r>
              <a:rPr lang="ko-KR" altLang="en-US" dirty="0"/>
              <a:t> </a:t>
            </a:r>
            <a:r>
              <a:rPr lang="el-GR" altLang="ko-KR" b="1" dirty="0"/>
              <a:t>παραπίπτω</a:t>
            </a:r>
            <a:r>
              <a:rPr lang="el-GR" altLang="ko-KR" dirty="0"/>
              <a:t> </a:t>
            </a:r>
            <a:r>
              <a:rPr lang="en-US" altLang="ko-KR" b="1" dirty="0"/>
              <a:t>to </a:t>
            </a:r>
            <a:r>
              <a:rPr lang="en-US" altLang="ko-KR" b="1" dirty="0" smtClean="0"/>
              <a:t>apostatize</a:t>
            </a:r>
            <a:endParaRPr lang="en-US" altLang="ko-KR" b="1" dirty="0"/>
          </a:p>
        </p:txBody>
      </p:sp>
      <p:sp>
        <p:nvSpPr>
          <p:cNvPr id="88" name="아래쪽 화살표 87"/>
          <p:cNvSpPr/>
          <p:nvPr/>
        </p:nvSpPr>
        <p:spPr>
          <a:xfrm>
            <a:off x="4932040" y="1154941"/>
            <a:ext cx="211038" cy="2005152"/>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아래쪽 화살표 88"/>
          <p:cNvSpPr/>
          <p:nvPr/>
        </p:nvSpPr>
        <p:spPr>
          <a:xfrm>
            <a:off x="4934537" y="4149002"/>
            <a:ext cx="211038" cy="853840"/>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TextBox 89"/>
          <p:cNvSpPr txBox="1"/>
          <p:nvPr/>
        </p:nvSpPr>
        <p:spPr>
          <a:xfrm>
            <a:off x="4380906" y="5002842"/>
            <a:ext cx="2135310" cy="646331"/>
          </a:xfrm>
          <a:prstGeom prst="rect">
            <a:avLst/>
          </a:prstGeom>
          <a:noFill/>
        </p:spPr>
        <p:txBody>
          <a:bodyPr wrap="square" rtlCol="0">
            <a:spAutoFit/>
          </a:bodyPr>
          <a:lstStyle/>
          <a:p>
            <a:r>
              <a:rPr lang="ko-KR" altLang="en-US" b="1" dirty="0" smtClean="0"/>
              <a:t>새롭게 하여</a:t>
            </a:r>
            <a:endParaRPr lang="en-US" altLang="ko-KR" b="1" dirty="0" smtClean="0"/>
          </a:p>
          <a:p>
            <a:r>
              <a:rPr lang="ko-KR" altLang="en-US" b="1" dirty="0" smtClean="0"/>
              <a:t>회개케 할 수 없음</a:t>
            </a:r>
            <a:endParaRPr lang="en-US" altLang="ko-KR" b="1" dirty="0"/>
          </a:p>
        </p:txBody>
      </p:sp>
      <p:sp>
        <p:nvSpPr>
          <p:cNvPr id="91" name="TextBox 90"/>
          <p:cNvSpPr txBox="1"/>
          <p:nvPr/>
        </p:nvSpPr>
        <p:spPr>
          <a:xfrm>
            <a:off x="7284354" y="3025617"/>
            <a:ext cx="1800200" cy="1477328"/>
          </a:xfrm>
          <a:prstGeom prst="rect">
            <a:avLst/>
          </a:prstGeom>
          <a:noFill/>
        </p:spPr>
        <p:txBody>
          <a:bodyPr wrap="square" rtlCol="0">
            <a:spAutoFit/>
          </a:bodyPr>
          <a:lstStyle/>
          <a:p>
            <a:r>
              <a:rPr lang="ko-KR" altLang="en-US" dirty="0" smtClean="0"/>
              <a:t>한 번 비췸 얻고</a:t>
            </a:r>
            <a:endParaRPr lang="en-US" altLang="ko-KR" dirty="0" smtClean="0"/>
          </a:p>
          <a:p>
            <a:r>
              <a:rPr lang="ko-KR" altLang="en-US" dirty="0" smtClean="0"/>
              <a:t>하늘의 은사</a:t>
            </a:r>
            <a:endParaRPr lang="en-US" altLang="ko-KR" dirty="0" smtClean="0"/>
          </a:p>
          <a:p>
            <a:r>
              <a:rPr lang="ko-KR" altLang="en-US" dirty="0" smtClean="0"/>
              <a:t>성령에 참여</a:t>
            </a:r>
            <a:endParaRPr lang="en-US" altLang="ko-KR" dirty="0" smtClean="0"/>
          </a:p>
          <a:p>
            <a:r>
              <a:rPr lang="ko-KR" altLang="en-US" dirty="0" smtClean="0"/>
              <a:t>하나님의 말씀</a:t>
            </a:r>
            <a:endParaRPr lang="en-US" altLang="ko-KR" dirty="0" smtClean="0"/>
          </a:p>
          <a:p>
            <a:r>
              <a:rPr lang="ko-KR" altLang="en-US" dirty="0" smtClean="0"/>
              <a:t>내세의 능력</a:t>
            </a:r>
            <a:endParaRPr lang="en-US" altLang="ko-KR" dirty="0" smtClean="0"/>
          </a:p>
        </p:txBody>
      </p:sp>
      <p:sp>
        <p:nvSpPr>
          <p:cNvPr id="92" name="TextBox 91"/>
          <p:cNvSpPr txBox="1"/>
          <p:nvPr/>
        </p:nvSpPr>
        <p:spPr>
          <a:xfrm>
            <a:off x="6043138" y="3491823"/>
            <a:ext cx="1416817" cy="1200329"/>
          </a:xfrm>
          <a:prstGeom prst="rect">
            <a:avLst/>
          </a:prstGeom>
          <a:noFill/>
        </p:spPr>
        <p:txBody>
          <a:bodyPr wrap="square" rtlCol="0">
            <a:spAutoFit/>
          </a:bodyPr>
          <a:lstStyle/>
          <a:p>
            <a:r>
              <a:rPr lang="ko-KR" altLang="en-US" dirty="0" smtClean="0"/>
              <a:t>맛보고</a:t>
            </a:r>
            <a:endParaRPr lang="en-US" altLang="ko-KR" dirty="0" smtClean="0"/>
          </a:p>
          <a:p>
            <a:r>
              <a:rPr lang="el-GR" altLang="ko-KR" b="1" dirty="0" smtClean="0"/>
              <a:t>Γεύομαι</a:t>
            </a:r>
            <a:endParaRPr lang="en-US" altLang="ko-KR" b="1" dirty="0" smtClean="0"/>
          </a:p>
          <a:p>
            <a:r>
              <a:rPr lang="en-US" altLang="ko-KR" b="1" dirty="0"/>
              <a:t>to experience</a:t>
            </a:r>
            <a:endParaRPr lang="ko-KR" altLang="en-US" dirty="0"/>
          </a:p>
        </p:txBody>
      </p:sp>
      <p:sp>
        <p:nvSpPr>
          <p:cNvPr id="93" name="TextBox 92"/>
          <p:cNvSpPr txBox="1"/>
          <p:nvPr/>
        </p:nvSpPr>
        <p:spPr>
          <a:xfrm>
            <a:off x="3267169" y="6165304"/>
            <a:ext cx="4961040" cy="400110"/>
          </a:xfrm>
          <a:prstGeom prst="rect">
            <a:avLst/>
          </a:prstGeom>
          <a:noFill/>
        </p:spPr>
        <p:txBody>
          <a:bodyPr wrap="square" rtlCol="0">
            <a:spAutoFit/>
          </a:bodyPr>
          <a:lstStyle/>
          <a:p>
            <a:r>
              <a:rPr lang="ko-KR" altLang="en-US" sz="2000" dirty="0" smtClean="0"/>
              <a:t>다시 십자가에 못박아 현저히 욕보임</a:t>
            </a:r>
            <a:endParaRPr lang="ko-KR" altLang="en-US" sz="2000" dirty="0"/>
          </a:p>
        </p:txBody>
      </p:sp>
      <p:cxnSp>
        <p:nvCxnSpPr>
          <p:cNvPr id="95" name="직선 화살표 연결선 94"/>
          <p:cNvCxnSpPr>
            <a:stCxn id="90" idx="2"/>
          </p:cNvCxnSpPr>
          <p:nvPr/>
        </p:nvCxnSpPr>
        <p:spPr>
          <a:xfrm>
            <a:off x="5448561" y="5649173"/>
            <a:ext cx="0" cy="5161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3528" y="188640"/>
            <a:ext cx="2128827" cy="369332"/>
          </a:xfrm>
          <a:prstGeom prst="rect">
            <a:avLst/>
          </a:prstGeom>
          <a:noFill/>
        </p:spPr>
        <p:txBody>
          <a:bodyPr wrap="square" rtlCol="0">
            <a:spAutoFit/>
          </a:bodyPr>
          <a:lstStyle/>
          <a:p>
            <a:r>
              <a:rPr lang="ko-KR" altLang="en-US" smtClean="0"/>
              <a:t>히브리서 </a:t>
            </a:r>
            <a:r>
              <a:rPr lang="en-US" altLang="ko-KR" dirty="0" smtClean="0"/>
              <a:t>6</a:t>
            </a:r>
            <a:r>
              <a:rPr lang="ko-KR" altLang="en-US" dirty="0" smtClean="0"/>
              <a:t>장</a:t>
            </a:r>
            <a:endParaRPr lang="ko-KR" altLang="en-US" dirty="0"/>
          </a:p>
        </p:txBody>
      </p:sp>
    </p:spTree>
    <p:extLst>
      <p:ext uri="{BB962C8B-B14F-4D97-AF65-F5344CB8AC3E}">
        <p14:creationId xmlns:p14="http://schemas.microsoft.com/office/powerpoint/2010/main" val="36362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up)">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r"/>
            <a:r>
              <a:rPr lang="ko-KR" altLang="en-US" sz="2400" dirty="0" smtClean="0"/>
              <a:t>히브리서 </a:t>
            </a:r>
            <a:r>
              <a:rPr lang="en-US" altLang="ko-KR" sz="2400" dirty="0" smtClean="0"/>
              <a:t>1</a:t>
            </a:r>
            <a:r>
              <a:rPr lang="ko-KR" altLang="en-US" sz="2400" dirty="0" smtClean="0"/>
              <a:t>장</a:t>
            </a:r>
            <a:endParaRPr lang="ko-KR" altLang="en-US" sz="2400" dirty="0"/>
          </a:p>
        </p:txBody>
      </p:sp>
      <p:sp>
        <p:nvSpPr>
          <p:cNvPr id="3" name="TextBox 2"/>
          <p:cNvSpPr txBox="1"/>
          <p:nvPr/>
        </p:nvSpPr>
        <p:spPr>
          <a:xfrm>
            <a:off x="3451662" y="240819"/>
            <a:ext cx="2880320" cy="707886"/>
          </a:xfrm>
          <a:prstGeom prst="rect">
            <a:avLst/>
          </a:prstGeom>
          <a:solidFill>
            <a:srgbClr val="FFFF00">
              <a:alpha val="19000"/>
            </a:srgbClr>
          </a:solidFill>
          <a:ln>
            <a:solidFill>
              <a:schemeClr val="tx2">
                <a:lumMod val="60000"/>
                <a:lumOff val="40000"/>
              </a:schemeClr>
            </a:solidFill>
          </a:ln>
        </p:spPr>
        <p:txBody>
          <a:bodyPr wrap="square" rtlCol="0">
            <a:spAutoFit/>
          </a:bodyPr>
          <a:lstStyle/>
          <a:p>
            <a:pPr algn="ctr"/>
            <a:r>
              <a:rPr lang="ko-KR" altLang="en-US" sz="2000" dirty="0" smtClean="0"/>
              <a:t>말씀하신 하나님 </a:t>
            </a:r>
            <a:r>
              <a:rPr lang="en-US" altLang="ko-KR" sz="2000" dirty="0" smtClean="0"/>
              <a:t>(1)</a:t>
            </a:r>
          </a:p>
          <a:p>
            <a:pPr algn="ctr"/>
            <a:r>
              <a:rPr lang="en-US" altLang="ko-KR" sz="2000" dirty="0" smtClean="0"/>
              <a:t>having Spoken</a:t>
            </a:r>
            <a:endParaRPr lang="ko-KR" altLang="en-US" sz="2000" dirty="0"/>
          </a:p>
        </p:txBody>
      </p:sp>
      <p:cxnSp>
        <p:nvCxnSpPr>
          <p:cNvPr id="5" name="직선 화살표 연결선 4"/>
          <p:cNvCxnSpPr>
            <a:stCxn id="3" idx="2"/>
            <a:endCxn id="8" idx="0"/>
          </p:cNvCxnSpPr>
          <p:nvPr/>
        </p:nvCxnSpPr>
        <p:spPr>
          <a:xfrm flipH="1">
            <a:off x="2918567" y="948705"/>
            <a:ext cx="1973255"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a:stCxn id="3" idx="2"/>
            <a:endCxn id="9" idx="0"/>
          </p:cNvCxnSpPr>
          <p:nvPr/>
        </p:nvCxnSpPr>
        <p:spPr>
          <a:xfrm>
            <a:off x="4891822" y="948705"/>
            <a:ext cx="397478"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78999" y="1385920"/>
            <a:ext cx="1879135" cy="369332"/>
          </a:xfrm>
          <a:prstGeom prst="rect">
            <a:avLst/>
          </a:prstGeom>
          <a:solidFill>
            <a:srgbClr val="FFC000">
              <a:alpha val="21000"/>
            </a:srgbClr>
          </a:solidFill>
        </p:spPr>
        <p:txBody>
          <a:bodyPr wrap="square" rtlCol="0">
            <a:spAutoFit/>
          </a:bodyPr>
          <a:lstStyle/>
          <a:p>
            <a:pPr algn="ctr"/>
            <a:r>
              <a:rPr lang="ko-KR" altLang="en-US" dirty="0" smtClean="0"/>
              <a:t>옛적에 </a:t>
            </a:r>
            <a:r>
              <a:rPr lang="en-US" altLang="ko-KR" sz="1200" dirty="0" smtClean="0"/>
              <a:t>Old Time</a:t>
            </a:r>
            <a:endParaRPr lang="ko-KR" altLang="en-US" dirty="0"/>
          </a:p>
        </p:txBody>
      </p:sp>
      <p:sp>
        <p:nvSpPr>
          <p:cNvPr id="9" name="TextBox 8"/>
          <p:cNvSpPr txBox="1"/>
          <p:nvPr/>
        </p:nvSpPr>
        <p:spPr>
          <a:xfrm>
            <a:off x="4158691" y="1385920"/>
            <a:ext cx="2261217" cy="369332"/>
          </a:xfrm>
          <a:prstGeom prst="rect">
            <a:avLst/>
          </a:prstGeom>
          <a:solidFill>
            <a:srgbClr val="92D050">
              <a:alpha val="29000"/>
            </a:srgbClr>
          </a:solidFill>
        </p:spPr>
        <p:txBody>
          <a:bodyPr wrap="square" rtlCol="0">
            <a:spAutoFit/>
          </a:bodyPr>
          <a:lstStyle/>
          <a:p>
            <a:pPr algn="ctr"/>
            <a:r>
              <a:rPr lang="ko-KR" altLang="en-US" dirty="0" smtClean="0"/>
              <a:t>마지막에 </a:t>
            </a:r>
            <a:r>
              <a:rPr lang="en-US" altLang="ko-KR" sz="1400" dirty="0" smtClean="0"/>
              <a:t>Last days</a:t>
            </a:r>
            <a:endParaRPr lang="ko-KR" altLang="en-US" sz="1200" dirty="0" smtClean="0"/>
          </a:p>
        </p:txBody>
      </p:sp>
      <p:sp>
        <p:nvSpPr>
          <p:cNvPr id="21" name="TextBox 20"/>
          <p:cNvSpPr txBox="1"/>
          <p:nvPr/>
        </p:nvSpPr>
        <p:spPr>
          <a:xfrm>
            <a:off x="847013" y="2123564"/>
            <a:ext cx="2604650" cy="369332"/>
          </a:xfrm>
          <a:prstGeom prst="rect">
            <a:avLst/>
          </a:prstGeom>
          <a:solidFill>
            <a:srgbClr val="FFC000">
              <a:alpha val="17000"/>
            </a:srgbClr>
          </a:solidFill>
        </p:spPr>
        <p:txBody>
          <a:bodyPr wrap="square" rtlCol="0">
            <a:spAutoFit/>
          </a:bodyPr>
          <a:lstStyle/>
          <a:p>
            <a:pPr algn="ctr"/>
            <a:r>
              <a:rPr lang="ko-KR" altLang="en-US" dirty="0" smtClean="0"/>
              <a:t>선지자 </a:t>
            </a:r>
            <a:r>
              <a:rPr lang="en-US" altLang="ko-KR" sz="1400" dirty="0" smtClean="0"/>
              <a:t>The Prophets</a:t>
            </a:r>
            <a:endParaRPr lang="ko-KR" altLang="en-US" sz="1400" dirty="0" smtClean="0"/>
          </a:p>
        </p:txBody>
      </p:sp>
      <p:cxnSp>
        <p:nvCxnSpPr>
          <p:cNvPr id="22" name="직선 화살표 연결선 21"/>
          <p:cNvCxnSpPr>
            <a:stCxn id="8" idx="2"/>
            <a:endCxn id="21" idx="0"/>
          </p:cNvCxnSpPr>
          <p:nvPr/>
        </p:nvCxnSpPr>
        <p:spPr>
          <a:xfrm flipH="1">
            <a:off x="2149338" y="1755252"/>
            <a:ext cx="769229" cy="36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8" idx="1"/>
            <a:endCxn id="30" idx="3"/>
          </p:cNvCxnSpPr>
          <p:nvPr/>
        </p:nvCxnSpPr>
        <p:spPr>
          <a:xfrm flipH="1">
            <a:off x="1783939" y="1570586"/>
            <a:ext cx="195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3442" y="1385920"/>
            <a:ext cx="1670497" cy="369332"/>
          </a:xfrm>
          <a:prstGeom prst="rect">
            <a:avLst/>
          </a:prstGeom>
          <a:solidFill>
            <a:srgbClr val="FFC000">
              <a:alpha val="21000"/>
            </a:srgbClr>
          </a:solidFill>
        </p:spPr>
        <p:txBody>
          <a:bodyPr wrap="square" rtlCol="0">
            <a:spAutoFit/>
          </a:bodyPr>
          <a:lstStyle/>
          <a:p>
            <a:pPr algn="ctr"/>
            <a:r>
              <a:rPr lang="ko-KR" altLang="en-US" dirty="0" smtClean="0"/>
              <a:t>조상 </a:t>
            </a:r>
            <a:r>
              <a:rPr lang="en-US" altLang="ko-KR" sz="1200" dirty="0" smtClean="0"/>
              <a:t>The Fathers</a:t>
            </a:r>
            <a:endParaRPr lang="ko-KR" altLang="en-US" sz="1200" dirty="0"/>
          </a:p>
        </p:txBody>
      </p:sp>
      <p:cxnSp>
        <p:nvCxnSpPr>
          <p:cNvPr id="33" name="직선 화살표 연결선 32"/>
          <p:cNvCxnSpPr>
            <a:stCxn id="21" idx="2"/>
            <a:endCxn id="37" idx="0"/>
          </p:cNvCxnSpPr>
          <p:nvPr/>
        </p:nvCxnSpPr>
        <p:spPr>
          <a:xfrm flipH="1">
            <a:off x="1014761" y="2492896"/>
            <a:ext cx="1134577" cy="228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21" idx="2"/>
            <a:endCxn id="38" idx="0"/>
          </p:cNvCxnSpPr>
          <p:nvPr/>
        </p:nvCxnSpPr>
        <p:spPr>
          <a:xfrm>
            <a:off x="2149338" y="2492896"/>
            <a:ext cx="109012" cy="227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51520" y="2721502"/>
            <a:ext cx="1526481" cy="553998"/>
          </a:xfrm>
          <a:prstGeom prst="rect">
            <a:avLst/>
          </a:prstGeom>
          <a:noFill/>
        </p:spPr>
        <p:txBody>
          <a:bodyPr wrap="square" rtlCol="0">
            <a:spAutoFit/>
          </a:bodyPr>
          <a:lstStyle/>
          <a:p>
            <a:r>
              <a:rPr lang="ko-KR" altLang="en-US" dirty="0" err="1" smtClean="0"/>
              <a:t>여러부분</a:t>
            </a:r>
            <a:endParaRPr lang="en-US" altLang="ko-KR" dirty="0" smtClean="0"/>
          </a:p>
          <a:p>
            <a:r>
              <a:rPr lang="en-US" altLang="ko-KR" sz="1200" dirty="0" smtClean="0"/>
              <a:t>Sundry time</a:t>
            </a:r>
            <a:endParaRPr lang="ko-KR" altLang="en-US" sz="1200" dirty="0"/>
          </a:p>
        </p:txBody>
      </p:sp>
      <p:sp>
        <p:nvSpPr>
          <p:cNvPr id="38" name="TextBox 37"/>
          <p:cNvSpPr txBox="1"/>
          <p:nvPr/>
        </p:nvSpPr>
        <p:spPr>
          <a:xfrm>
            <a:off x="1598133" y="2720649"/>
            <a:ext cx="1320433" cy="553998"/>
          </a:xfrm>
          <a:prstGeom prst="rect">
            <a:avLst/>
          </a:prstGeom>
          <a:noFill/>
        </p:spPr>
        <p:txBody>
          <a:bodyPr wrap="square" rtlCol="0">
            <a:spAutoFit/>
          </a:bodyPr>
          <a:lstStyle/>
          <a:p>
            <a:r>
              <a:rPr lang="ko-KR" altLang="en-US" dirty="0" err="1" smtClean="0"/>
              <a:t>여러모양</a:t>
            </a:r>
            <a:endParaRPr lang="en-US" altLang="ko-KR" dirty="0" smtClean="0"/>
          </a:p>
          <a:p>
            <a:r>
              <a:rPr lang="en-US" altLang="ko-KR" sz="1200" dirty="0"/>
              <a:t>divers manners</a:t>
            </a:r>
            <a:endParaRPr lang="en-US" altLang="ko-KR" sz="1200" dirty="0" smtClean="0"/>
          </a:p>
        </p:txBody>
      </p:sp>
      <p:cxnSp>
        <p:nvCxnSpPr>
          <p:cNvPr id="46" name="직선 화살표 연결선 45"/>
          <p:cNvCxnSpPr>
            <a:stCxn id="9" idx="2"/>
            <a:endCxn id="50" idx="0"/>
          </p:cNvCxnSpPr>
          <p:nvPr/>
        </p:nvCxnSpPr>
        <p:spPr>
          <a:xfrm flipH="1">
            <a:off x="5174572" y="1755252"/>
            <a:ext cx="114728" cy="385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282242" y="2140430"/>
            <a:ext cx="1784659" cy="369332"/>
          </a:xfrm>
          <a:prstGeom prst="rect">
            <a:avLst/>
          </a:prstGeom>
          <a:solidFill>
            <a:srgbClr val="92D050">
              <a:alpha val="29000"/>
            </a:srgbClr>
          </a:solidFill>
        </p:spPr>
        <p:txBody>
          <a:bodyPr wrap="square" rtlCol="0">
            <a:spAutoFit/>
          </a:bodyPr>
          <a:lstStyle/>
          <a:p>
            <a:pPr algn="ctr"/>
            <a:r>
              <a:rPr lang="ko-KR" altLang="en-US" dirty="0" smtClean="0"/>
              <a:t>아들</a:t>
            </a:r>
            <a:r>
              <a:rPr lang="en-US" altLang="ko-KR" sz="1400" dirty="0" smtClean="0"/>
              <a:t>His Son</a:t>
            </a:r>
            <a:endParaRPr lang="ko-KR" altLang="en-US" sz="1400" dirty="0"/>
          </a:p>
        </p:txBody>
      </p:sp>
      <p:cxnSp>
        <p:nvCxnSpPr>
          <p:cNvPr id="53" name="직선 화살표 연결선 52"/>
          <p:cNvCxnSpPr>
            <a:stCxn id="50" idx="2"/>
            <a:endCxn id="54" idx="0"/>
          </p:cNvCxnSpPr>
          <p:nvPr/>
        </p:nvCxnSpPr>
        <p:spPr>
          <a:xfrm flipH="1">
            <a:off x="3897841" y="2509762"/>
            <a:ext cx="1276731"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513438" y="2905315"/>
            <a:ext cx="768806" cy="369332"/>
          </a:xfrm>
          <a:prstGeom prst="rect">
            <a:avLst/>
          </a:prstGeom>
          <a:solidFill>
            <a:srgbClr val="92D050">
              <a:alpha val="29000"/>
            </a:srgbClr>
          </a:solidFill>
        </p:spPr>
        <p:txBody>
          <a:bodyPr wrap="square" rtlCol="0">
            <a:spAutoFit/>
          </a:bodyPr>
          <a:lstStyle/>
          <a:p>
            <a:r>
              <a:rPr lang="en-US" altLang="ko-KR" dirty="0" smtClean="0"/>
              <a:t>WHO</a:t>
            </a:r>
            <a:endParaRPr lang="ko-KR" altLang="en-US" dirty="0"/>
          </a:p>
        </p:txBody>
      </p:sp>
      <p:sp>
        <p:nvSpPr>
          <p:cNvPr id="57" name="TextBox 56"/>
          <p:cNvSpPr txBox="1"/>
          <p:nvPr/>
        </p:nvSpPr>
        <p:spPr>
          <a:xfrm>
            <a:off x="1910840" y="3293514"/>
            <a:ext cx="2023725" cy="584775"/>
          </a:xfrm>
          <a:prstGeom prst="rect">
            <a:avLst/>
          </a:prstGeom>
          <a:solidFill>
            <a:srgbClr val="FFFF00">
              <a:alpha val="26000"/>
            </a:srgbClr>
          </a:solidFill>
        </p:spPr>
        <p:txBody>
          <a:bodyPr wrap="square" rtlCol="0">
            <a:spAutoFit/>
          </a:bodyPr>
          <a:lstStyle/>
          <a:p>
            <a:r>
              <a:rPr lang="ko-KR" altLang="en-US" dirty="0" smtClean="0"/>
              <a:t>만유의 </a:t>
            </a:r>
            <a:r>
              <a:rPr lang="ko-KR" altLang="en-US" dirty="0" smtClean="0">
                <a:solidFill>
                  <a:srgbClr val="FF0000"/>
                </a:solidFill>
              </a:rPr>
              <a:t>상속자</a:t>
            </a:r>
            <a:endParaRPr lang="en-US" altLang="ko-KR" dirty="0" smtClean="0">
              <a:solidFill>
                <a:srgbClr val="FF0000"/>
              </a:solidFill>
            </a:endParaRPr>
          </a:p>
          <a:p>
            <a:r>
              <a:rPr lang="ko-KR" altLang="en-US" sz="1400" dirty="0" smtClean="0"/>
              <a:t>요</a:t>
            </a:r>
            <a:r>
              <a:rPr lang="en-US" altLang="ko-KR" sz="1400" dirty="0" smtClean="0"/>
              <a:t>5:22,</a:t>
            </a:r>
            <a:r>
              <a:rPr lang="ko-KR" altLang="en-US" sz="1400" dirty="0" err="1" smtClean="0"/>
              <a:t>고후</a:t>
            </a:r>
            <a:r>
              <a:rPr lang="en-US" altLang="ko-KR" sz="1400" dirty="0" smtClean="0"/>
              <a:t>5:10,</a:t>
            </a:r>
            <a:r>
              <a:rPr lang="ko-KR" altLang="en-US" sz="1400" dirty="0" smtClean="0"/>
              <a:t>막</a:t>
            </a:r>
            <a:r>
              <a:rPr lang="en-US" altLang="ko-KR" sz="1400" dirty="0" smtClean="0"/>
              <a:t>2:10</a:t>
            </a:r>
            <a:endParaRPr lang="ko-KR" altLang="en-US" sz="1400" dirty="0"/>
          </a:p>
        </p:txBody>
      </p:sp>
      <p:sp>
        <p:nvSpPr>
          <p:cNvPr id="58" name="TextBox 57"/>
          <p:cNvSpPr txBox="1"/>
          <p:nvPr/>
        </p:nvSpPr>
        <p:spPr>
          <a:xfrm>
            <a:off x="2206373" y="3826031"/>
            <a:ext cx="1728192" cy="553998"/>
          </a:xfrm>
          <a:prstGeom prst="rect">
            <a:avLst/>
          </a:prstGeom>
          <a:solidFill>
            <a:srgbClr val="FF0000">
              <a:alpha val="7000"/>
            </a:srgbClr>
          </a:solidFill>
        </p:spPr>
        <p:txBody>
          <a:bodyPr wrap="square" rtlCol="0">
            <a:spAutoFit/>
          </a:bodyPr>
          <a:lstStyle/>
          <a:p>
            <a:r>
              <a:rPr lang="ko-KR" altLang="en-US" dirty="0" smtClean="0"/>
              <a:t>모든 세계 </a:t>
            </a:r>
            <a:r>
              <a:rPr lang="ko-KR" altLang="en-US" dirty="0" smtClean="0">
                <a:solidFill>
                  <a:srgbClr val="FF0000"/>
                </a:solidFill>
              </a:rPr>
              <a:t>지음</a:t>
            </a:r>
            <a:endParaRPr lang="en-US" altLang="ko-KR" dirty="0" smtClean="0">
              <a:solidFill>
                <a:srgbClr val="FF0000"/>
              </a:solidFill>
            </a:endParaRPr>
          </a:p>
          <a:p>
            <a:r>
              <a:rPr lang="ko-KR" altLang="en-US" sz="1200" dirty="0" smtClean="0"/>
              <a:t>골</a:t>
            </a:r>
            <a:r>
              <a:rPr lang="en-US" altLang="ko-KR" sz="1200" dirty="0" smtClean="0"/>
              <a:t>1:16-18, </a:t>
            </a:r>
            <a:r>
              <a:rPr lang="ko-KR" altLang="en-US" sz="1200" dirty="0" smtClean="0"/>
              <a:t>요</a:t>
            </a:r>
            <a:r>
              <a:rPr lang="en-US" altLang="ko-KR" sz="1200" dirty="0" smtClean="0"/>
              <a:t>8:56-58</a:t>
            </a:r>
            <a:endParaRPr lang="ko-KR" altLang="en-US" sz="1200" dirty="0"/>
          </a:p>
        </p:txBody>
      </p:sp>
      <p:sp>
        <p:nvSpPr>
          <p:cNvPr id="59" name="TextBox 58"/>
          <p:cNvSpPr txBox="1"/>
          <p:nvPr/>
        </p:nvSpPr>
        <p:spPr>
          <a:xfrm>
            <a:off x="1384157" y="4349645"/>
            <a:ext cx="2521037" cy="553998"/>
          </a:xfrm>
          <a:prstGeom prst="rect">
            <a:avLst/>
          </a:prstGeom>
          <a:solidFill>
            <a:srgbClr val="FFC000">
              <a:alpha val="18000"/>
            </a:srgbClr>
          </a:solidFill>
        </p:spPr>
        <p:txBody>
          <a:bodyPr wrap="square" rtlCol="0">
            <a:spAutoFit/>
          </a:bodyPr>
          <a:lstStyle/>
          <a:p>
            <a:r>
              <a:rPr lang="ko-KR" altLang="en-US" dirty="0" smtClean="0"/>
              <a:t>하나님의 영광의 </a:t>
            </a:r>
            <a:r>
              <a:rPr lang="ko-KR" altLang="en-US" dirty="0" err="1" smtClean="0">
                <a:solidFill>
                  <a:srgbClr val="FF0000"/>
                </a:solidFill>
              </a:rPr>
              <a:t>광체</a:t>
            </a:r>
            <a:endParaRPr lang="en-US" altLang="ko-KR" dirty="0" smtClean="0">
              <a:solidFill>
                <a:srgbClr val="FF0000"/>
              </a:solidFill>
            </a:endParaRPr>
          </a:p>
          <a:p>
            <a:pPr algn="ctr"/>
            <a:r>
              <a:rPr lang="ko-KR" altLang="en-US" sz="1200" dirty="0" smtClean="0"/>
              <a:t>겔</a:t>
            </a:r>
            <a:r>
              <a:rPr lang="en-US" altLang="ko-KR" sz="1200" dirty="0" smtClean="0"/>
              <a:t>1:26-18 </a:t>
            </a:r>
            <a:r>
              <a:rPr lang="ko-KR" altLang="en-US" sz="1200" dirty="0" err="1" smtClean="0"/>
              <a:t>눅</a:t>
            </a:r>
            <a:r>
              <a:rPr lang="en-US" altLang="ko-KR" sz="1200" dirty="0" smtClean="0"/>
              <a:t>9:29 </a:t>
            </a:r>
            <a:r>
              <a:rPr lang="ko-KR" altLang="en-US" sz="1200" dirty="0" smtClean="0"/>
              <a:t>행</a:t>
            </a:r>
            <a:r>
              <a:rPr lang="en-US" altLang="ko-KR" sz="1200" dirty="0" smtClean="0"/>
              <a:t>22:10-11</a:t>
            </a:r>
          </a:p>
        </p:txBody>
      </p:sp>
      <p:sp>
        <p:nvSpPr>
          <p:cNvPr id="60" name="TextBox 59"/>
          <p:cNvSpPr txBox="1"/>
          <p:nvPr/>
        </p:nvSpPr>
        <p:spPr>
          <a:xfrm>
            <a:off x="2063944" y="4922316"/>
            <a:ext cx="1864149" cy="553998"/>
          </a:xfrm>
          <a:prstGeom prst="rect">
            <a:avLst/>
          </a:prstGeom>
          <a:solidFill>
            <a:srgbClr val="00B0F0">
              <a:alpha val="19000"/>
            </a:srgbClr>
          </a:solidFill>
        </p:spPr>
        <p:txBody>
          <a:bodyPr wrap="square" rtlCol="0">
            <a:spAutoFit/>
          </a:bodyPr>
          <a:lstStyle/>
          <a:p>
            <a:r>
              <a:rPr lang="ko-KR" altLang="en-US" dirty="0" smtClean="0"/>
              <a:t>그 본체의 </a:t>
            </a:r>
            <a:r>
              <a:rPr lang="ko-KR" altLang="en-US" dirty="0" smtClean="0">
                <a:solidFill>
                  <a:srgbClr val="FF0000"/>
                </a:solidFill>
              </a:rPr>
              <a:t>형상</a:t>
            </a:r>
            <a:endParaRPr lang="en-US" altLang="ko-KR" dirty="0" smtClean="0">
              <a:solidFill>
                <a:srgbClr val="FF0000"/>
              </a:solidFill>
            </a:endParaRPr>
          </a:p>
          <a:p>
            <a:pPr algn="ctr"/>
            <a:r>
              <a:rPr lang="ko-KR" altLang="en-US" sz="1200" dirty="0" smtClean="0"/>
              <a:t> 요</a:t>
            </a:r>
            <a:r>
              <a:rPr lang="en-US" altLang="ko-KR" sz="1200" dirty="0" smtClean="0"/>
              <a:t>1:1,14 </a:t>
            </a:r>
            <a:r>
              <a:rPr lang="ko-KR" altLang="en-US" sz="1200" dirty="0" smtClean="0"/>
              <a:t>빌</a:t>
            </a:r>
            <a:r>
              <a:rPr lang="en-US" altLang="ko-KR" sz="1200" dirty="0" smtClean="0"/>
              <a:t>2:6, </a:t>
            </a:r>
            <a:r>
              <a:rPr lang="ko-KR" altLang="en-US" sz="1200" dirty="0" smtClean="0"/>
              <a:t>골</a:t>
            </a:r>
            <a:r>
              <a:rPr lang="en-US" altLang="ko-KR" sz="1200" dirty="0" smtClean="0"/>
              <a:t>1:15,</a:t>
            </a:r>
            <a:endParaRPr lang="ko-KR" altLang="en-US" sz="1200" dirty="0"/>
          </a:p>
        </p:txBody>
      </p:sp>
      <p:cxnSp>
        <p:nvCxnSpPr>
          <p:cNvPr id="61" name="직선 화살표 연결선 60"/>
          <p:cNvCxnSpPr>
            <a:stCxn id="50" idx="2"/>
            <a:endCxn id="64" idx="0"/>
          </p:cNvCxnSpPr>
          <p:nvPr/>
        </p:nvCxnSpPr>
        <p:spPr>
          <a:xfrm>
            <a:off x="5174572" y="2509762"/>
            <a:ext cx="1245336"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944822" y="2905315"/>
            <a:ext cx="950172" cy="369332"/>
          </a:xfrm>
          <a:prstGeom prst="rect">
            <a:avLst/>
          </a:prstGeom>
          <a:solidFill>
            <a:srgbClr val="92D050">
              <a:alpha val="29000"/>
            </a:srgbClr>
          </a:solidFill>
        </p:spPr>
        <p:txBody>
          <a:bodyPr wrap="square" rtlCol="0">
            <a:spAutoFit/>
          </a:bodyPr>
          <a:lstStyle/>
          <a:p>
            <a:pPr algn="ctr"/>
            <a:r>
              <a:rPr lang="en-US" altLang="ko-KR" dirty="0" smtClean="0"/>
              <a:t>WORK</a:t>
            </a:r>
            <a:endParaRPr lang="ko-KR" altLang="en-US" dirty="0"/>
          </a:p>
        </p:txBody>
      </p:sp>
      <p:sp>
        <p:nvSpPr>
          <p:cNvPr id="70" name="TextBox 69"/>
          <p:cNvSpPr txBox="1"/>
          <p:nvPr/>
        </p:nvSpPr>
        <p:spPr>
          <a:xfrm>
            <a:off x="5797240" y="3274647"/>
            <a:ext cx="3199178" cy="553998"/>
          </a:xfrm>
          <a:prstGeom prst="rect">
            <a:avLst/>
          </a:prstGeom>
          <a:noFill/>
        </p:spPr>
        <p:txBody>
          <a:bodyPr wrap="square" rtlCol="0">
            <a:spAutoFit/>
          </a:bodyPr>
          <a:lstStyle/>
          <a:p>
            <a:r>
              <a:rPr lang="ko-KR" altLang="en-US" dirty="0" smtClean="0"/>
              <a:t>만물을 </a:t>
            </a:r>
            <a:r>
              <a:rPr lang="ko-KR" altLang="en-US" dirty="0" smtClean="0">
                <a:solidFill>
                  <a:srgbClr val="FF0000"/>
                </a:solidFill>
              </a:rPr>
              <a:t>붙드심</a:t>
            </a:r>
            <a:r>
              <a:rPr lang="ko-KR" altLang="en-US" sz="1200" dirty="0" smtClean="0"/>
              <a:t> </a:t>
            </a:r>
            <a:r>
              <a:rPr lang="en-US" altLang="ko-KR" sz="1200" dirty="0" smtClean="0"/>
              <a:t>(upholding) </a:t>
            </a:r>
            <a:r>
              <a:rPr lang="ko-KR" altLang="en-US" sz="1200" dirty="0" smtClean="0"/>
              <a:t>사</a:t>
            </a:r>
            <a:r>
              <a:rPr lang="en-US" altLang="ko-KR" sz="1200" dirty="0" smtClean="0"/>
              <a:t>40:26</a:t>
            </a:r>
          </a:p>
          <a:p>
            <a:r>
              <a:rPr lang="ko-KR" altLang="en-US" sz="1200" dirty="0" smtClean="0"/>
              <a:t>고전</a:t>
            </a:r>
            <a:r>
              <a:rPr lang="en-US" altLang="ko-KR" sz="1200" dirty="0" smtClean="0"/>
              <a:t>8:6 </a:t>
            </a:r>
            <a:r>
              <a:rPr lang="ko-KR" altLang="en-US" sz="1200" dirty="0" smtClean="0"/>
              <a:t>히</a:t>
            </a:r>
            <a:r>
              <a:rPr lang="en-US" altLang="ko-KR" sz="1200" dirty="0" smtClean="0"/>
              <a:t>11:3 </a:t>
            </a:r>
            <a:r>
              <a:rPr lang="ko-KR" altLang="en-US" sz="1200" dirty="0" smtClean="0"/>
              <a:t>욜</a:t>
            </a:r>
            <a:r>
              <a:rPr lang="en-US" altLang="ko-KR" sz="1200" dirty="0" smtClean="0"/>
              <a:t>2:31</a:t>
            </a:r>
            <a:endParaRPr lang="ko-KR" altLang="en-US" sz="1400" dirty="0"/>
          </a:p>
        </p:txBody>
      </p:sp>
      <p:sp>
        <p:nvSpPr>
          <p:cNvPr id="71" name="TextBox 70"/>
          <p:cNvSpPr txBox="1"/>
          <p:nvPr/>
        </p:nvSpPr>
        <p:spPr>
          <a:xfrm>
            <a:off x="5796181" y="3801726"/>
            <a:ext cx="2875650" cy="369332"/>
          </a:xfrm>
          <a:prstGeom prst="rect">
            <a:avLst/>
          </a:prstGeom>
          <a:noFill/>
        </p:spPr>
        <p:txBody>
          <a:bodyPr wrap="square" rtlCol="0">
            <a:spAutoFit/>
          </a:bodyPr>
          <a:lstStyle/>
          <a:p>
            <a:r>
              <a:rPr lang="ko-KR" altLang="en-US" dirty="0" smtClean="0"/>
              <a:t>죄를 </a:t>
            </a:r>
            <a:r>
              <a:rPr lang="ko-KR" altLang="en-US" dirty="0" smtClean="0">
                <a:solidFill>
                  <a:srgbClr val="FF0000"/>
                </a:solidFill>
              </a:rPr>
              <a:t>정결케</a:t>
            </a:r>
            <a:r>
              <a:rPr lang="ko-KR" altLang="en-US" dirty="0" smtClean="0"/>
              <a:t> </a:t>
            </a:r>
            <a:r>
              <a:rPr lang="ko-KR" altLang="en-US" sz="1200" dirty="0" smtClean="0"/>
              <a:t>막</a:t>
            </a:r>
            <a:r>
              <a:rPr lang="en-US" altLang="ko-KR" sz="1200" dirty="0" smtClean="0"/>
              <a:t>2:10, </a:t>
            </a:r>
            <a:r>
              <a:rPr lang="ko-KR" altLang="en-US" sz="1200" dirty="0" err="1" smtClean="0"/>
              <a:t>슥</a:t>
            </a:r>
            <a:r>
              <a:rPr lang="en-US" altLang="ko-KR" sz="1200" dirty="0" smtClean="0"/>
              <a:t>13:1</a:t>
            </a:r>
            <a:endParaRPr lang="ko-KR" altLang="en-US" sz="1200" dirty="0"/>
          </a:p>
        </p:txBody>
      </p:sp>
      <p:sp>
        <p:nvSpPr>
          <p:cNvPr id="72" name="TextBox 71"/>
          <p:cNvSpPr txBox="1"/>
          <p:nvPr/>
        </p:nvSpPr>
        <p:spPr>
          <a:xfrm>
            <a:off x="5774569" y="4127673"/>
            <a:ext cx="3045901" cy="553998"/>
          </a:xfrm>
          <a:prstGeom prst="rect">
            <a:avLst/>
          </a:prstGeom>
          <a:noFill/>
        </p:spPr>
        <p:txBody>
          <a:bodyPr wrap="square" rtlCol="0">
            <a:spAutoFit/>
          </a:bodyPr>
          <a:lstStyle/>
          <a:p>
            <a:r>
              <a:rPr lang="ko-KR" altLang="en-US" dirty="0" smtClean="0"/>
              <a:t>위엄의 우편에  </a:t>
            </a:r>
            <a:r>
              <a:rPr lang="ko-KR" altLang="en-US" dirty="0" smtClean="0">
                <a:solidFill>
                  <a:srgbClr val="FF0000"/>
                </a:solidFill>
              </a:rPr>
              <a:t>앉으심</a:t>
            </a:r>
            <a:endParaRPr lang="en-US" altLang="ko-KR" dirty="0" smtClean="0">
              <a:solidFill>
                <a:srgbClr val="FF0000"/>
              </a:solidFill>
            </a:endParaRPr>
          </a:p>
          <a:p>
            <a:r>
              <a:rPr lang="ko-KR" altLang="en-US" sz="1200" dirty="0" smtClean="0"/>
              <a:t>시</a:t>
            </a:r>
            <a:r>
              <a:rPr lang="en-US" altLang="ko-KR" sz="1200" dirty="0" smtClean="0"/>
              <a:t>110:5 </a:t>
            </a:r>
            <a:r>
              <a:rPr lang="ko-KR" altLang="en-US" sz="1200" dirty="0"/>
              <a:t>막</a:t>
            </a:r>
            <a:r>
              <a:rPr lang="en-US" altLang="ko-KR" sz="1200" dirty="0"/>
              <a:t>12:36 </a:t>
            </a:r>
            <a:r>
              <a:rPr lang="ko-KR" altLang="en-US" sz="1200" dirty="0" smtClean="0"/>
              <a:t>히</a:t>
            </a:r>
            <a:r>
              <a:rPr lang="en-US" altLang="ko-KR" sz="1200" dirty="0" smtClean="0"/>
              <a:t>8:1,9:24</a:t>
            </a:r>
            <a:endParaRPr lang="ko-KR" altLang="en-US" dirty="0"/>
          </a:p>
        </p:txBody>
      </p:sp>
      <p:cxnSp>
        <p:nvCxnSpPr>
          <p:cNvPr id="73" name="직선 화살표 연결선 72"/>
          <p:cNvCxnSpPr>
            <a:stCxn id="50" idx="2"/>
            <a:endCxn id="82" idx="0"/>
          </p:cNvCxnSpPr>
          <p:nvPr/>
        </p:nvCxnSpPr>
        <p:spPr>
          <a:xfrm flipH="1">
            <a:off x="5045140" y="2509762"/>
            <a:ext cx="129432" cy="1359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619708" y="4493419"/>
            <a:ext cx="950172" cy="369332"/>
          </a:xfrm>
          <a:prstGeom prst="rect">
            <a:avLst/>
          </a:prstGeom>
          <a:solidFill>
            <a:srgbClr val="92D050">
              <a:alpha val="29000"/>
            </a:srgbClr>
          </a:solidFill>
        </p:spPr>
        <p:txBody>
          <a:bodyPr wrap="square" rtlCol="0">
            <a:spAutoFit/>
          </a:bodyPr>
          <a:lstStyle/>
          <a:p>
            <a:pPr algn="ctr"/>
            <a:r>
              <a:rPr lang="ko-KR" altLang="en-US" dirty="0" smtClean="0"/>
              <a:t>뛰어남</a:t>
            </a:r>
            <a:endParaRPr lang="ko-KR" altLang="en-US" dirty="0"/>
          </a:p>
        </p:txBody>
      </p:sp>
      <p:cxnSp>
        <p:nvCxnSpPr>
          <p:cNvPr id="78" name="직선 화살표 연결선 77"/>
          <p:cNvCxnSpPr>
            <a:stCxn id="82" idx="2"/>
            <a:endCxn id="76" idx="0"/>
          </p:cNvCxnSpPr>
          <p:nvPr/>
        </p:nvCxnSpPr>
        <p:spPr>
          <a:xfrm>
            <a:off x="5045140" y="4238847"/>
            <a:ext cx="49654" cy="254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426038" y="3869515"/>
            <a:ext cx="1238203" cy="369332"/>
          </a:xfrm>
          <a:prstGeom prst="rect">
            <a:avLst/>
          </a:prstGeom>
          <a:solidFill>
            <a:srgbClr val="92D050">
              <a:alpha val="29000"/>
            </a:srgbClr>
          </a:solidFill>
        </p:spPr>
        <p:txBody>
          <a:bodyPr wrap="square" rtlCol="0">
            <a:spAutoFit/>
          </a:bodyPr>
          <a:lstStyle/>
          <a:p>
            <a:pPr algn="ctr"/>
            <a:r>
              <a:rPr lang="ko-KR" altLang="en-US" dirty="0" smtClean="0"/>
              <a:t>천사보</a:t>
            </a:r>
            <a:r>
              <a:rPr lang="ko-KR" altLang="en-US" dirty="0"/>
              <a:t>다</a:t>
            </a:r>
          </a:p>
        </p:txBody>
      </p:sp>
      <p:cxnSp>
        <p:nvCxnSpPr>
          <p:cNvPr id="85" name="직선 화살표 연결선 84"/>
          <p:cNvCxnSpPr>
            <a:stCxn id="76" idx="2"/>
            <a:endCxn id="86" idx="0"/>
          </p:cNvCxnSpPr>
          <p:nvPr/>
        </p:nvCxnSpPr>
        <p:spPr>
          <a:xfrm flipH="1">
            <a:off x="3897841" y="4862751"/>
            <a:ext cx="1196953" cy="645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22755" y="5507940"/>
            <a:ext cx="950172" cy="369332"/>
          </a:xfrm>
          <a:prstGeom prst="rect">
            <a:avLst/>
          </a:prstGeom>
          <a:solidFill>
            <a:srgbClr val="92D050">
              <a:alpha val="29000"/>
            </a:srgbClr>
          </a:solidFill>
        </p:spPr>
        <p:txBody>
          <a:bodyPr wrap="square" rtlCol="0">
            <a:spAutoFit/>
          </a:bodyPr>
          <a:lstStyle/>
          <a:p>
            <a:pPr algn="ctr"/>
            <a:r>
              <a:rPr lang="ko-KR" altLang="en-US" dirty="0" smtClean="0"/>
              <a:t>내 아들</a:t>
            </a:r>
            <a:endParaRPr lang="ko-KR" altLang="en-US" dirty="0"/>
          </a:p>
        </p:txBody>
      </p:sp>
      <p:cxnSp>
        <p:nvCxnSpPr>
          <p:cNvPr id="89" name="직선 화살표 연결선 88"/>
          <p:cNvCxnSpPr>
            <a:stCxn id="76" idx="2"/>
            <a:endCxn id="93" idx="0"/>
          </p:cNvCxnSpPr>
          <p:nvPr/>
        </p:nvCxnSpPr>
        <p:spPr>
          <a:xfrm>
            <a:off x="5094794" y="4862751"/>
            <a:ext cx="407979" cy="6498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761764" y="5512648"/>
            <a:ext cx="1482018" cy="369332"/>
          </a:xfrm>
          <a:prstGeom prst="rect">
            <a:avLst/>
          </a:prstGeom>
          <a:solidFill>
            <a:srgbClr val="92D050">
              <a:alpha val="29000"/>
            </a:srgbClr>
          </a:solidFill>
        </p:spPr>
        <p:txBody>
          <a:bodyPr wrap="square" rtlCol="0">
            <a:spAutoFit/>
          </a:bodyPr>
          <a:lstStyle/>
          <a:p>
            <a:pPr algn="ctr"/>
            <a:r>
              <a:rPr lang="ko-KR" altLang="en-US" dirty="0" smtClean="0"/>
              <a:t>천사가 경배</a:t>
            </a:r>
            <a:endParaRPr lang="ko-KR" altLang="en-US" dirty="0"/>
          </a:p>
        </p:txBody>
      </p:sp>
      <p:cxnSp>
        <p:nvCxnSpPr>
          <p:cNvPr id="95" name="직선 화살표 연결선 94"/>
          <p:cNvCxnSpPr>
            <a:stCxn id="76" idx="2"/>
            <a:endCxn id="98" idx="0"/>
          </p:cNvCxnSpPr>
          <p:nvPr/>
        </p:nvCxnSpPr>
        <p:spPr>
          <a:xfrm>
            <a:off x="5094794" y="4862751"/>
            <a:ext cx="1788295" cy="280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6408003" y="5143316"/>
            <a:ext cx="950172" cy="369332"/>
          </a:xfrm>
          <a:prstGeom prst="rect">
            <a:avLst/>
          </a:prstGeom>
          <a:solidFill>
            <a:srgbClr val="92D050">
              <a:alpha val="29000"/>
            </a:srgbClr>
          </a:solidFill>
        </p:spPr>
        <p:txBody>
          <a:bodyPr wrap="square" rtlCol="0">
            <a:spAutoFit/>
          </a:bodyPr>
          <a:lstStyle/>
          <a:p>
            <a:pPr algn="ctr"/>
            <a:r>
              <a:rPr lang="ko-KR" altLang="en-US" dirty="0" smtClean="0"/>
              <a:t>주</a:t>
            </a:r>
            <a:r>
              <a:rPr lang="en-US" altLang="ko-KR" dirty="0" smtClean="0"/>
              <a:t>(Lord)</a:t>
            </a:r>
            <a:endParaRPr lang="ko-KR" altLang="en-US" dirty="0"/>
          </a:p>
        </p:txBody>
      </p:sp>
      <p:sp>
        <p:nvSpPr>
          <p:cNvPr id="107" name="TextBox 106"/>
          <p:cNvSpPr txBox="1"/>
          <p:nvPr/>
        </p:nvSpPr>
        <p:spPr>
          <a:xfrm>
            <a:off x="4185494" y="6066646"/>
            <a:ext cx="2689032" cy="553998"/>
          </a:xfrm>
          <a:prstGeom prst="rect">
            <a:avLst/>
          </a:prstGeom>
          <a:noFill/>
        </p:spPr>
        <p:txBody>
          <a:bodyPr wrap="square" rtlCol="0">
            <a:spAutoFit/>
          </a:bodyPr>
          <a:lstStyle/>
          <a:p>
            <a:r>
              <a:rPr lang="ko-KR" altLang="en-US" dirty="0" smtClean="0"/>
              <a:t>바람 </a:t>
            </a:r>
            <a:r>
              <a:rPr lang="en-US" altLang="ko-KR" dirty="0" smtClean="0"/>
              <a:t>/</a:t>
            </a:r>
            <a:r>
              <a:rPr lang="ko-KR" altLang="en-US" dirty="0" smtClean="0"/>
              <a:t> 불꽃 </a:t>
            </a:r>
            <a:r>
              <a:rPr lang="en-US" altLang="ko-KR" dirty="0" smtClean="0"/>
              <a:t>/</a:t>
            </a:r>
            <a:r>
              <a:rPr lang="ko-KR" altLang="en-US" dirty="0" smtClean="0"/>
              <a:t> 섬기는 영</a:t>
            </a:r>
            <a:endParaRPr lang="en-US" altLang="ko-KR" dirty="0" smtClean="0"/>
          </a:p>
          <a:p>
            <a:pPr algn="ctr"/>
            <a:r>
              <a:rPr lang="ko-KR" altLang="en-US" sz="1100" dirty="0" err="1" smtClean="0"/>
              <a:t>슥</a:t>
            </a:r>
            <a:r>
              <a:rPr lang="ko-KR" altLang="en-US" sz="1100" dirty="0" smtClean="0"/>
              <a:t> </a:t>
            </a:r>
            <a:r>
              <a:rPr lang="en-US" altLang="ko-KR" sz="1100" dirty="0" smtClean="0"/>
              <a:t>6:5, </a:t>
            </a:r>
            <a:r>
              <a:rPr lang="ko-KR" altLang="en-US" sz="1100" dirty="0" smtClean="0"/>
              <a:t>시 </a:t>
            </a:r>
            <a:r>
              <a:rPr lang="en-US" altLang="ko-KR" sz="1100" dirty="0" smtClean="0"/>
              <a:t>18:10 </a:t>
            </a:r>
            <a:r>
              <a:rPr lang="ko-KR" altLang="en-US" sz="1100" dirty="0" smtClean="0"/>
              <a:t>시</a:t>
            </a:r>
            <a:r>
              <a:rPr lang="en-US" altLang="ko-KR" sz="1100" dirty="0" smtClean="0"/>
              <a:t>100:4 </a:t>
            </a:r>
            <a:r>
              <a:rPr lang="ko-KR" altLang="en-US" sz="1100" dirty="0" smtClean="0"/>
              <a:t>계</a:t>
            </a:r>
            <a:r>
              <a:rPr lang="en-US" altLang="ko-KR" sz="1100" dirty="0" smtClean="0"/>
              <a:t>7:1</a:t>
            </a:r>
            <a:endParaRPr lang="ko-KR" altLang="en-US" dirty="0"/>
          </a:p>
        </p:txBody>
      </p:sp>
      <p:sp>
        <p:nvSpPr>
          <p:cNvPr id="108" name="TextBox 107"/>
          <p:cNvSpPr txBox="1"/>
          <p:nvPr/>
        </p:nvSpPr>
        <p:spPr>
          <a:xfrm>
            <a:off x="7466153" y="4674317"/>
            <a:ext cx="1245564" cy="1200329"/>
          </a:xfrm>
          <a:prstGeom prst="rect">
            <a:avLst/>
          </a:prstGeom>
          <a:solidFill>
            <a:schemeClr val="accent1">
              <a:lumMod val="20000"/>
              <a:lumOff val="80000"/>
            </a:schemeClr>
          </a:solidFill>
          <a:ln>
            <a:solidFill>
              <a:srgbClr val="00B0F0"/>
            </a:solidFill>
          </a:ln>
        </p:spPr>
        <p:txBody>
          <a:bodyPr wrap="square" rtlCol="0">
            <a:spAutoFit/>
          </a:bodyPr>
          <a:lstStyle/>
          <a:p>
            <a:r>
              <a:rPr lang="ko-KR" altLang="en-US" dirty="0" smtClean="0"/>
              <a:t>보좌</a:t>
            </a:r>
            <a:endParaRPr lang="en-US" altLang="ko-KR" dirty="0" smtClean="0"/>
          </a:p>
          <a:p>
            <a:r>
              <a:rPr lang="ko-KR" altLang="en-US" dirty="0" smtClean="0"/>
              <a:t>나라의 </a:t>
            </a:r>
            <a:r>
              <a:rPr lang="ko-KR" altLang="en-US" dirty="0" err="1" smtClean="0"/>
              <a:t>규</a:t>
            </a:r>
            <a:endParaRPr lang="en-US" altLang="ko-KR" dirty="0" smtClean="0"/>
          </a:p>
          <a:p>
            <a:r>
              <a:rPr lang="ko-KR" altLang="en-US" dirty="0" smtClean="0"/>
              <a:t>기름부음</a:t>
            </a:r>
            <a:endParaRPr lang="en-US" altLang="ko-KR" dirty="0" smtClean="0"/>
          </a:p>
          <a:p>
            <a:r>
              <a:rPr lang="ko-KR" altLang="en-US" dirty="0" smtClean="0"/>
              <a:t>창조</a:t>
            </a:r>
            <a:endParaRPr lang="ko-KR" altLang="en-US" dirty="0"/>
          </a:p>
        </p:txBody>
      </p:sp>
      <p:sp>
        <p:nvSpPr>
          <p:cNvPr id="25" name="TextBox 24"/>
          <p:cNvSpPr txBox="1"/>
          <p:nvPr/>
        </p:nvSpPr>
        <p:spPr>
          <a:xfrm>
            <a:off x="-1" y="3278766"/>
            <a:ext cx="1783939" cy="1661993"/>
          </a:xfrm>
          <a:prstGeom prst="rect">
            <a:avLst/>
          </a:prstGeom>
          <a:noFill/>
        </p:spPr>
        <p:txBody>
          <a:bodyPr wrap="square" rtlCol="0">
            <a:spAutoFit/>
          </a:bodyPr>
          <a:lstStyle/>
          <a:p>
            <a:r>
              <a:rPr lang="ko-KR" altLang="en-US" sz="1600" dirty="0" smtClean="0"/>
              <a:t>민</a:t>
            </a:r>
            <a:r>
              <a:rPr lang="en-US" altLang="ko-KR" sz="1600" dirty="0" smtClean="0"/>
              <a:t>12:6-8</a:t>
            </a:r>
          </a:p>
          <a:p>
            <a:r>
              <a:rPr lang="en-US" altLang="ko-KR" sz="1600" dirty="0"/>
              <a:t> </a:t>
            </a:r>
            <a:r>
              <a:rPr lang="en-US" altLang="ko-KR" sz="1600" dirty="0" smtClean="0"/>
              <a:t> </a:t>
            </a:r>
            <a:r>
              <a:rPr lang="ko-KR" altLang="en-US" sz="1600" dirty="0"/>
              <a:t>창</a:t>
            </a:r>
            <a:r>
              <a:rPr lang="en-US" altLang="ko-KR" sz="1600" dirty="0" smtClean="0"/>
              <a:t>41:32</a:t>
            </a:r>
          </a:p>
          <a:p>
            <a:r>
              <a:rPr lang="en-US" altLang="ko-KR" sz="1600" dirty="0"/>
              <a:t> </a:t>
            </a:r>
            <a:r>
              <a:rPr lang="en-US" altLang="ko-KR" sz="1600" dirty="0" smtClean="0"/>
              <a:t> </a:t>
            </a:r>
            <a:r>
              <a:rPr lang="ko-KR" altLang="en-US" sz="1600" dirty="0" err="1" smtClean="0"/>
              <a:t>욥</a:t>
            </a:r>
            <a:r>
              <a:rPr lang="en-US" altLang="ko-KR" sz="1600" dirty="0" smtClean="0"/>
              <a:t>33:14-17</a:t>
            </a:r>
          </a:p>
          <a:p>
            <a:r>
              <a:rPr lang="ko-KR" altLang="en-US" sz="1600" dirty="0" smtClean="0"/>
              <a:t>삼상</a:t>
            </a:r>
            <a:r>
              <a:rPr lang="en-US" altLang="ko-KR" sz="1600" dirty="0" smtClean="0"/>
              <a:t>28:6</a:t>
            </a:r>
          </a:p>
          <a:p>
            <a:r>
              <a:rPr lang="ko-KR" altLang="en-US" sz="1600" dirty="0" err="1" smtClean="0"/>
              <a:t>왕상</a:t>
            </a:r>
            <a:r>
              <a:rPr lang="en-US" altLang="ko-KR" sz="1600" dirty="0" smtClean="0"/>
              <a:t>19:12</a:t>
            </a:r>
          </a:p>
          <a:p>
            <a:endParaRPr lang="ko-KR" altLang="en-US" dirty="0"/>
          </a:p>
        </p:txBody>
      </p:sp>
      <p:sp>
        <p:nvSpPr>
          <p:cNvPr id="45" name="TextBox 44"/>
          <p:cNvSpPr txBox="1"/>
          <p:nvPr/>
        </p:nvSpPr>
        <p:spPr>
          <a:xfrm>
            <a:off x="6066901" y="2113822"/>
            <a:ext cx="3077099" cy="276999"/>
          </a:xfrm>
          <a:prstGeom prst="rect">
            <a:avLst/>
          </a:prstGeom>
          <a:noFill/>
        </p:spPr>
        <p:txBody>
          <a:bodyPr wrap="square" rtlCol="0">
            <a:spAutoFit/>
          </a:bodyPr>
          <a:lstStyle/>
          <a:p>
            <a:r>
              <a:rPr lang="ko-KR" altLang="en-US" sz="1200" dirty="0" smtClean="0"/>
              <a:t>요</a:t>
            </a:r>
            <a:r>
              <a:rPr lang="en-US" altLang="ko-KR" sz="1200" dirty="0" smtClean="0"/>
              <a:t>10:4-5 </a:t>
            </a:r>
            <a:r>
              <a:rPr lang="ko-KR" altLang="en-US" sz="1200" dirty="0" smtClean="0"/>
              <a:t>요</a:t>
            </a:r>
            <a:r>
              <a:rPr lang="en-US" altLang="ko-KR" sz="1200" dirty="0" smtClean="0"/>
              <a:t>14:26 </a:t>
            </a:r>
            <a:r>
              <a:rPr lang="ko-KR" altLang="en-US" sz="1200" dirty="0" smtClean="0"/>
              <a:t>요</a:t>
            </a:r>
            <a:r>
              <a:rPr lang="en-US" altLang="ko-KR" sz="1200" dirty="0" smtClean="0"/>
              <a:t>16:13-14</a:t>
            </a:r>
          </a:p>
        </p:txBody>
      </p:sp>
      <p:sp>
        <p:nvSpPr>
          <p:cNvPr id="47" name="TextBox 46"/>
          <p:cNvSpPr txBox="1"/>
          <p:nvPr/>
        </p:nvSpPr>
        <p:spPr>
          <a:xfrm>
            <a:off x="6432476" y="5533087"/>
            <a:ext cx="1052264" cy="461665"/>
          </a:xfrm>
          <a:prstGeom prst="rect">
            <a:avLst/>
          </a:prstGeom>
          <a:noFill/>
        </p:spPr>
        <p:txBody>
          <a:bodyPr wrap="square" rtlCol="0">
            <a:spAutoFit/>
          </a:bodyPr>
          <a:lstStyle/>
          <a:p>
            <a:r>
              <a:rPr lang="ko-KR" altLang="en-US" sz="1200" dirty="0"/>
              <a:t>시</a:t>
            </a:r>
            <a:r>
              <a:rPr lang="en-US" altLang="ko-KR" sz="1200" dirty="0"/>
              <a:t>110:5 </a:t>
            </a:r>
            <a:endParaRPr lang="en-US" altLang="ko-KR" sz="1200" dirty="0" smtClean="0"/>
          </a:p>
          <a:p>
            <a:r>
              <a:rPr lang="ko-KR" altLang="en-US" sz="1200" dirty="0" smtClean="0"/>
              <a:t>계</a:t>
            </a:r>
            <a:r>
              <a:rPr lang="en-US" altLang="ko-KR" sz="1200" dirty="0" smtClean="0"/>
              <a:t>19:16</a:t>
            </a:r>
            <a:endParaRPr lang="ko-KR" altLang="en-US" sz="2000" dirty="0"/>
          </a:p>
        </p:txBody>
      </p:sp>
      <p:sp>
        <p:nvSpPr>
          <p:cNvPr id="4" name="TextBox 3"/>
          <p:cNvSpPr txBox="1"/>
          <p:nvPr/>
        </p:nvSpPr>
        <p:spPr>
          <a:xfrm>
            <a:off x="6874526" y="1385920"/>
            <a:ext cx="1220428" cy="369332"/>
          </a:xfrm>
          <a:prstGeom prst="rect">
            <a:avLst/>
          </a:prstGeom>
          <a:noFill/>
        </p:spPr>
        <p:txBody>
          <a:bodyPr wrap="square" rtlCol="0">
            <a:spAutoFit/>
          </a:bodyPr>
          <a:lstStyle/>
          <a:p>
            <a:r>
              <a:rPr lang="ko-KR" altLang="en-US" dirty="0" smtClean="0"/>
              <a:t>우리에게</a:t>
            </a:r>
            <a:endParaRPr lang="ko-KR" altLang="en-US" dirty="0"/>
          </a:p>
        </p:txBody>
      </p:sp>
      <p:cxnSp>
        <p:nvCxnSpPr>
          <p:cNvPr id="10" name="직선 화살표 연결선 9"/>
          <p:cNvCxnSpPr>
            <a:stCxn id="9" idx="3"/>
            <a:endCxn id="4" idx="1"/>
          </p:cNvCxnSpPr>
          <p:nvPr/>
        </p:nvCxnSpPr>
        <p:spPr>
          <a:xfrm>
            <a:off x="6419908" y="1570586"/>
            <a:ext cx="4546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6868481" y="6066646"/>
            <a:ext cx="1207382" cy="307777"/>
          </a:xfrm>
          <a:prstGeom prst="rect">
            <a:avLst/>
          </a:prstGeom>
        </p:spPr>
        <p:txBody>
          <a:bodyPr wrap="none">
            <a:spAutoFit/>
          </a:bodyPr>
          <a:lstStyle/>
          <a:p>
            <a:r>
              <a:rPr lang="ko-KR" altLang="en-US" sz="1400" dirty="0"/>
              <a:t> 땅의 기초를</a:t>
            </a:r>
          </a:p>
        </p:txBody>
      </p:sp>
      <p:sp>
        <p:nvSpPr>
          <p:cNvPr id="41" name="직사각형 40"/>
          <p:cNvSpPr/>
          <p:nvPr/>
        </p:nvSpPr>
        <p:spPr>
          <a:xfrm>
            <a:off x="8195023" y="6066646"/>
            <a:ext cx="785793" cy="307777"/>
          </a:xfrm>
          <a:prstGeom prst="rect">
            <a:avLst/>
          </a:prstGeom>
        </p:spPr>
        <p:txBody>
          <a:bodyPr wrap="none">
            <a:spAutoFit/>
          </a:bodyPr>
          <a:lstStyle/>
          <a:p>
            <a:r>
              <a:rPr lang="ko-KR" altLang="en-US" sz="1400" dirty="0"/>
              <a:t>하늘도 </a:t>
            </a:r>
          </a:p>
        </p:txBody>
      </p:sp>
      <p:cxnSp>
        <p:nvCxnSpPr>
          <p:cNvPr id="43" name="직선 화살표 연결선 42"/>
          <p:cNvCxnSpPr>
            <a:endCxn id="40" idx="0"/>
          </p:cNvCxnSpPr>
          <p:nvPr/>
        </p:nvCxnSpPr>
        <p:spPr>
          <a:xfrm flipH="1">
            <a:off x="7472172" y="5789647"/>
            <a:ext cx="340188"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a:endCxn id="41" idx="0"/>
          </p:cNvCxnSpPr>
          <p:nvPr/>
        </p:nvCxnSpPr>
        <p:spPr>
          <a:xfrm>
            <a:off x="7812360" y="5789647"/>
            <a:ext cx="775560"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500"/>
                                        <p:tgtEl>
                                          <p:spTgt spid="7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fade">
                                      <p:cBhvr>
                                        <p:cTn id="102" dur="500"/>
                                        <p:tgtEl>
                                          <p:spTgt spid="7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fade">
                                      <p:cBhvr>
                                        <p:cTn id="107" dur="500"/>
                                        <p:tgtEl>
                                          <p:spTgt spid="8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fade">
                                      <p:cBhvr>
                                        <p:cTn id="112" dur="500"/>
                                        <p:tgtEl>
                                          <p:spTgt spid="8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fade">
                                      <p:cBhvr>
                                        <p:cTn id="117" dur="500"/>
                                        <p:tgtEl>
                                          <p:spTgt spid="9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500"/>
                                        <p:tgtEl>
                                          <p:spTgt spid="9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07"/>
                                        </p:tgtEl>
                                        <p:attrNameLst>
                                          <p:attrName>style.visibility</p:attrName>
                                        </p:attrNameLst>
                                      </p:cBhvr>
                                      <p:to>
                                        <p:strVal val="visible"/>
                                      </p:to>
                                    </p:set>
                                    <p:animEffect transition="in" filter="fade">
                                      <p:cBhvr>
                                        <p:cTn id="130" dur="500"/>
                                        <p:tgtEl>
                                          <p:spTgt spid="10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animEffect transition="in" filter="fade">
                                      <p:cBhvr>
                                        <p:cTn id="135" dur="500"/>
                                        <p:tgtEl>
                                          <p:spTgt spid="108"/>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fade">
                                      <p:cBhvr>
                                        <p:cTn id="140" dur="500"/>
                                        <p:tgtEl>
                                          <p:spTgt spid="4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fade">
                                      <p:cBhvr>
                                        <p:cTn id="1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1" grpId="0" animBg="1"/>
      <p:bldP spid="30" grpId="0" animBg="1"/>
      <p:bldP spid="37" grpId="0"/>
      <p:bldP spid="38" grpId="0"/>
      <p:bldP spid="50" grpId="0" animBg="1"/>
      <p:bldP spid="54" grpId="0" animBg="1"/>
      <p:bldP spid="57" grpId="0" animBg="1"/>
      <p:bldP spid="58" grpId="0" animBg="1"/>
      <p:bldP spid="59" grpId="0" animBg="1"/>
      <p:bldP spid="60" grpId="0" animBg="1"/>
      <p:bldP spid="64" grpId="0" animBg="1"/>
      <p:bldP spid="70" grpId="0"/>
      <p:bldP spid="71" grpId="0"/>
      <p:bldP spid="72" grpId="0"/>
      <p:bldP spid="76" grpId="0" animBg="1"/>
      <p:bldP spid="82" grpId="0" animBg="1"/>
      <p:bldP spid="86" grpId="0" animBg="1"/>
      <p:bldP spid="93" grpId="0" animBg="1"/>
      <p:bldP spid="98" grpId="0" animBg="1"/>
      <p:bldP spid="107" grpId="0"/>
      <p:bldP spid="108" grpId="0" animBg="1"/>
      <p:bldP spid="25" grpId="0"/>
      <p:bldP spid="45" grpId="0"/>
      <p:bldP spid="47" grpId="0"/>
      <p:bldP spid="4" grpId="0"/>
      <p:bldP spid="40"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5066" y="774418"/>
            <a:ext cx="1189749" cy="369332"/>
          </a:xfrm>
          <a:prstGeom prst="rect">
            <a:avLst/>
          </a:prstGeom>
          <a:solidFill>
            <a:srgbClr val="92D050"/>
          </a:solidFill>
        </p:spPr>
        <p:txBody>
          <a:bodyPr wrap="none">
            <a:spAutoFit/>
          </a:bodyPr>
          <a:lstStyle/>
          <a:p>
            <a:r>
              <a:rPr lang="ko-KR" altLang="en-US" dirty="0"/>
              <a:t>복을 받고</a:t>
            </a:r>
          </a:p>
        </p:txBody>
      </p:sp>
      <p:sp>
        <p:nvSpPr>
          <p:cNvPr id="5" name="Rectangle 4"/>
          <p:cNvSpPr/>
          <p:nvPr/>
        </p:nvSpPr>
        <p:spPr>
          <a:xfrm>
            <a:off x="5712169" y="703929"/>
            <a:ext cx="877163" cy="369332"/>
          </a:xfrm>
          <a:prstGeom prst="rect">
            <a:avLst/>
          </a:prstGeom>
          <a:solidFill>
            <a:srgbClr val="FF0000"/>
          </a:solidFill>
        </p:spPr>
        <p:txBody>
          <a:bodyPr wrap="none">
            <a:spAutoFit/>
          </a:bodyPr>
          <a:lstStyle/>
          <a:p>
            <a:r>
              <a:rPr lang="ko-KR" altLang="en-US" dirty="0">
                <a:solidFill>
                  <a:schemeClr val="bg1"/>
                </a:solidFill>
              </a:rPr>
              <a:t>불사름</a:t>
            </a:r>
          </a:p>
        </p:txBody>
      </p:sp>
      <p:sp>
        <p:nvSpPr>
          <p:cNvPr id="6" name="Rectangle 5"/>
          <p:cNvSpPr/>
          <p:nvPr/>
        </p:nvSpPr>
        <p:spPr>
          <a:xfrm>
            <a:off x="4443007" y="133307"/>
            <a:ext cx="415498" cy="369332"/>
          </a:xfrm>
          <a:prstGeom prst="rect">
            <a:avLst/>
          </a:prstGeom>
          <a:solidFill>
            <a:srgbClr val="FFFF00"/>
          </a:solidFill>
        </p:spPr>
        <p:txBody>
          <a:bodyPr wrap="none">
            <a:spAutoFit/>
          </a:bodyPr>
          <a:lstStyle/>
          <a:p>
            <a:r>
              <a:rPr lang="ko-KR" altLang="en-US" dirty="0"/>
              <a:t>땅</a:t>
            </a:r>
          </a:p>
        </p:txBody>
      </p:sp>
      <p:sp>
        <p:nvSpPr>
          <p:cNvPr id="7" name="Rectangle 6"/>
          <p:cNvSpPr/>
          <p:nvPr/>
        </p:nvSpPr>
        <p:spPr>
          <a:xfrm>
            <a:off x="1864961" y="1974254"/>
            <a:ext cx="2194832" cy="369332"/>
          </a:xfrm>
          <a:prstGeom prst="rect">
            <a:avLst/>
          </a:prstGeom>
          <a:solidFill>
            <a:srgbClr val="00B050"/>
          </a:solidFill>
        </p:spPr>
        <p:txBody>
          <a:bodyPr wrap="none">
            <a:spAutoFit/>
          </a:bodyPr>
          <a:lstStyle/>
          <a:p>
            <a:r>
              <a:rPr lang="ko-KR" altLang="en-US" dirty="0">
                <a:solidFill>
                  <a:schemeClr val="bg1"/>
                </a:solidFill>
              </a:rPr>
              <a:t>합당한 채소를 내면</a:t>
            </a:r>
          </a:p>
        </p:txBody>
      </p:sp>
      <p:sp>
        <p:nvSpPr>
          <p:cNvPr id="8" name="Rectangle 7"/>
          <p:cNvSpPr/>
          <p:nvPr/>
        </p:nvSpPr>
        <p:spPr>
          <a:xfrm>
            <a:off x="5376500" y="2065493"/>
            <a:ext cx="2425664" cy="369332"/>
          </a:xfrm>
          <a:prstGeom prst="rect">
            <a:avLst/>
          </a:prstGeom>
          <a:solidFill>
            <a:srgbClr val="C00000"/>
          </a:solidFill>
        </p:spPr>
        <p:txBody>
          <a:bodyPr wrap="none">
            <a:spAutoFit/>
          </a:bodyPr>
          <a:lstStyle/>
          <a:p>
            <a:r>
              <a:rPr lang="ko-KR" altLang="en-US" dirty="0">
                <a:solidFill>
                  <a:schemeClr val="bg1"/>
                </a:solidFill>
              </a:rPr>
              <a:t>가시와 엉겅퀴를 내면</a:t>
            </a:r>
          </a:p>
        </p:txBody>
      </p:sp>
      <p:sp>
        <p:nvSpPr>
          <p:cNvPr id="9" name="Rectangle 8"/>
          <p:cNvSpPr/>
          <p:nvPr/>
        </p:nvSpPr>
        <p:spPr>
          <a:xfrm>
            <a:off x="6881817" y="313133"/>
            <a:ext cx="1651414" cy="369332"/>
          </a:xfrm>
          <a:prstGeom prst="rect">
            <a:avLst/>
          </a:prstGeom>
          <a:solidFill>
            <a:schemeClr val="accent3">
              <a:lumMod val="60000"/>
              <a:lumOff val="40000"/>
            </a:schemeClr>
          </a:solidFill>
        </p:spPr>
        <p:txBody>
          <a:bodyPr wrap="none">
            <a:spAutoFit/>
          </a:bodyPr>
          <a:lstStyle/>
          <a:p>
            <a:r>
              <a:rPr lang="ko-KR" altLang="en-US" dirty="0"/>
              <a:t>버림을 </a:t>
            </a:r>
            <a:r>
              <a:rPr lang="ko-KR" altLang="en-US" dirty="0" smtClean="0"/>
              <a:t>당하고</a:t>
            </a:r>
            <a:endParaRPr lang="ko-KR" altLang="en-US" dirty="0"/>
          </a:p>
        </p:txBody>
      </p:sp>
      <p:sp>
        <p:nvSpPr>
          <p:cNvPr id="10" name="Rectangle 9"/>
          <p:cNvSpPr/>
          <p:nvPr/>
        </p:nvSpPr>
        <p:spPr>
          <a:xfrm>
            <a:off x="7027914" y="1047059"/>
            <a:ext cx="877163" cy="369332"/>
          </a:xfrm>
          <a:prstGeom prst="rect">
            <a:avLst/>
          </a:prstGeom>
          <a:solidFill>
            <a:schemeClr val="accent3">
              <a:lumMod val="60000"/>
              <a:lumOff val="40000"/>
            </a:schemeClr>
          </a:solidFill>
        </p:spPr>
        <p:txBody>
          <a:bodyPr wrap="none">
            <a:spAutoFit/>
          </a:bodyPr>
          <a:lstStyle/>
          <a:p>
            <a:r>
              <a:rPr lang="ko-KR" altLang="en-US" dirty="0"/>
              <a:t>저주함</a:t>
            </a:r>
          </a:p>
        </p:txBody>
      </p:sp>
      <p:sp>
        <p:nvSpPr>
          <p:cNvPr id="11" name="Rectangle 10"/>
          <p:cNvSpPr/>
          <p:nvPr/>
        </p:nvSpPr>
        <p:spPr>
          <a:xfrm>
            <a:off x="3200431" y="1234270"/>
            <a:ext cx="2951046" cy="369332"/>
          </a:xfrm>
          <a:prstGeom prst="rect">
            <a:avLst/>
          </a:prstGeom>
          <a:solidFill>
            <a:schemeClr val="tx2">
              <a:lumMod val="20000"/>
              <a:lumOff val="80000"/>
            </a:schemeClr>
          </a:solidFill>
        </p:spPr>
        <p:txBody>
          <a:bodyPr wrap="square">
            <a:spAutoFit/>
          </a:bodyPr>
          <a:lstStyle/>
          <a:p>
            <a:pPr algn="ctr"/>
            <a:r>
              <a:rPr lang="ko-KR" altLang="en-US" dirty="0"/>
              <a:t>자주 내리는 비를 흡수하여</a:t>
            </a:r>
          </a:p>
        </p:txBody>
      </p:sp>
      <p:sp>
        <p:nvSpPr>
          <p:cNvPr id="12" name="Rectangle 11"/>
          <p:cNvSpPr/>
          <p:nvPr/>
        </p:nvSpPr>
        <p:spPr>
          <a:xfrm>
            <a:off x="249635" y="2629719"/>
            <a:ext cx="5462534" cy="369332"/>
          </a:xfrm>
          <a:prstGeom prst="rect">
            <a:avLst/>
          </a:prstGeom>
          <a:solidFill>
            <a:schemeClr val="tx1"/>
          </a:solidFill>
        </p:spPr>
        <p:txBody>
          <a:bodyPr wrap="square">
            <a:spAutoFit/>
          </a:bodyPr>
          <a:lstStyle/>
          <a:p>
            <a:r>
              <a:rPr lang="ko-KR" altLang="en-US" dirty="0">
                <a:solidFill>
                  <a:schemeClr val="bg1"/>
                </a:solidFill>
              </a:rPr>
              <a:t>부지런을 나타내어 끝까지 소망의 풍성함에 이르러</a:t>
            </a:r>
          </a:p>
        </p:txBody>
      </p:sp>
      <p:sp>
        <p:nvSpPr>
          <p:cNvPr id="13" name="Rectangle 12"/>
          <p:cNvSpPr/>
          <p:nvPr/>
        </p:nvSpPr>
        <p:spPr>
          <a:xfrm>
            <a:off x="146645" y="3348361"/>
            <a:ext cx="2113079" cy="369332"/>
          </a:xfrm>
          <a:prstGeom prst="rect">
            <a:avLst/>
          </a:prstGeom>
          <a:solidFill>
            <a:schemeClr val="bg1">
              <a:lumMod val="85000"/>
            </a:schemeClr>
          </a:solidFill>
        </p:spPr>
        <p:txBody>
          <a:bodyPr wrap="none">
            <a:spAutoFit/>
          </a:bodyPr>
          <a:lstStyle/>
          <a:p>
            <a:r>
              <a:rPr lang="ko-KR" altLang="en-US" dirty="0"/>
              <a:t>게으르지 아니하고</a:t>
            </a:r>
          </a:p>
        </p:txBody>
      </p:sp>
      <p:sp>
        <p:nvSpPr>
          <p:cNvPr id="14" name="Rectangle 13"/>
          <p:cNvSpPr/>
          <p:nvPr/>
        </p:nvSpPr>
        <p:spPr>
          <a:xfrm>
            <a:off x="1206024" y="3885911"/>
            <a:ext cx="2507418" cy="369332"/>
          </a:xfrm>
          <a:prstGeom prst="rect">
            <a:avLst/>
          </a:prstGeom>
          <a:solidFill>
            <a:schemeClr val="bg1">
              <a:lumMod val="85000"/>
            </a:schemeClr>
          </a:solidFill>
        </p:spPr>
        <p:txBody>
          <a:bodyPr wrap="none">
            <a:spAutoFit/>
          </a:bodyPr>
          <a:lstStyle/>
          <a:p>
            <a:r>
              <a:rPr lang="ko-KR" altLang="en-US" dirty="0"/>
              <a:t>믿음과 오래 참음으로 </a:t>
            </a:r>
          </a:p>
        </p:txBody>
      </p:sp>
      <p:sp>
        <p:nvSpPr>
          <p:cNvPr id="15" name="Rectangle 14"/>
          <p:cNvSpPr/>
          <p:nvPr/>
        </p:nvSpPr>
        <p:spPr>
          <a:xfrm>
            <a:off x="3036284" y="3407774"/>
            <a:ext cx="4517583" cy="369332"/>
          </a:xfrm>
          <a:prstGeom prst="rect">
            <a:avLst/>
          </a:prstGeom>
          <a:solidFill>
            <a:schemeClr val="bg1">
              <a:lumMod val="85000"/>
            </a:schemeClr>
          </a:solidFill>
        </p:spPr>
        <p:txBody>
          <a:bodyPr wrap="none">
            <a:spAutoFit/>
          </a:bodyPr>
          <a:lstStyle/>
          <a:p>
            <a:r>
              <a:rPr lang="ko-KR" altLang="en-US" dirty="0"/>
              <a:t>약속들을 기업으로 받는 자들을 본받는 자</a:t>
            </a:r>
          </a:p>
        </p:txBody>
      </p:sp>
      <p:sp>
        <p:nvSpPr>
          <p:cNvPr id="16" name="Rectangle 15"/>
          <p:cNvSpPr/>
          <p:nvPr/>
        </p:nvSpPr>
        <p:spPr>
          <a:xfrm>
            <a:off x="4181524" y="4178164"/>
            <a:ext cx="2113079" cy="369332"/>
          </a:xfrm>
          <a:prstGeom prst="rect">
            <a:avLst/>
          </a:prstGeom>
          <a:solidFill>
            <a:schemeClr val="accent1"/>
          </a:solidFill>
        </p:spPr>
        <p:txBody>
          <a:bodyPr wrap="none">
            <a:spAutoFit/>
          </a:bodyPr>
          <a:lstStyle/>
          <a:p>
            <a:r>
              <a:rPr lang="ko-KR" altLang="en-US" dirty="0">
                <a:solidFill>
                  <a:schemeClr val="bg1"/>
                </a:solidFill>
              </a:rPr>
              <a:t>아브라함에게 </a:t>
            </a:r>
            <a:r>
              <a:rPr lang="ko-KR" altLang="en-US" dirty="0" smtClean="0">
                <a:solidFill>
                  <a:schemeClr val="bg1"/>
                </a:solidFill>
              </a:rPr>
              <a:t>약속</a:t>
            </a:r>
            <a:endParaRPr lang="en-US" altLang="ko-KR" dirty="0" smtClean="0">
              <a:solidFill>
                <a:schemeClr val="bg1"/>
              </a:solidFill>
            </a:endParaRPr>
          </a:p>
        </p:txBody>
      </p:sp>
      <p:cxnSp>
        <p:nvCxnSpPr>
          <p:cNvPr id="18" name="Straight Connector 17"/>
          <p:cNvCxnSpPr>
            <a:stCxn id="6" idx="2"/>
            <a:endCxn id="4" idx="3"/>
          </p:cNvCxnSpPr>
          <p:nvPr/>
        </p:nvCxnSpPr>
        <p:spPr>
          <a:xfrm flipH="1">
            <a:off x="3784815" y="502639"/>
            <a:ext cx="865941" cy="456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 idx="2"/>
            <a:endCxn id="5" idx="1"/>
          </p:cNvCxnSpPr>
          <p:nvPr/>
        </p:nvCxnSpPr>
        <p:spPr>
          <a:xfrm>
            <a:off x="4650756" y="502639"/>
            <a:ext cx="1061413" cy="385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1" idx="2"/>
            <a:endCxn id="7" idx="0"/>
          </p:cNvCxnSpPr>
          <p:nvPr/>
        </p:nvCxnSpPr>
        <p:spPr>
          <a:xfrm flipH="1">
            <a:off x="2962377" y="1603602"/>
            <a:ext cx="1713577" cy="370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2"/>
            <a:endCxn id="8" idx="0"/>
          </p:cNvCxnSpPr>
          <p:nvPr/>
        </p:nvCxnSpPr>
        <p:spPr>
          <a:xfrm>
            <a:off x="4675954" y="1603602"/>
            <a:ext cx="1913378" cy="461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4" idx="2"/>
            <a:endCxn id="7" idx="0"/>
          </p:cNvCxnSpPr>
          <p:nvPr/>
        </p:nvCxnSpPr>
        <p:spPr>
          <a:xfrm flipH="1">
            <a:off x="2962377" y="1143750"/>
            <a:ext cx="227564" cy="830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5" idx="2"/>
            <a:endCxn id="8" idx="0"/>
          </p:cNvCxnSpPr>
          <p:nvPr/>
        </p:nvCxnSpPr>
        <p:spPr>
          <a:xfrm>
            <a:off x="6150751" y="1073261"/>
            <a:ext cx="438581" cy="992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2"/>
            <a:endCxn id="12" idx="0"/>
          </p:cNvCxnSpPr>
          <p:nvPr/>
        </p:nvCxnSpPr>
        <p:spPr>
          <a:xfrm>
            <a:off x="2962377" y="2343586"/>
            <a:ext cx="18525" cy="286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2" idx="2"/>
            <a:endCxn id="13" idx="0"/>
          </p:cNvCxnSpPr>
          <p:nvPr/>
        </p:nvCxnSpPr>
        <p:spPr>
          <a:xfrm flipH="1">
            <a:off x="1203185" y="2999051"/>
            <a:ext cx="1777717" cy="349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2" idx="2"/>
            <a:endCxn id="14" idx="0"/>
          </p:cNvCxnSpPr>
          <p:nvPr/>
        </p:nvCxnSpPr>
        <p:spPr>
          <a:xfrm flipH="1">
            <a:off x="2459733" y="2999051"/>
            <a:ext cx="521169" cy="886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5" idx="0"/>
          </p:cNvCxnSpPr>
          <p:nvPr/>
        </p:nvCxnSpPr>
        <p:spPr>
          <a:xfrm>
            <a:off x="2980902" y="2999051"/>
            <a:ext cx="2314174" cy="408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5" idx="2"/>
            <a:endCxn id="16" idx="0"/>
          </p:cNvCxnSpPr>
          <p:nvPr/>
        </p:nvCxnSpPr>
        <p:spPr>
          <a:xfrm flipH="1">
            <a:off x="5238064" y="3777106"/>
            <a:ext cx="57012" cy="401058"/>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735574" y="3911047"/>
            <a:ext cx="1040670" cy="369332"/>
          </a:xfrm>
          <a:prstGeom prst="rect">
            <a:avLst/>
          </a:prstGeom>
          <a:solidFill>
            <a:srgbClr val="7030A0"/>
          </a:solidFill>
        </p:spPr>
        <p:txBody>
          <a:bodyPr wrap="none">
            <a:spAutoFit/>
          </a:bodyPr>
          <a:lstStyle/>
          <a:p>
            <a:r>
              <a:rPr lang="ko-KR" altLang="en-US" dirty="0">
                <a:solidFill>
                  <a:schemeClr val="bg1"/>
                </a:solidFill>
              </a:rPr>
              <a:t>복 주고 </a:t>
            </a:r>
          </a:p>
        </p:txBody>
      </p:sp>
      <p:sp>
        <p:nvSpPr>
          <p:cNvPr id="40" name="Rectangle 39"/>
          <p:cNvSpPr/>
          <p:nvPr/>
        </p:nvSpPr>
        <p:spPr>
          <a:xfrm>
            <a:off x="6735574" y="4402370"/>
            <a:ext cx="877163" cy="369332"/>
          </a:xfrm>
          <a:prstGeom prst="rect">
            <a:avLst/>
          </a:prstGeom>
          <a:solidFill>
            <a:srgbClr val="002060"/>
          </a:solidFill>
        </p:spPr>
        <p:txBody>
          <a:bodyPr wrap="none">
            <a:spAutoFit/>
          </a:bodyPr>
          <a:lstStyle/>
          <a:p>
            <a:r>
              <a:rPr lang="ko-KR" altLang="en-US" dirty="0">
                <a:solidFill>
                  <a:schemeClr val="bg1"/>
                </a:solidFill>
              </a:rPr>
              <a:t>번성케</a:t>
            </a:r>
          </a:p>
        </p:txBody>
      </p:sp>
      <p:cxnSp>
        <p:nvCxnSpPr>
          <p:cNvPr id="42" name="Straight Connector 41"/>
          <p:cNvCxnSpPr>
            <a:stCxn id="16" idx="3"/>
            <a:endCxn id="39" idx="1"/>
          </p:cNvCxnSpPr>
          <p:nvPr/>
        </p:nvCxnSpPr>
        <p:spPr>
          <a:xfrm flipV="1">
            <a:off x="6294603" y="4095713"/>
            <a:ext cx="440971" cy="267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6" idx="3"/>
            <a:endCxn id="40" idx="1"/>
          </p:cNvCxnSpPr>
          <p:nvPr/>
        </p:nvCxnSpPr>
        <p:spPr>
          <a:xfrm>
            <a:off x="6294603" y="4362830"/>
            <a:ext cx="440971" cy="224206"/>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389840" y="5003209"/>
            <a:ext cx="3199915" cy="369332"/>
          </a:xfrm>
          <a:prstGeom prst="rect">
            <a:avLst/>
          </a:prstGeom>
          <a:solidFill>
            <a:srgbClr val="FFFF00"/>
          </a:solidFill>
        </p:spPr>
        <p:txBody>
          <a:bodyPr wrap="none">
            <a:spAutoFit/>
          </a:bodyPr>
          <a:lstStyle/>
          <a:p>
            <a:r>
              <a:rPr lang="ko-KR" altLang="en-US" dirty="0"/>
              <a:t>오래 참아 약속을 받았느니라</a:t>
            </a:r>
          </a:p>
        </p:txBody>
      </p:sp>
      <p:cxnSp>
        <p:nvCxnSpPr>
          <p:cNvPr id="47" name="Straight Connector 46"/>
          <p:cNvCxnSpPr>
            <a:stCxn id="16" idx="2"/>
            <a:endCxn id="45" idx="0"/>
          </p:cNvCxnSpPr>
          <p:nvPr/>
        </p:nvCxnSpPr>
        <p:spPr>
          <a:xfrm flipH="1">
            <a:off x="2989798" y="4547496"/>
            <a:ext cx="2248266" cy="45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4" idx="2"/>
            <a:endCxn id="45" idx="0"/>
          </p:cNvCxnSpPr>
          <p:nvPr/>
        </p:nvCxnSpPr>
        <p:spPr>
          <a:xfrm>
            <a:off x="2459733" y="4255243"/>
            <a:ext cx="530065" cy="747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5" idx="3"/>
            <a:endCxn id="9" idx="1"/>
          </p:cNvCxnSpPr>
          <p:nvPr/>
        </p:nvCxnSpPr>
        <p:spPr>
          <a:xfrm flipV="1">
            <a:off x="6589332" y="497799"/>
            <a:ext cx="292485" cy="390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 idx="3"/>
            <a:endCxn id="10" idx="1"/>
          </p:cNvCxnSpPr>
          <p:nvPr/>
        </p:nvCxnSpPr>
        <p:spPr>
          <a:xfrm>
            <a:off x="6589332" y="888595"/>
            <a:ext cx="438582" cy="34313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26282" y="3985806"/>
            <a:ext cx="1008609" cy="369332"/>
          </a:xfrm>
          <a:prstGeom prst="rect">
            <a:avLst/>
          </a:prstGeom>
        </p:spPr>
        <p:txBody>
          <a:bodyPr wrap="none">
            <a:spAutoFit/>
          </a:bodyPr>
          <a:lstStyle/>
          <a:p>
            <a:r>
              <a:rPr lang="ko-KR" altLang="en-US" b="1" dirty="0"/>
              <a:t>마</a:t>
            </a:r>
            <a:r>
              <a:rPr lang="en-US" altLang="ko-KR" b="1" dirty="0"/>
              <a:t>25:26</a:t>
            </a:r>
            <a:endParaRPr lang="ko-KR" altLang="en-US" dirty="0"/>
          </a:p>
        </p:txBody>
      </p:sp>
      <p:sp>
        <p:nvSpPr>
          <p:cNvPr id="131" name="Rectangle 130"/>
          <p:cNvSpPr/>
          <p:nvPr/>
        </p:nvSpPr>
        <p:spPr>
          <a:xfrm>
            <a:off x="4286853" y="916977"/>
            <a:ext cx="875561" cy="369332"/>
          </a:xfrm>
          <a:prstGeom prst="rect">
            <a:avLst/>
          </a:prstGeom>
        </p:spPr>
        <p:txBody>
          <a:bodyPr wrap="none">
            <a:spAutoFit/>
          </a:bodyPr>
          <a:lstStyle/>
          <a:p>
            <a:r>
              <a:rPr lang="ko-KR" altLang="en-US" b="1" dirty="0" err="1"/>
              <a:t>눅</a:t>
            </a:r>
            <a:r>
              <a:rPr lang="en-US" altLang="ko-KR" b="1" dirty="0"/>
              <a:t>13:9</a:t>
            </a:r>
            <a:endParaRPr lang="ko-KR" altLang="en-US" dirty="0"/>
          </a:p>
        </p:txBody>
      </p:sp>
      <p:sp>
        <p:nvSpPr>
          <p:cNvPr id="132" name="Rectangle 131"/>
          <p:cNvSpPr/>
          <p:nvPr/>
        </p:nvSpPr>
        <p:spPr>
          <a:xfrm>
            <a:off x="7751097" y="2065493"/>
            <a:ext cx="936475" cy="369332"/>
          </a:xfrm>
          <a:prstGeom prst="rect">
            <a:avLst/>
          </a:prstGeom>
        </p:spPr>
        <p:txBody>
          <a:bodyPr wrap="none">
            <a:spAutoFit/>
          </a:bodyPr>
          <a:lstStyle/>
          <a:p>
            <a:r>
              <a:rPr lang="ko-KR" altLang="en-US" b="1" dirty="0"/>
              <a:t>사</a:t>
            </a:r>
            <a:r>
              <a:rPr lang="en-US" altLang="ko-KR" b="1" dirty="0" smtClean="0"/>
              <a:t>5:2,4</a:t>
            </a:r>
            <a:endParaRPr lang="ko-KR" altLang="en-US" dirty="0"/>
          </a:p>
        </p:txBody>
      </p:sp>
      <p:sp>
        <p:nvSpPr>
          <p:cNvPr id="133" name="TextBox 132"/>
          <p:cNvSpPr txBox="1"/>
          <p:nvPr/>
        </p:nvSpPr>
        <p:spPr>
          <a:xfrm>
            <a:off x="146645" y="679852"/>
            <a:ext cx="1800200" cy="1477328"/>
          </a:xfrm>
          <a:prstGeom prst="rect">
            <a:avLst/>
          </a:prstGeom>
          <a:noFill/>
        </p:spPr>
        <p:txBody>
          <a:bodyPr wrap="square" rtlCol="0">
            <a:spAutoFit/>
          </a:bodyPr>
          <a:lstStyle/>
          <a:p>
            <a:r>
              <a:rPr lang="ko-KR" altLang="en-US" dirty="0" smtClean="0"/>
              <a:t>한 번 비췸 얻고</a:t>
            </a:r>
            <a:endParaRPr lang="en-US" altLang="ko-KR" dirty="0" smtClean="0"/>
          </a:p>
          <a:p>
            <a:r>
              <a:rPr lang="ko-KR" altLang="en-US" dirty="0" smtClean="0"/>
              <a:t>하늘의 은사</a:t>
            </a:r>
            <a:endParaRPr lang="en-US" altLang="ko-KR" dirty="0" smtClean="0"/>
          </a:p>
          <a:p>
            <a:r>
              <a:rPr lang="ko-KR" altLang="en-US" dirty="0" smtClean="0"/>
              <a:t>성령에 참여</a:t>
            </a:r>
            <a:endParaRPr lang="en-US" altLang="ko-KR" dirty="0" smtClean="0"/>
          </a:p>
          <a:p>
            <a:r>
              <a:rPr lang="ko-KR" altLang="en-US" dirty="0" smtClean="0"/>
              <a:t>하나님의 말씀</a:t>
            </a:r>
            <a:endParaRPr lang="en-US" altLang="ko-KR" dirty="0" smtClean="0"/>
          </a:p>
          <a:p>
            <a:r>
              <a:rPr lang="ko-KR" altLang="en-US" dirty="0" smtClean="0"/>
              <a:t>내세의 능력</a:t>
            </a:r>
            <a:endParaRPr lang="en-US" altLang="ko-KR" dirty="0" smtClean="0"/>
          </a:p>
        </p:txBody>
      </p:sp>
      <p:cxnSp>
        <p:nvCxnSpPr>
          <p:cNvPr id="135" name="Straight Connector 134"/>
          <p:cNvCxnSpPr>
            <a:stCxn id="11" idx="1"/>
            <a:endCxn id="133" idx="3"/>
          </p:cNvCxnSpPr>
          <p:nvPr/>
        </p:nvCxnSpPr>
        <p:spPr>
          <a:xfrm flipH="1" flipV="1">
            <a:off x="1946845" y="1418516"/>
            <a:ext cx="1253586" cy="42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Left Arrow 136"/>
          <p:cNvSpPr/>
          <p:nvPr/>
        </p:nvSpPr>
        <p:spPr>
          <a:xfrm>
            <a:off x="1906410" y="1355796"/>
            <a:ext cx="1234770" cy="11568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5817802" y="5003209"/>
            <a:ext cx="1512168" cy="400110"/>
          </a:xfrm>
          <a:prstGeom prst="rect">
            <a:avLst/>
          </a:prstGeom>
          <a:solidFill>
            <a:srgbClr val="FF0000"/>
          </a:solidFill>
        </p:spPr>
        <p:txBody>
          <a:bodyPr wrap="square" rtlCol="0">
            <a:spAutoFit/>
          </a:bodyPr>
          <a:lstStyle/>
          <a:p>
            <a:pPr algn="ctr"/>
            <a:r>
              <a:rPr lang="ko-KR" altLang="en-US" sz="2000" b="1" dirty="0" smtClean="0">
                <a:solidFill>
                  <a:schemeClr val="bg1"/>
                </a:solidFill>
                <a:effectLst>
                  <a:outerShdw blurRad="38100" dist="38100" dir="2700000" algn="tl">
                    <a:srgbClr val="000000">
                      <a:alpha val="43137"/>
                    </a:srgbClr>
                  </a:outerShdw>
                </a:effectLst>
              </a:rPr>
              <a:t>맹세</a:t>
            </a:r>
            <a:r>
              <a:rPr lang="ko-KR" altLang="en-US" dirty="0" smtClean="0">
                <a:solidFill>
                  <a:schemeClr val="bg1"/>
                </a:solidFill>
              </a:rPr>
              <a:t>로 보증</a:t>
            </a:r>
            <a:endParaRPr lang="en-US" altLang="ko-KR" dirty="0" smtClean="0">
              <a:solidFill>
                <a:schemeClr val="bg1"/>
              </a:solidFill>
            </a:endParaRPr>
          </a:p>
        </p:txBody>
      </p:sp>
      <p:cxnSp>
        <p:nvCxnSpPr>
          <p:cNvPr id="17" name="Straight Connector 16"/>
          <p:cNvCxnSpPr>
            <a:stCxn id="16" idx="2"/>
            <a:endCxn id="2" idx="0"/>
          </p:cNvCxnSpPr>
          <p:nvPr/>
        </p:nvCxnSpPr>
        <p:spPr>
          <a:xfrm>
            <a:off x="5238064" y="4547496"/>
            <a:ext cx="1335822" cy="455713"/>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188592" y="4944101"/>
            <a:ext cx="1296935" cy="523220"/>
          </a:xfrm>
          <a:prstGeom prst="rect">
            <a:avLst/>
          </a:prstGeom>
        </p:spPr>
        <p:txBody>
          <a:bodyPr wrap="square">
            <a:spAutoFit/>
          </a:bodyPr>
          <a:lstStyle/>
          <a:p>
            <a:pPr algn="ctr"/>
            <a:r>
              <a:rPr lang="ko-KR" altLang="en-US" sz="1400" dirty="0" smtClean="0"/>
              <a:t>창</a:t>
            </a:r>
            <a:r>
              <a:rPr lang="en-US" altLang="ko-KR" sz="1400" dirty="0" smtClean="0"/>
              <a:t>22:16-17</a:t>
            </a:r>
            <a:endParaRPr lang="en-US" altLang="ko-KR" sz="1400" dirty="0"/>
          </a:p>
          <a:p>
            <a:pPr algn="ctr"/>
            <a:r>
              <a:rPr lang="ko-KR" altLang="en-US" sz="1400" dirty="0"/>
              <a:t>시</a:t>
            </a:r>
            <a:r>
              <a:rPr lang="en-US" altLang="ko-KR" sz="1400" dirty="0"/>
              <a:t>105-9-11</a:t>
            </a:r>
            <a:endParaRPr lang="ko-KR" altLang="en-US" sz="1400" dirty="0"/>
          </a:p>
        </p:txBody>
      </p:sp>
      <p:sp>
        <p:nvSpPr>
          <p:cNvPr id="33" name="TextBox 32"/>
          <p:cNvSpPr txBox="1"/>
          <p:nvPr/>
        </p:nvSpPr>
        <p:spPr>
          <a:xfrm>
            <a:off x="5637925" y="5567126"/>
            <a:ext cx="877163" cy="369332"/>
          </a:xfrm>
          <a:prstGeom prst="rect">
            <a:avLst/>
          </a:prstGeom>
          <a:solidFill>
            <a:schemeClr val="tx2">
              <a:lumMod val="20000"/>
              <a:lumOff val="80000"/>
            </a:schemeClr>
          </a:solidFill>
        </p:spPr>
        <p:txBody>
          <a:bodyPr wrap="square" rtlCol="0">
            <a:spAutoFit/>
          </a:bodyPr>
          <a:lstStyle/>
          <a:p>
            <a:pPr algn="ctr"/>
            <a:r>
              <a:rPr lang="ko-KR" altLang="en-US" dirty="0" smtClean="0"/>
              <a:t>소망</a:t>
            </a:r>
            <a:endParaRPr lang="ko-KR" altLang="en-US" dirty="0"/>
          </a:p>
        </p:txBody>
      </p:sp>
      <p:sp>
        <p:nvSpPr>
          <p:cNvPr id="52" name="TextBox 51"/>
          <p:cNvSpPr txBox="1"/>
          <p:nvPr/>
        </p:nvSpPr>
        <p:spPr>
          <a:xfrm>
            <a:off x="6721205" y="5572971"/>
            <a:ext cx="877163" cy="369332"/>
          </a:xfrm>
          <a:prstGeom prst="rect">
            <a:avLst/>
          </a:prstGeom>
          <a:solidFill>
            <a:srgbClr val="002060"/>
          </a:solidFill>
        </p:spPr>
        <p:txBody>
          <a:bodyPr wrap="square" rtlCol="0">
            <a:spAutoFit/>
          </a:bodyPr>
          <a:lstStyle/>
          <a:p>
            <a:pPr algn="ctr"/>
            <a:r>
              <a:rPr lang="ko-KR" altLang="en-US" dirty="0" smtClean="0">
                <a:solidFill>
                  <a:schemeClr val="bg1"/>
                </a:solidFill>
              </a:rPr>
              <a:t>안위</a:t>
            </a:r>
            <a:endParaRPr lang="ko-KR" altLang="en-US" dirty="0">
              <a:solidFill>
                <a:schemeClr val="bg1"/>
              </a:solidFill>
            </a:endParaRPr>
          </a:p>
        </p:txBody>
      </p:sp>
      <p:cxnSp>
        <p:nvCxnSpPr>
          <p:cNvPr id="37" name="Straight Connector 36"/>
          <p:cNvCxnSpPr>
            <a:stCxn id="2" idx="2"/>
            <a:endCxn id="33" idx="0"/>
          </p:cNvCxnSpPr>
          <p:nvPr/>
        </p:nvCxnSpPr>
        <p:spPr>
          <a:xfrm flipH="1">
            <a:off x="6076507" y="5403319"/>
            <a:ext cx="497379" cy="163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 idx="2"/>
            <a:endCxn id="52" idx="0"/>
          </p:cNvCxnSpPr>
          <p:nvPr/>
        </p:nvCxnSpPr>
        <p:spPr>
          <a:xfrm>
            <a:off x="6573886" y="5403319"/>
            <a:ext cx="585901" cy="169652"/>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5467505" y="6131043"/>
            <a:ext cx="1218001" cy="369332"/>
          </a:xfrm>
          <a:prstGeom prst="rect">
            <a:avLst/>
          </a:prstGeom>
          <a:solidFill>
            <a:srgbClr val="00B0F0"/>
          </a:solidFill>
        </p:spPr>
        <p:txBody>
          <a:bodyPr wrap="square" rtlCol="0">
            <a:spAutoFit/>
          </a:bodyPr>
          <a:lstStyle/>
          <a:p>
            <a:pPr algn="ctr"/>
            <a:r>
              <a:rPr lang="ko-KR" altLang="en-US" smtClean="0">
                <a:solidFill>
                  <a:schemeClr val="bg1"/>
                </a:solidFill>
              </a:rPr>
              <a:t>영혼의 닻</a:t>
            </a:r>
            <a:endParaRPr lang="ko-KR" altLang="en-US">
              <a:solidFill>
                <a:schemeClr val="bg1"/>
              </a:solidFill>
            </a:endParaRPr>
          </a:p>
        </p:txBody>
      </p:sp>
      <p:cxnSp>
        <p:nvCxnSpPr>
          <p:cNvPr id="102" name="Straight Connector 101"/>
          <p:cNvCxnSpPr>
            <a:stCxn id="33" idx="2"/>
            <a:endCxn id="100" idx="0"/>
          </p:cNvCxnSpPr>
          <p:nvPr/>
        </p:nvCxnSpPr>
        <p:spPr>
          <a:xfrm flipH="1">
            <a:off x="6076506" y="5936458"/>
            <a:ext cx="1" cy="194585"/>
          </a:xfrm>
          <a:prstGeom prst="line">
            <a:avLst/>
          </a:prstGeom>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3170365" y="6131043"/>
            <a:ext cx="1992640" cy="379868"/>
          </a:xfrm>
          <a:prstGeom prst="rect">
            <a:avLst/>
          </a:prstGeom>
          <a:noFill/>
        </p:spPr>
        <p:txBody>
          <a:bodyPr wrap="square" rtlCol="0">
            <a:spAutoFit/>
          </a:bodyPr>
          <a:lstStyle/>
          <a:p>
            <a:pPr algn="ctr"/>
            <a:r>
              <a:rPr lang="ko-KR" altLang="en-US" dirty="0" smtClean="0"/>
              <a:t>휘장 안에 들어감</a:t>
            </a:r>
            <a:endParaRPr lang="ko-KR" altLang="en-US" dirty="0"/>
          </a:p>
        </p:txBody>
      </p:sp>
      <p:cxnSp>
        <p:nvCxnSpPr>
          <p:cNvPr id="109" name="Straight Connector 108"/>
          <p:cNvCxnSpPr>
            <a:stCxn id="100" idx="1"/>
            <a:endCxn id="107" idx="3"/>
          </p:cNvCxnSpPr>
          <p:nvPr/>
        </p:nvCxnSpPr>
        <p:spPr>
          <a:xfrm flipH="1">
            <a:off x="5163005" y="6315709"/>
            <a:ext cx="304500" cy="5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89" idx="3"/>
            <a:endCxn id="107" idx="1"/>
          </p:cNvCxnSpPr>
          <p:nvPr/>
        </p:nvCxnSpPr>
        <p:spPr>
          <a:xfrm>
            <a:off x="2946562" y="6315709"/>
            <a:ext cx="223803" cy="5268"/>
          </a:xfrm>
          <a:prstGeom prst="line">
            <a:avLst/>
          </a:prstGeom>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142132" y="5992543"/>
            <a:ext cx="2804430" cy="646331"/>
          </a:xfrm>
          <a:prstGeom prst="rect">
            <a:avLst/>
          </a:prstGeom>
          <a:noFill/>
        </p:spPr>
        <p:txBody>
          <a:bodyPr wrap="square" rtlCol="0">
            <a:spAutoFit/>
          </a:bodyPr>
          <a:lstStyle/>
          <a:p>
            <a:pPr algn="ctr"/>
            <a:r>
              <a:rPr lang="ko-KR" altLang="en-US" dirty="0" err="1" smtClean="0"/>
              <a:t>멜기세덱의</a:t>
            </a:r>
            <a:r>
              <a:rPr lang="ko-KR" altLang="en-US" dirty="0" smtClean="0"/>
              <a:t> </a:t>
            </a:r>
            <a:r>
              <a:rPr lang="ko-KR" altLang="en-US" dirty="0" err="1" smtClean="0"/>
              <a:t>반차를</a:t>
            </a:r>
            <a:r>
              <a:rPr lang="ko-KR" altLang="en-US" dirty="0" smtClean="0"/>
              <a:t> 따라</a:t>
            </a:r>
            <a:endParaRPr lang="en-US" altLang="ko-KR" dirty="0" smtClean="0"/>
          </a:p>
          <a:p>
            <a:pPr algn="ctr"/>
            <a:r>
              <a:rPr lang="ko-KR" altLang="en-US" dirty="0" smtClean="0"/>
              <a:t>예수께서 들어감</a:t>
            </a:r>
            <a:r>
              <a:rPr lang="en-US" altLang="ko-KR" dirty="0" smtClean="0"/>
              <a:t>(20)</a:t>
            </a:r>
            <a:endParaRPr lang="ko-KR" altLang="en-US" dirty="0"/>
          </a:p>
        </p:txBody>
      </p:sp>
      <p:sp>
        <p:nvSpPr>
          <p:cNvPr id="54" name="TextBox 53"/>
          <p:cNvSpPr txBox="1"/>
          <p:nvPr/>
        </p:nvSpPr>
        <p:spPr>
          <a:xfrm>
            <a:off x="323528" y="188640"/>
            <a:ext cx="2128827" cy="369332"/>
          </a:xfrm>
          <a:prstGeom prst="rect">
            <a:avLst/>
          </a:prstGeom>
          <a:noFill/>
        </p:spPr>
        <p:txBody>
          <a:bodyPr wrap="square" rtlCol="0">
            <a:spAutoFit/>
          </a:bodyPr>
          <a:lstStyle/>
          <a:p>
            <a:r>
              <a:rPr lang="ko-KR" altLang="en-US" smtClean="0"/>
              <a:t>히브리서 </a:t>
            </a:r>
            <a:r>
              <a:rPr lang="en-US" altLang="ko-KR" dirty="0" smtClean="0"/>
              <a:t>6</a:t>
            </a:r>
            <a:r>
              <a:rPr lang="ko-KR" altLang="en-US" dirty="0" smtClean="0"/>
              <a:t>장</a:t>
            </a:r>
            <a:endParaRPr lang="ko-KR" altLang="en-US" dirty="0"/>
          </a:p>
        </p:txBody>
      </p:sp>
    </p:spTree>
    <p:extLst>
      <p:ext uri="{BB962C8B-B14F-4D97-AF65-F5344CB8AC3E}">
        <p14:creationId xmlns:p14="http://schemas.microsoft.com/office/powerpoint/2010/main" val="14976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fade">
                                      <p:cBhvr>
                                        <p:cTn id="41" dur="500"/>
                                        <p:tgtEl>
                                          <p:spTgt spid="10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500"/>
                                        <p:tgtEl>
                                          <p:spTgt spid="1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visible"/>
                                      </p:to>
                                    </p:set>
                                    <p:animEffect transition="in" filter="fade">
                                      <p:cBhvr>
                                        <p:cTn id="51" dur="500"/>
                                        <p:tgtEl>
                                          <p:spTgt spid="10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9"/>
                                        </p:tgtEl>
                                        <p:attrNameLst>
                                          <p:attrName>style.visibility</p:attrName>
                                        </p:attrNameLst>
                                      </p:cBhvr>
                                      <p:to>
                                        <p:strVal val="visible"/>
                                      </p:to>
                                    </p:set>
                                    <p:animEffect transition="in" filter="fade">
                                      <p:cBhvr>
                                        <p:cTn id="56" dur="500"/>
                                        <p:tgtEl>
                                          <p:spTgt spid="10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3" grpId="0" animBg="1"/>
      <p:bldP spid="52" grpId="0" animBg="1"/>
      <p:bldP spid="100" grpId="0" animBg="1"/>
      <p:bldP spid="107" grpId="0"/>
      <p:bldP spid="8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2040" y="620688"/>
            <a:ext cx="1349472" cy="400110"/>
          </a:xfrm>
          <a:prstGeom prst="rect">
            <a:avLst/>
          </a:prstGeom>
          <a:solidFill>
            <a:srgbClr val="FFFF00"/>
          </a:solidFill>
        </p:spPr>
        <p:txBody>
          <a:bodyPr wrap="square" rtlCol="0">
            <a:spAutoFit/>
          </a:bodyPr>
          <a:lstStyle/>
          <a:p>
            <a:r>
              <a:rPr lang="ko-KR" altLang="en-US" sz="2000" b="1" dirty="0" err="1" smtClean="0"/>
              <a:t>멜기세덱</a:t>
            </a:r>
            <a:endParaRPr lang="ko-KR" altLang="en-US" sz="2000" b="1" dirty="0"/>
          </a:p>
        </p:txBody>
      </p:sp>
      <p:sp>
        <p:nvSpPr>
          <p:cNvPr id="4" name="TextBox 3"/>
          <p:cNvSpPr txBox="1"/>
          <p:nvPr/>
        </p:nvSpPr>
        <p:spPr>
          <a:xfrm>
            <a:off x="6300191" y="188640"/>
            <a:ext cx="1205457" cy="369332"/>
          </a:xfrm>
          <a:prstGeom prst="rect">
            <a:avLst/>
          </a:prstGeom>
          <a:noFill/>
        </p:spPr>
        <p:txBody>
          <a:bodyPr wrap="square" rtlCol="0">
            <a:spAutoFit/>
          </a:bodyPr>
          <a:lstStyle/>
          <a:p>
            <a:r>
              <a:rPr lang="ko-KR" altLang="en-US" dirty="0" err="1" smtClean="0"/>
              <a:t>살렘왕</a:t>
            </a:r>
            <a:r>
              <a:rPr lang="en-US" altLang="ko-KR" dirty="0" smtClean="0"/>
              <a:t>(1)</a:t>
            </a:r>
            <a:endParaRPr lang="ko-KR" altLang="en-US" dirty="0"/>
          </a:p>
        </p:txBody>
      </p:sp>
      <p:sp>
        <p:nvSpPr>
          <p:cNvPr id="5" name="TextBox 4"/>
          <p:cNvSpPr txBox="1"/>
          <p:nvPr/>
        </p:nvSpPr>
        <p:spPr>
          <a:xfrm>
            <a:off x="6300192" y="990020"/>
            <a:ext cx="2334470" cy="369332"/>
          </a:xfrm>
          <a:prstGeom prst="rect">
            <a:avLst/>
          </a:prstGeom>
          <a:noFill/>
        </p:spPr>
        <p:txBody>
          <a:bodyPr wrap="square" rtlCol="0">
            <a:spAutoFit/>
          </a:bodyPr>
          <a:lstStyle/>
          <a:p>
            <a:r>
              <a:rPr lang="ko-KR" altLang="en-US" dirty="0" smtClean="0"/>
              <a:t>하나님의 제사장</a:t>
            </a:r>
            <a:r>
              <a:rPr lang="en-US" altLang="ko-KR" dirty="0" smtClean="0"/>
              <a:t>(1)</a:t>
            </a:r>
            <a:endParaRPr lang="ko-KR" altLang="en-US" dirty="0"/>
          </a:p>
        </p:txBody>
      </p:sp>
      <p:sp>
        <p:nvSpPr>
          <p:cNvPr id="6" name="TextBox 5"/>
          <p:cNvSpPr txBox="1"/>
          <p:nvPr/>
        </p:nvSpPr>
        <p:spPr>
          <a:xfrm>
            <a:off x="7853589" y="132559"/>
            <a:ext cx="1008112" cy="369332"/>
          </a:xfrm>
          <a:prstGeom prst="rect">
            <a:avLst/>
          </a:prstGeom>
          <a:noFill/>
        </p:spPr>
        <p:txBody>
          <a:bodyPr wrap="square" rtlCol="0">
            <a:spAutoFit/>
          </a:bodyPr>
          <a:lstStyle/>
          <a:p>
            <a:r>
              <a:rPr lang="ko-KR" altLang="en-US" dirty="0" smtClean="0"/>
              <a:t>의의 왕</a:t>
            </a:r>
            <a:endParaRPr lang="ko-KR" altLang="en-US" dirty="0"/>
          </a:p>
        </p:txBody>
      </p:sp>
      <p:sp>
        <p:nvSpPr>
          <p:cNvPr id="7" name="TextBox 6"/>
          <p:cNvSpPr txBox="1"/>
          <p:nvPr/>
        </p:nvSpPr>
        <p:spPr>
          <a:xfrm>
            <a:off x="7936302" y="572884"/>
            <a:ext cx="1224136" cy="369332"/>
          </a:xfrm>
          <a:prstGeom prst="rect">
            <a:avLst/>
          </a:prstGeom>
          <a:noFill/>
        </p:spPr>
        <p:txBody>
          <a:bodyPr wrap="square" rtlCol="0">
            <a:spAutoFit/>
          </a:bodyPr>
          <a:lstStyle/>
          <a:p>
            <a:r>
              <a:rPr lang="ko-KR" altLang="en-US" dirty="0" smtClean="0"/>
              <a:t>평강의 왕</a:t>
            </a:r>
            <a:endParaRPr lang="ko-KR" altLang="en-US" dirty="0"/>
          </a:p>
        </p:txBody>
      </p:sp>
      <p:cxnSp>
        <p:nvCxnSpPr>
          <p:cNvPr id="10" name="Straight Connector 9"/>
          <p:cNvCxnSpPr>
            <a:stCxn id="3" idx="3"/>
            <a:endCxn id="4" idx="2"/>
          </p:cNvCxnSpPr>
          <p:nvPr/>
        </p:nvCxnSpPr>
        <p:spPr>
          <a:xfrm flipV="1">
            <a:off x="6281512" y="557972"/>
            <a:ext cx="621408" cy="262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3"/>
          </p:cNvCxnSpPr>
          <p:nvPr/>
        </p:nvCxnSpPr>
        <p:spPr>
          <a:xfrm>
            <a:off x="6281512" y="820743"/>
            <a:ext cx="522736" cy="169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3"/>
            <a:endCxn id="6" idx="1"/>
          </p:cNvCxnSpPr>
          <p:nvPr/>
        </p:nvCxnSpPr>
        <p:spPr>
          <a:xfrm flipV="1">
            <a:off x="7505648" y="317225"/>
            <a:ext cx="347941" cy="56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4" idx="3"/>
            <a:endCxn id="7" idx="1"/>
          </p:cNvCxnSpPr>
          <p:nvPr/>
        </p:nvCxnSpPr>
        <p:spPr>
          <a:xfrm>
            <a:off x="7505648" y="373306"/>
            <a:ext cx="430654" cy="38424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75856" y="156793"/>
            <a:ext cx="1368152" cy="923330"/>
          </a:xfrm>
          <a:prstGeom prst="rect">
            <a:avLst/>
          </a:prstGeom>
          <a:noFill/>
        </p:spPr>
        <p:txBody>
          <a:bodyPr wrap="square" rtlCol="0">
            <a:spAutoFit/>
          </a:bodyPr>
          <a:lstStyle/>
          <a:p>
            <a:r>
              <a:rPr lang="ko-KR" altLang="en-US" dirty="0" smtClean="0"/>
              <a:t>부모 </a:t>
            </a:r>
            <a:r>
              <a:rPr lang="en-US" altLang="ko-KR" dirty="0" smtClean="0"/>
              <a:t>X(3)</a:t>
            </a:r>
          </a:p>
          <a:p>
            <a:r>
              <a:rPr lang="ko-KR" altLang="en-US" dirty="0" smtClean="0"/>
              <a:t>족보</a:t>
            </a:r>
            <a:r>
              <a:rPr lang="en-US" altLang="ko-KR" dirty="0" smtClean="0"/>
              <a:t>X</a:t>
            </a:r>
          </a:p>
          <a:p>
            <a:r>
              <a:rPr lang="ko-KR" altLang="en-US" dirty="0" smtClean="0"/>
              <a:t>시작</a:t>
            </a:r>
            <a:r>
              <a:rPr lang="en-US" altLang="ko-KR" dirty="0" smtClean="0"/>
              <a:t>,</a:t>
            </a:r>
            <a:r>
              <a:rPr lang="ko-KR" altLang="en-US" dirty="0" smtClean="0"/>
              <a:t>끝</a:t>
            </a:r>
            <a:r>
              <a:rPr lang="en-US" altLang="ko-KR" dirty="0" smtClean="0"/>
              <a:t>X</a:t>
            </a:r>
          </a:p>
        </p:txBody>
      </p:sp>
      <p:cxnSp>
        <p:nvCxnSpPr>
          <p:cNvPr id="19" name="Straight Connector 18"/>
          <p:cNvCxnSpPr>
            <a:stCxn id="3" idx="1"/>
          </p:cNvCxnSpPr>
          <p:nvPr/>
        </p:nvCxnSpPr>
        <p:spPr>
          <a:xfrm flipH="1" flipV="1">
            <a:off x="4463988" y="373307"/>
            <a:ext cx="468052" cy="447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 idx="1"/>
          </p:cNvCxnSpPr>
          <p:nvPr/>
        </p:nvCxnSpPr>
        <p:spPr>
          <a:xfrm flipH="1" flipV="1">
            <a:off x="4427984" y="681665"/>
            <a:ext cx="504056" cy="139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 idx="1"/>
          </p:cNvCxnSpPr>
          <p:nvPr/>
        </p:nvCxnSpPr>
        <p:spPr>
          <a:xfrm flipH="1">
            <a:off x="4535996" y="820743"/>
            <a:ext cx="396044" cy="76944"/>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90388" y="1058331"/>
            <a:ext cx="1551940" cy="369332"/>
          </a:xfrm>
          <a:prstGeom prst="rect">
            <a:avLst/>
          </a:prstGeom>
          <a:noFill/>
        </p:spPr>
        <p:txBody>
          <a:bodyPr wrap="square" rtlCol="0">
            <a:spAutoFit/>
          </a:bodyPr>
          <a:lstStyle/>
          <a:p>
            <a:r>
              <a:rPr lang="ko-KR" altLang="en-US" dirty="0" smtClean="0"/>
              <a:t>항상 제사장</a:t>
            </a:r>
            <a:endParaRPr lang="ko-KR" altLang="en-US" dirty="0"/>
          </a:p>
        </p:txBody>
      </p:sp>
      <p:cxnSp>
        <p:nvCxnSpPr>
          <p:cNvPr id="26" name="Straight Connector 25"/>
          <p:cNvCxnSpPr>
            <a:stCxn id="3" idx="1"/>
            <a:endCxn id="24" idx="3"/>
          </p:cNvCxnSpPr>
          <p:nvPr/>
        </p:nvCxnSpPr>
        <p:spPr>
          <a:xfrm flipH="1">
            <a:off x="4442328" y="820743"/>
            <a:ext cx="489712" cy="42225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3856" y="1058331"/>
            <a:ext cx="2494852" cy="369332"/>
          </a:xfrm>
          <a:prstGeom prst="rect">
            <a:avLst/>
          </a:prstGeom>
          <a:noFill/>
        </p:spPr>
        <p:txBody>
          <a:bodyPr wrap="square" rtlCol="0">
            <a:spAutoFit/>
          </a:bodyPr>
          <a:lstStyle/>
          <a:p>
            <a:r>
              <a:rPr lang="ko-KR" altLang="en-US" smtClean="0"/>
              <a:t>하나님의 아들과 닮음</a:t>
            </a:r>
            <a:endParaRPr lang="ko-KR" altLang="en-US"/>
          </a:p>
        </p:txBody>
      </p:sp>
      <p:cxnSp>
        <p:nvCxnSpPr>
          <p:cNvPr id="30" name="Straight Connector 29"/>
          <p:cNvCxnSpPr>
            <a:stCxn id="24" idx="1"/>
            <a:endCxn id="28" idx="3"/>
          </p:cNvCxnSpPr>
          <p:nvPr/>
        </p:nvCxnSpPr>
        <p:spPr>
          <a:xfrm flipH="1">
            <a:off x="2688708" y="1242997"/>
            <a:ext cx="20168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89547" y="1981661"/>
            <a:ext cx="1207533" cy="400110"/>
          </a:xfrm>
          <a:prstGeom prst="rect">
            <a:avLst/>
          </a:prstGeom>
          <a:solidFill>
            <a:srgbClr val="FF0000"/>
          </a:solidFill>
        </p:spPr>
        <p:txBody>
          <a:bodyPr wrap="square" rtlCol="0">
            <a:spAutoFit/>
          </a:bodyPr>
          <a:lstStyle/>
          <a:p>
            <a:r>
              <a:rPr lang="ko-KR" altLang="en-US" sz="2000" dirty="0" smtClean="0">
                <a:solidFill>
                  <a:schemeClr val="bg1"/>
                </a:solidFill>
              </a:rPr>
              <a:t>아브라함</a:t>
            </a:r>
            <a:endParaRPr lang="ko-KR" altLang="en-US" sz="2000" dirty="0">
              <a:solidFill>
                <a:schemeClr val="bg1"/>
              </a:solidFill>
            </a:endParaRPr>
          </a:p>
        </p:txBody>
      </p:sp>
      <p:cxnSp>
        <p:nvCxnSpPr>
          <p:cNvPr id="34" name="Straight Arrow Connector 33"/>
          <p:cNvCxnSpPr/>
          <p:nvPr/>
        </p:nvCxnSpPr>
        <p:spPr>
          <a:xfrm flipV="1">
            <a:off x="3491880" y="1080123"/>
            <a:ext cx="2016224" cy="901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20243020">
            <a:off x="3545905" y="1300766"/>
            <a:ext cx="1545618" cy="369332"/>
          </a:xfrm>
          <a:prstGeom prst="rect">
            <a:avLst/>
          </a:prstGeom>
          <a:noFill/>
        </p:spPr>
        <p:txBody>
          <a:bodyPr wrap="square" rtlCol="0">
            <a:spAutoFit/>
          </a:bodyPr>
          <a:lstStyle/>
          <a:p>
            <a:r>
              <a:rPr lang="ko-KR" altLang="en-US" dirty="0" smtClean="0">
                <a:solidFill>
                  <a:srgbClr val="FF0000"/>
                </a:solidFill>
              </a:rPr>
              <a:t>십일조</a:t>
            </a:r>
            <a:r>
              <a:rPr lang="en-US" altLang="ko-KR" dirty="0" smtClean="0">
                <a:solidFill>
                  <a:srgbClr val="FF0000"/>
                </a:solidFill>
              </a:rPr>
              <a:t>(5-10)</a:t>
            </a:r>
            <a:endParaRPr lang="ko-KR" altLang="en-US" dirty="0">
              <a:solidFill>
                <a:srgbClr val="FF0000"/>
              </a:solidFill>
            </a:endParaRPr>
          </a:p>
        </p:txBody>
      </p:sp>
      <p:cxnSp>
        <p:nvCxnSpPr>
          <p:cNvPr id="37" name="Straight Arrow Connector 36"/>
          <p:cNvCxnSpPr/>
          <p:nvPr/>
        </p:nvCxnSpPr>
        <p:spPr>
          <a:xfrm flipH="1">
            <a:off x="3695327" y="1170226"/>
            <a:ext cx="1915384" cy="868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20243020">
            <a:off x="4025588" y="1610098"/>
            <a:ext cx="1105548" cy="369332"/>
          </a:xfrm>
          <a:prstGeom prst="rect">
            <a:avLst/>
          </a:prstGeom>
          <a:noFill/>
        </p:spPr>
        <p:txBody>
          <a:bodyPr wrap="square" rtlCol="0">
            <a:spAutoFit/>
          </a:bodyPr>
          <a:lstStyle/>
          <a:p>
            <a:r>
              <a:rPr lang="ko-KR" altLang="en-US" dirty="0" smtClean="0">
                <a:solidFill>
                  <a:srgbClr val="FF0000"/>
                </a:solidFill>
              </a:rPr>
              <a:t>복을 빎</a:t>
            </a:r>
            <a:endParaRPr lang="ko-KR" altLang="en-US" dirty="0">
              <a:solidFill>
                <a:srgbClr val="FF0000"/>
              </a:solidFill>
            </a:endParaRPr>
          </a:p>
        </p:txBody>
      </p:sp>
      <p:cxnSp>
        <p:nvCxnSpPr>
          <p:cNvPr id="42" name="Straight Connector 41"/>
          <p:cNvCxnSpPr>
            <a:stCxn id="32" idx="2"/>
            <a:endCxn id="45" idx="0"/>
          </p:cNvCxnSpPr>
          <p:nvPr/>
        </p:nvCxnSpPr>
        <p:spPr>
          <a:xfrm flipH="1">
            <a:off x="1987888" y="2381771"/>
            <a:ext cx="1405426" cy="3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2" idx="2"/>
          </p:cNvCxnSpPr>
          <p:nvPr/>
        </p:nvCxnSpPr>
        <p:spPr>
          <a:xfrm>
            <a:off x="3393314" y="2381771"/>
            <a:ext cx="1766329" cy="399157"/>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646665" y="2767522"/>
            <a:ext cx="682446" cy="373292"/>
          </a:xfrm>
          <a:prstGeom prst="rect">
            <a:avLst/>
          </a:prstGeom>
          <a:noFill/>
        </p:spPr>
        <p:txBody>
          <a:bodyPr wrap="square" rtlCol="0">
            <a:spAutoFit/>
          </a:bodyPr>
          <a:lstStyle/>
          <a:p>
            <a:r>
              <a:rPr lang="ko-KR" altLang="en-US" dirty="0" err="1" smtClean="0"/>
              <a:t>레위</a:t>
            </a:r>
            <a:endParaRPr lang="ko-KR" altLang="en-US" dirty="0"/>
          </a:p>
        </p:txBody>
      </p:sp>
      <p:sp>
        <p:nvSpPr>
          <p:cNvPr id="46" name="TextBox 45"/>
          <p:cNvSpPr txBox="1"/>
          <p:nvPr/>
        </p:nvSpPr>
        <p:spPr>
          <a:xfrm>
            <a:off x="4818420" y="2780928"/>
            <a:ext cx="682446" cy="373292"/>
          </a:xfrm>
          <a:prstGeom prst="rect">
            <a:avLst/>
          </a:prstGeom>
          <a:noFill/>
        </p:spPr>
        <p:txBody>
          <a:bodyPr wrap="square" rtlCol="0">
            <a:spAutoFit/>
          </a:bodyPr>
          <a:lstStyle/>
          <a:p>
            <a:r>
              <a:rPr lang="ko-KR" altLang="en-US" dirty="0" smtClean="0"/>
              <a:t>유다</a:t>
            </a:r>
            <a:endParaRPr lang="ko-KR" altLang="en-US" dirty="0"/>
          </a:p>
        </p:txBody>
      </p:sp>
      <p:cxnSp>
        <p:nvCxnSpPr>
          <p:cNvPr id="48" name="Straight Connector 47"/>
          <p:cNvCxnSpPr>
            <a:stCxn id="45" idx="2"/>
          </p:cNvCxnSpPr>
          <p:nvPr/>
        </p:nvCxnSpPr>
        <p:spPr>
          <a:xfrm>
            <a:off x="1987888" y="3140814"/>
            <a:ext cx="0" cy="43725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665249" y="3578064"/>
            <a:ext cx="1558121" cy="369332"/>
          </a:xfrm>
          <a:prstGeom prst="rect">
            <a:avLst/>
          </a:prstGeom>
          <a:solidFill>
            <a:srgbClr val="7030A0"/>
          </a:solidFill>
        </p:spPr>
        <p:txBody>
          <a:bodyPr wrap="square" rtlCol="0">
            <a:spAutoFit/>
          </a:bodyPr>
          <a:lstStyle/>
          <a:p>
            <a:r>
              <a:rPr lang="ko-KR" altLang="en-US" dirty="0" err="1" smtClean="0">
                <a:solidFill>
                  <a:schemeClr val="bg1"/>
                </a:solidFill>
              </a:rPr>
              <a:t>아론의</a:t>
            </a:r>
            <a:r>
              <a:rPr lang="ko-KR" altLang="en-US" dirty="0" smtClean="0">
                <a:solidFill>
                  <a:schemeClr val="bg1"/>
                </a:solidFill>
              </a:rPr>
              <a:t> </a:t>
            </a:r>
            <a:r>
              <a:rPr lang="ko-KR" altLang="en-US" dirty="0" err="1" smtClean="0">
                <a:solidFill>
                  <a:schemeClr val="bg1"/>
                </a:solidFill>
              </a:rPr>
              <a:t>반차</a:t>
            </a:r>
            <a:endParaRPr lang="ko-KR" altLang="en-US" dirty="0">
              <a:solidFill>
                <a:schemeClr val="bg1"/>
              </a:solidFill>
            </a:endParaRPr>
          </a:p>
        </p:txBody>
      </p:sp>
      <p:cxnSp>
        <p:nvCxnSpPr>
          <p:cNvPr id="51" name="Straight Connector 50"/>
          <p:cNvCxnSpPr>
            <a:stCxn id="52" idx="2"/>
            <a:endCxn id="78" idx="0"/>
          </p:cNvCxnSpPr>
          <p:nvPr/>
        </p:nvCxnSpPr>
        <p:spPr>
          <a:xfrm flipH="1">
            <a:off x="2243283" y="4492403"/>
            <a:ext cx="3649" cy="35592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761693" y="4123071"/>
            <a:ext cx="970478" cy="369332"/>
          </a:xfrm>
          <a:prstGeom prst="rect">
            <a:avLst/>
          </a:prstGeom>
          <a:noFill/>
        </p:spPr>
        <p:txBody>
          <a:bodyPr wrap="square" rtlCol="0">
            <a:spAutoFit/>
          </a:bodyPr>
          <a:lstStyle/>
          <a:p>
            <a:r>
              <a:rPr lang="ko-KR" altLang="en-US" smtClean="0"/>
              <a:t>제사장</a:t>
            </a:r>
            <a:endParaRPr lang="ko-KR" altLang="en-US"/>
          </a:p>
        </p:txBody>
      </p:sp>
      <p:cxnSp>
        <p:nvCxnSpPr>
          <p:cNvPr id="53" name="Straight Connector 52"/>
          <p:cNvCxnSpPr>
            <a:endCxn id="52" idx="0"/>
          </p:cNvCxnSpPr>
          <p:nvPr/>
        </p:nvCxnSpPr>
        <p:spPr>
          <a:xfrm>
            <a:off x="2246932" y="3791170"/>
            <a:ext cx="0" cy="331901"/>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0" y="3697096"/>
            <a:ext cx="1587260" cy="646331"/>
          </a:xfrm>
          <a:prstGeom prst="rect">
            <a:avLst/>
          </a:prstGeom>
          <a:solidFill>
            <a:srgbClr val="FFFF00"/>
          </a:solidFill>
        </p:spPr>
        <p:txBody>
          <a:bodyPr wrap="square" rtlCol="0">
            <a:spAutoFit/>
          </a:bodyPr>
          <a:lstStyle/>
          <a:p>
            <a:pPr algn="ctr"/>
            <a:r>
              <a:rPr lang="ko-KR" altLang="en-US" dirty="0" smtClean="0"/>
              <a:t>육에 속한</a:t>
            </a:r>
            <a:endParaRPr lang="en-US" altLang="ko-KR" dirty="0" smtClean="0"/>
          </a:p>
          <a:p>
            <a:pPr algn="ctr"/>
            <a:r>
              <a:rPr lang="ko-KR" altLang="en-US" dirty="0" smtClean="0"/>
              <a:t>계명의 법</a:t>
            </a:r>
            <a:r>
              <a:rPr lang="en-US" altLang="ko-KR" dirty="0" smtClean="0"/>
              <a:t>(16)</a:t>
            </a:r>
            <a:endParaRPr lang="ko-KR" altLang="en-US" dirty="0"/>
          </a:p>
        </p:txBody>
      </p:sp>
      <p:sp>
        <p:nvSpPr>
          <p:cNvPr id="59" name="TextBox 58"/>
          <p:cNvSpPr txBox="1"/>
          <p:nvPr/>
        </p:nvSpPr>
        <p:spPr>
          <a:xfrm>
            <a:off x="175230" y="3145461"/>
            <a:ext cx="1209792" cy="369332"/>
          </a:xfrm>
          <a:prstGeom prst="rect">
            <a:avLst/>
          </a:prstGeom>
          <a:solidFill>
            <a:srgbClr val="FF0000"/>
          </a:solidFill>
        </p:spPr>
        <p:txBody>
          <a:bodyPr wrap="square" rtlCol="0">
            <a:spAutoFit/>
          </a:bodyPr>
          <a:lstStyle/>
          <a:p>
            <a:r>
              <a:rPr lang="ko-KR" altLang="en-US" dirty="0" err="1" smtClean="0">
                <a:solidFill>
                  <a:schemeClr val="bg1"/>
                </a:solidFill>
              </a:rPr>
              <a:t>맹세없이</a:t>
            </a:r>
            <a:endParaRPr lang="ko-KR" altLang="en-US" dirty="0">
              <a:solidFill>
                <a:schemeClr val="bg1"/>
              </a:solidFill>
            </a:endParaRPr>
          </a:p>
        </p:txBody>
      </p:sp>
      <p:cxnSp>
        <p:nvCxnSpPr>
          <p:cNvPr id="61" name="Straight Connector 60"/>
          <p:cNvCxnSpPr>
            <a:stCxn id="57" idx="0"/>
            <a:endCxn id="59" idx="2"/>
          </p:cNvCxnSpPr>
          <p:nvPr/>
        </p:nvCxnSpPr>
        <p:spPr>
          <a:xfrm flipH="1" flipV="1">
            <a:off x="780126" y="3514793"/>
            <a:ext cx="13504" cy="182303"/>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72119" y="4492403"/>
            <a:ext cx="818276" cy="376757"/>
          </a:xfrm>
          <a:prstGeom prst="rect">
            <a:avLst/>
          </a:prstGeom>
          <a:noFill/>
        </p:spPr>
        <p:txBody>
          <a:bodyPr wrap="square" rtlCol="0">
            <a:spAutoFit/>
          </a:bodyPr>
          <a:lstStyle/>
          <a:p>
            <a:r>
              <a:rPr lang="ko-KR" altLang="en-US" dirty="0" smtClean="0"/>
              <a:t>항상</a:t>
            </a:r>
            <a:r>
              <a:rPr lang="en-US" altLang="ko-KR" dirty="0" smtClean="0"/>
              <a:t>X</a:t>
            </a:r>
            <a:endParaRPr lang="ko-KR" altLang="en-US" dirty="0"/>
          </a:p>
        </p:txBody>
      </p:sp>
      <p:sp>
        <p:nvSpPr>
          <p:cNvPr id="66" name="TextBox 65"/>
          <p:cNvSpPr txBox="1"/>
          <p:nvPr/>
        </p:nvSpPr>
        <p:spPr>
          <a:xfrm>
            <a:off x="672119" y="4901228"/>
            <a:ext cx="818276" cy="376757"/>
          </a:xfrm>
          <a:prstGeom prst="rect">
            <a:avLst/>
          </a:prstGeom>
          <a:noFill/>
        </p:spPr>
        <p:txBody>
          <a:bodyPr wrap="square" rtlCol="0">
            <a:spAutoFit/>
          </a:bodyPr>
          <a:lstStyle/>
          <a:p>
            <a:r>
              <a:rPr lang="ko-KR" altLang="en-US" smtClean="0"/>
              <a:t>갈림</a:t>
            </a:r>
            <a:endParaRPr lang="ko-KR" altLang="en-US" dirty="0"/>
          </a:p>
        </p:txBody>
      </p:sp>
      <p:cxnSp>
        <p:nvCxnSpPr>
          <p:cNvPr id="68" name="Straight Connector 67"/>
          <p:cNvCxnSpPr>
            <a:stCxn id="52" idx="1"/>
            <a:endCxn id="57" idx="3"/>
          </p:cNvCxnSpPr>
          <p:nvPr/>
        </p:nvCxnSpPr>
        <p:spPr>
          <a:xfrm flipH="1" flipV="1">
            <a:off x="1587260" y="4020262"/>
            <a:ext cx="174433" cy="287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2" idx="1"/>
            <a:endCxn id="65" idx="3"/>
          </p:cNvCxnSpPr>
          <p:nvPr/>
        </p:nvCxnSpPr>
        <p:spPr>
          <a:xfrm flipH="1">
            <a:off x="1490395" y="4307737"/>
            <a:ext cx="271298" cy="373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52" idx="1"/>
            <a:endCxn id="66" idx="3"/>
          </p:cNvCxnSpPr>
          <p:nvPr/>
        </p:nvCxnSpPr>
        <p:spPr>
          <a:xfrm flipH="1">
            <a:off x="1490395" y="4307737"/>
            <a:ext cx="271298" cy="78187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24731" y="4578062"/>
            <a:ext cx="478263" cy="646331"/>
          </a:xfrm>
          <a:prstGeom prst="rect">
            <a:avLst/>
          </a:prstGeom>
          <a:noFill/>
        </p:spPr>
        <p:txBody>
          <a:bodyPr wrap="square" rtlCol="0">
            <a:spAutoFit/>
          </a:bodyPr>
          <a:lstStyle/>
          <a:p>
            <a:r>
              <a:rPr lang="ko-KR" altLang="en-US" smtClean="0"/>
              <a:t>죽음</a:t>
            </a:r>
            <a:endParaRPr lang="ko-KR" altLang="en-US"/>
          </a:p>
        </p:txBody>
      </p:sp>
      <p:sp>
        <p:nvSpPr>
          <p:cNvPr id="74" name="TextBox 73"/>
          <p:cNvSpPr txBox="1"/>
          <p:nvPr/>
        </p:nvSpPr>
        <p:spPr>
          <a:xfrm>
            <a:off x="4644007" y="3441008"/>
            <a:ext cx="966703" cy="369332"/>
          </a:xfrm>
          <a:prstGeom prst="rect">
            <a:avLst/>
          </a:prstGeom>
          <a:noFill/>
        </p:spPr>
        <p:txBody>
          <a:bodyPr wrap="square" rtlCol="0">
            <a:spAutoFit/>
          </a:bodyPr>
          <a:lstStyle/>
          <a:p>
            <a:r>
              <a:rPr lang="ko-KR" altLang="en-US" smtClean="0"/>
              <a:t>다윗왕</a:t>
            </a:r>
            <a:endParaRPr lang="ko-KR" altLang="en-US" dirty="0"/>
          </a:p>
        </p:txBody>
      </p:sp>
      <p:sp>
        <p:nvSpPr>
          <p:cNvPr id="78" name="TextBox 77"/>
          <p:cNvSpPr txBox="1"/>
          <p:nvPr/>
        </p:nvSpPr>
        <p:spPr>
          <a:xfrm>
            <a:off x="1684731" y="4848327"/>
            <a:ext cx="1117104" cy="338554"/>
          </a:xfrm>
          <a:prstGeom prst="rect">
            <a:avLst/>
          </a:prstGeom>
          <a:noFill/>
        </p:spPr>
        <p:txBody>
          <a:bodyPr wrap="square" rtlCol="0">
            <a:spAutoFit/>
          </a:bodyPr>
          <a:lstStyle/>
          <a:p>
            <a:r>
              <a:rPr lang="en-US" altLang="ko-KR" sz="1600" dirty="0" smtClean="0"/>
              <a:t>X </a:t>
            </a:r>
            <a:r>
              <a:rPr lang="ko-KR" altLang="en-US" sz="1400" dirty="0" smtClean="0"/>
              <a:t>불완전</a:t>
            </a:r>
            <a:endParaRPr lang="ko-KR" altLang="en-US" sz="7200" dirty="0"/>
          </a:p>
        </p:txBody>
      </p:sp>
      <p:cxnSp>
        <p:nvCxnSpPr>
          <p:cNvPr id="83" name="Straight Connector 82"/>
          <p:cNvCxnSpPr>
            <a:stCxn id="46" idx="2"/>
          </p:cNvCxnSpPr>
          <p:nvPr/>
        </p:nvCxnSpPr>
        <p:spPr>
          <a:xfrm>
            <a:off x="5159643" y="3154220"/>
            <a:ext cx="0" cy="1747007"/>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427984" y="4892672"/>
            <a:ext cx="1656184" cy="369332"/>
          </a:xfrm>
          <a:prstGeom prst="rect">
            <a:avLst/>
          </a:prstGeom>
          <a:noFill/>
        </p:spPr>
        <p:txBody>
          <a:bodyPr wrap="square" rtlCol="0">
            <a:spAutoFit/>
          </a:bodyPr>
          <a:lstStyle/>
          <a:p>
            <a:r>
              <a:rPr lang="ko-KR" altLang="en-US" smtClean="0"/>
              <a:t>예수 그리스도</a:t>
            </a:r>
            <a:endParaRPr lang="ko-KR" altLang="en-US"/>
          </a:p>
        </p:txBody>
      </p:sp>
      <p:sp>
        <p:nvSpPr>
          <p:cNvPr id="85" name="TextBox 84"/>
          <p:cNvSpPr txBox="1"/>
          <p:nvPr/>
        </p:nvSpPr>
        <p:spPr>
          <a:xfrm>
            <a:off x="2987824" y="4908653"/>
            <a:ext cx="1270366" cy="369332"/>
          </a:xfrm>
          <a:prstGeom prst="rect">
            <a:avLst/>
          </a:prstGeom>
          <a:noFill/>
        </p:spPr>
        <p:txBody>
          <a:bodyPr wrap="square" rtlCol="0">
            <a:spAutoFit/>
          </a:bodyPr>
          <a:lstStyle/>
          <a:p>
            <a:pPr algn="ctr"/>
            <a:r>
              <a:rPr lang="ko-KR" altLang="en-US" dirty="0" smtClean="0"/>
              <a:t>어찌</a:t>
            </a:r>
            <a:r>
              <a:rPr lang="en-US" altLang="ko-KR" dirty="0" smtClean="0"/>
              <a:t>(11)</a:t>
            </a:r>
            <a:endParaRPr lang="ko-KR" altLang="en-US" dirty="0"/>
          </a:p>
        </p:txBody>
      </p:sp>
      <p:cxnSp>
        <p:nvCxnSpPr>
          <p:cNvPr id="87" name="Straight Arrow Connector 86"/>
          <p:cNvCxnSpPr>
            <a:stCxn id="78" idx="3"/>
            <a:endCxn id="84" idx="1"/>
          </p:cNvCxnSpPr>
          <p:nvPr/>
        </p:nvCxnSpPr>
        <p:spPr>
          <a:xfrm>
            <a:off x="2801835" y="5017604"/>
            <a:ext cx="1626149" cy="5973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300192" y="4225430"/>
            <a:ext cx="1430940" cy="369332"/>
          </a:xfrm>
          <a:prstGeom prst="rect">
            <a:avLst/>
          </a:prstGeom>
          <a:noFill/>
        </p:spPr>
        <p:txBody>
          <a:bodyPr wrap="square" rtlCol="0">
            <a:spAutoFit/>
          </a:bodyPr>
          <a:lstStyle/>
          <a:p>
            <a:r>
              <a:rPr lang="ko-KR" altLang="en-US" dirty="0" smtClean="0"/>
              <a:t>유대인의 왕</a:t>
            </a:r>
            <a:endParaRPr lang="ko-KR" altLang="en-US" dirty="0"/>
          </a:p>
        </p:txBody>
      </p:sp>
      <p:sp>
        <p:nvSpPr>
          <p:cNvPr id="89" name="TextBox 88"/>
          <p:cNvSpPr txBox="1"/>
          <p:nvPr/>
        </p:nvSpPr>
        <p:spPr>
          <a:xfrm>
            <a:off x="6300192" y="4824303"/>
            <a:ext cx="870708" cy="646331"/>
          </a:xfrm>
          <a:prstGeom prst="rect">
            <a:avLst/>
          </a:prstGeom>
          <a:noFill/>
        </p:spPr>
        <p:txBody>
          <a:bodyPr wrap="square" rtlCol="0">
            <a:spAutoFit/>
          </a:bodyPr>
          <a:lstStyle/>
          <a:p>
            <a:r>
              <a:rPr lang="ko-KR" altLang="en-US" dirty="0" smtClean="0"/>
              <a:t>영원한제사장</a:t>
            </a:r>
            <a:endParaRPr lang="ko-KR" altLang="en-US" dirty="0"/>
          </a:p>
        </p:txBody>
      </p:sp>
      <p:cxnSp>
        <p:nvCxnSpPr>
          <p:cNvPr id="91" name="Straight Connector 90"/>
          <p:cNvCxnSpPr>
            <a:stCxn id="84" idx="3"/>
            <a:endCxn id="88" idx="1"/>
          </p:cNvCxnSpPr>
          <p:nvPr/>
        </p:nvCxnSpPr>
        <p:spPr>
          <a:xfrm flipV="1">
            <a:off x="6084168" y="4410096"/>
            <a:ext cx="216024" cy="667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4" idx="3"/>
            <a:endCxn id="89" idx="1"/>
          </p:cNvCxnSpPr>
          <p:nvPr/>
        </p:nvCxnSpPr>
        <p:spPr>
          <a:xfrm>
            <a:off x="6084168" y="5077338"/>
            <a:ext cx="216024" cy="70131"/>
          </a:xfrm>
          <a:prstGeom prst="line">
            <a:avLst/>
          </a:prstGeom>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7524327" y="4824304"/>
            <a:ext cx="1400681" cy="646331"/>
          </a:xfrm>
          <a:prstGeom prst="rect">
            <a:avLst/>
          </a:prstGeom>
          <a:solidFill>
            <a:srgbClr val="FFFF00"/>
          </a:solidFill>
        </p:spPr>
        <p:txBody>
          <a:bodyPr wrap="square" rtlCol="0">
            <a:spAutoFit/>
          </a:bodyPr>
          <a:lstStyle/>
          <a:p>
            <a:r>
              <a:rPr lang="ko-KR" altLang="en-US" dirty="0" smtClean="0"/>
              <a:t>육에 속한</a:t>
            </a:r>
            <a:endParaRPr lang="en-US" altLang="ko-KR" dirty="0" smtClean="0"/>
          </a:p>
          <a:p>
            <a:r>
              <a:rPr lang="ko-KR" altLang="en-US" dirty="0" smtClean="0"/>
              <a:t>계명의 법</a:t>
            </a:r>
            <a:r>
              <a:rPr lang="en-US" altLang="ko-KR" dirty="0" smtClean="0"/>
              <a:t>X</a:t>
            </a:r>
            <a:endParaRPr lang="ko-KR" altLang="en-US" dirty="0"/>
          </a:p>
        </p:txBody>
      </p:sp>
      <p:sp>
        <p:nvSpPr>
          <p:cNvPr id="98" name="TextBox 97"/>
          <p:cNvSpPr txBox="1"/>
          <p:nvPr/>
        </p:nvSpPr>
        <p:spPr>
          <a:xfrm>
            <a:off x="7833354" y="4240191"/>
            <a:ext cx="801308" cy="369332"/>
          </a:xfrm>
          <a:prstGeom prst="rect">
            <a:avLst/>
          </a:prstGeom>
          <a:solidFill>
            <a:srgbClr val="FF0000"/>
          </a:solidFill>
        </p:spPr>
        <p:txBody>
          <a:bodyPr wrap="square" rtlCol="0">
            <a:spAutoFit/>
          </a:bodyPr>
          <a:lstStyle/>
          <a:p>
            <a:pPr algn="ctr"/>
            <a:r>
              <a:rPr lang="ko-KR" altLang="en-US" b="1" dirty="0" smtClean="0">
                <a:solidFill>
                  <a:schemeClr val="bg1"/>
                </a:solidFill>
              </a:rPr>
              <a:t>맹세</a:t>
            </a:r>
            <a:endParaRPr lang="ko-KR" altLang="en-US" b="1" dirty="0">
              <a:solidFill>
                <a:schemeClr val="bg1"/>
              </a:solidFill>
            </a:endParaRPr>
          </a:p>
        </p:txBody>
      </p:sp>
      <p:sp>
        <p:nvSpPr>
          <p:cNvPr id="99" name="TextBox 98"/>
          <p:cNvSpPr txBox="1"/>
          <p:nvPr/>
        </p:nvSpPr>
        <p:spPr>
          <a:xfrm>
            <a:off x="7795996" y="3930725"/>
            <a:ext cx="838666" cy="276999"/>
          </a:xfrm>
          <a:prstGeom prst="rect">
            <a:avLst/>
          </a:prstGeom>
          <a:noFill/>
        </p:spPr>
        <p:txBody>
          <a:bodyPr wrap="square" rtlCol="0">
            <a:spAutoFit/>
          </a:bodyPr>
          <a:lstStyle/>
          <a:p>
            <a:r>
              <a:rPr lang="ko-KR" altLang="en-US" sz="1200" dirty="0" smtClean="0"/>
              <a:t>시</a:t>
            </a:r>
            <a:r>
              <a:rPr lang="en-US" altLang="ko-KR" sz="1200" dirty="0" smtClean="0"/>
              <a:t>110:4</a:t>
            </a:r>
            <a:endParaRPr lang="ko-KR" altLang="en-US" sz="1200" dirty="0"/>
          </a:p>
        </p:txBody>
      </p:sp>
      <p:cxnSp>
        <p:nvCxnSpPr>
          <p:cNvPr id="101" name="Straight Connector 100"/>
          <p:cNvCxnSpPr>
            <a:stCxn id="97" idx="0"/>
            <a:endCxn id="98" idx="2"/>
          </p:cNvCxnSpPr>
          <p:nvPr/>
        </p:nvCxnSpPr>
        <p:spPr>
          <a:xfrm flipV="1">
            <a:off x="8224668" y="4609523"/>
            <a:ext cx="9340" cy="214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89" idx="3"/>
            <a:endCxn id="97" idx="1"/>
          </p:cNvCxnSpPr>
          <p:nvPr/>
        </p:nvCxnSpPr>
        <p:spPr>
          <a:xfrm>
            <a:off x="7170900" y="5147469"/>
            <a:ext cx="353427" cy="1"/>
          </a:xfrm>
          <a:prstGeom prst="line">
            <a:avLst/>
          </a:prstGeom>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7469291" y="5470634"/>
            <a:ext cx="1795743" cy="369332"/>
          </a:xfrm>
          <a:prstGeom prst="rect">
            <a:avLst/>
          </a:prstGeom>
          <a:noFill/>
        </p:spPr>
        <p:txBody>
          <a:bodyPr wrap="square" rtlCol="0">
            <a:spAutoFit/>
          </a:bodyPr>
          <a:lstStyle/>
          <a:p>
            <a:r>
              <a:rPr lang="ko-KR" altLang="en-US" dirty="0" smtClean="0"/>
              <a:t>불멸의 생명</a:t>
            </a:r>
            <a:r>
              <a:rPr lang="en-US" altLang="ko-KR" dirty="0" smtClean="0"/>
              <a:t>(16)</a:t>
            </a:r>
            <a:endParaRPr lang="ko-KR" altLang="en-US" dirty="0"/>
          </a:p>
        </p:txBody>
      </p:sp>
      <p:sp>
        <p:nvSpPr>
          <p:cNvPr id="110" name="TextBox 109"/>
          <p:cNvSpPr txBox="1"/>
          <p:nvPr/>
        </p:nvSpPr>
        <p:spPr>
          <a:xfrm>
            <a:off x="7505649" y="5793800"/>
            <a:ext cx="1419360" cy="369332"/>
          </a:xfrm>
          <a:prstGeom prst="rect">
            <a:avLst/>
          </a:prstGeom>
          <a:noFill/>
        </p:spPr>
        <p:txBody>
          <a:bodyPr wrap="square" rtlCol="0">
            <a:spAutoFit/>
          </a:bodyPr>
          <a:lstStyle/>
          <a:p>
            <a:r>
              <a:rPr lang="ko-KR" altLang="en-US" dirty="0" smtClean="0"/>
              <a:t>갈림</a:t>
            </a:r>
            <a:r>
              <a:rPr lang="en-US" altLang="ko-KR" dirty="0" smtClean="0"/>
              <a:t>X</a:t>
            </a:r>
            <a:endParaRPr lang="ko-KR" altLang="en-US" dirty="0"/>
          </a:p>
        </p:txBody>
      </p:sp>
      <p:sp>
        <p:nvSpPr>
          <p:cNvPr id="111" name="TextBox 110"/>
          <p:cNvSpPr txBox="1"/>
          <p:nvPr/>
        </p:nvSpPr>
        <p:spPr>
          <a:xfrm>
            <a:off x="7524328" y="6116965"/>
            <a:ext cx="1419360" cy="646331"/>
          </a:xfrm>
          <a:prstGeom prst="rect">
            <a:avLst/>
          </a:prstGeom>
          <a:noFill/>
        </p:spPr>
        <p:txBody>
          <a:bodyPr wrap="square" rtlCol="0">
            <a:spAutoFit/>
          </a:bodyPr>
          <a:lstStyle/>
          <a:p>
            <a:r>
              <a:rPr lang="ko-KR" altLang="en-US" dirty="0" smtClean="0"/>
              <a:t>항상 살아서 간구</a:t>
            </a:r>
            <a:r>
              <a:rPr lang="en-US" altLang="ko-KR" dirty="0" smtClean="0"/>
              <a:t> </a:t>
            </a:r>
            <a:endParaRPr lang="ko-KR" altLang="en-US" dirty="0"/>
          </a:p>
        </p:txBody>
      </p:sp>
      <p:cxnSp>
        <p:nvCxnSpPr>
          <p:cNvPr id="113" name="Straight Connector 112"/>
          <p:cNvCxnSpPr>
            <a:stCxn id="89" idx="3"/>
            <a:endCxn id="109" idx="1"/>
          </p:cNvCxnSpPr>
          <p:nvPr/>
        </p:nvCxnSpPr>
        <p:spPr>
          <a:xfrm>
            <a:off x="7170900" y="5147469"/>
            <a:ext cx="298391" cy="507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89" idx="3"/>
            <a:endCxn id="110" idx="1"/>
          </p:cNvCxnSpPr>
          <p:nvPr/>
        </p:nvCxnSpPr>
        <p:spPr>
          <a:xfrm>
            <a:off x="7170900" y="5147469"/>
            <a:ext cx="334749" cy="830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89" idx="3"/>
            <a:endCxn id="111" idx="1"/>
          </p:cNvCxnSpPr>
          <p:nvPr/>
        </p:nvCxnSpPr>
        <p:spPr>
          <a:xfrm>
            <a:off x="7170900" y="5147469"/>
            <a:ext cx="353428" cy="1292662"/>
          </a:xfrm>
          <a:prstGeom prst="line">
            <a:avLst/>
          </a:prstGeom>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4409799" y="5382113"/>
            <a:ext cx="1284328" cy="7329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온전함</a:t>
            </a:r>
            <a:endParaRPr lang="ko-KR" altLang="en-US" dirty="0"/>
          </a:p>
        </p:txBody>
      </p:sp>
      <p:sp>
        <p:nvSpPr>
          <p:cNvPr id="119" name="Freeform 118"/>
          <p:cNvSpPr/>
          <p:nvPr/>
        </p:nvSpPr>
        <p:spPr>
          <a:xfrm>
            <a:off x="5417389" y="1052423"/>
            <a:ext cx="553477" cy="3761117"/>
          </a:xfrm>
          <a:custGeom>
            <a:avLst/>
            <a:gdLst>
              <a:gd name="connsiteX0" fmla="*/ 379562 w 553477"/>
              <a:gd name="connsiteY0" fmla="*/ 0 h 3761117"/>
              <a:gd name="connsiteX1" fmla="*/ 534837 w 553477"/>
              <a:gd name="connsiteY1" fmla="*/ 2156603 h 3761117"/>
              <a:gd name="connsiteX2" fmla="*/ 0 w 553477"/>
              <a:gd name="connsiteY2" fmla="*/ 3761117 h 3761117"/>
              <a:gd name="connsiteX3" fmla="*/ 0 w 553477"/>
              <a:gd name="connsiteY3" fmla="*/ 3761117 h 3761117"/>
            </a:gdLst>
            <a:ahLst/>
            <a:cxnLst>
              <a:cxn ang="0">
                <a:pos x="connsiteX0" y="connsiteY0"/>
              </a:cxn>
              <a:cxn ang="0">
                <a:pos x="connsiteX1" y="connsiteY1"/>
              </a:cxn>
              <a:cxn ang="0">
                <a:pos x="connsiteX2" y="connsiteY2"/>
              </a:cxn>
              <a:cxn ang="0">
                <a:pos x="connsiteX3" y="connsiteY3"/>
              </a:cxn>
            </a:cxnLst>
            <a:rect l="l" t="t" r="r" b="b"/>
            <a:pathLst>
              <a:path w="553477" h="3761117">
                <a:moveTo>
                  <a:pt x="379562" y="0"/>
                </a:moveTo>
                <a:cubicBezTo>
                  <a:pt x="488829" y="764875"/>
                  <a:pt x="598097" y="1529750"/>
                  <a:pt x="534837" y="2156603"/>
                </a:cubicBezTo>
                <a:cubicBezTo>
                  <a:pt x="471577" y="2783456"/>
                  <a:pt x="0" y="3761117"/>
                  <a:pt x="0" y="3761117"/>
                </a:cubicBezTo>
                <a:lnTo>
                  <a:pt x="0" y="3761117"/>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TextBox 119"/>
          <p:cNvSpPr txBox="1"/>
          <p:nvPr/>
        </p:nvSpPr>
        <p:spPr>
          <a:xfrm>
            <a:off x="6008342" y="2335610"/>
            <a:ext cx="1935994" cy="379209"/>
          </a:xfrm>
          <a:prstGeom prst="rect">
            <a:avLst/>
          </a:prstGeom>
          <a:solidFill>
            <a:srgbClr val="7030A0"/>
          </a:solidFill>
        </p:spPr>
        <p:txBody>
          <a:bodyPr wrap="square" rtlCol="0">
            <a:spAutoFit/>
          </a:bodyPr>
          <a:lstStyle/>
          <a:p>
            <a:r>
              <a:rPr lang="ko-KR" altLang="en-US" dirty="0" err="1" smtClean="0">
                <a:solidFill>
                  <a:schemeClr val="bg1"/>
                </a:solidFill>
              </a:rPr>
              <a:t>멕기세덱의</a:t>
            </a:r>
            <a:r>
              <a:rPr lang="ko-KR" altLang="en-US" dirty="0" smtClean="0">
                <a:solidFill>
                  <a:schemeClr val="bg1"/>
                </a:solidFill>
              </a:rPr>
              <a:t> </a:t>
            </a:r>
            <a:r>
              <a:rPr lang="ko-KR" altLang="en-US" dirty="0" err="1" smtClean="0">
                <a:solidFill>
                  <a:schemeClr val="bg1"/>
                </a:solidFill>
              </a:rPr>
              <a:t>반차</a:t>
            </a:r>
            <a:endParaRPr lang="ko-KR" altLang="en-US" dirty="0">
              <a:solidFill>
                <a:schemeClr val="bg1"/>
              </a:solidFill>
            </a:endParaRPr>
          </a:p>
        </p:txBody>
      </p:sp>
      <p:sp>
        <p:nvSpPr>
          <p:cNvPr id="123" name="Freeform 122"/>
          <p:cNvSpPr/>
          <p:nvPr/>
        </p:nvSpPr>
        <p:spPr>
          <a:xfrm>
            <a:off x="7936302" y="2484408"/>
            <a:ext cx="1047593" cy="2465257"/>
          </a:xfrm>
          <a:custGeom>
            <a:avLst/>
            <a:gdLst>
              <a:gd name="connsiteX0" fmla="*/ 0 w 1047593"/>
              <a:gd name="connsiteY0" fmla="*/ 0 h 2465257"/>
              <a:gd name="connsiteX1" fmla="*/ 1000664 w 1047593"/>
              <a:gd name="connsiteY1" fmla="*/ 1104181 h 2465257"/>
              <a:gd name="connsiteX2" fmla="*/ 879894 w 1047593"/>
              <a:gd name="connsiteY2" fmla="*/ 2329132 h 2465257"/>
              <a:gd name="connsiteX3" fmla="*/ 845389 w 1047593"/>
              <a:gd name="connsiteY3" fmla="*/ 2380890 h 2465257"/>
            </a:gdLst>
            <a:ahLst/>
            <a:cxnLst>
              <a:cxn ang="0">
                <a:pos x="connsiteX0" y="connsiteY0"/>
              </a:cxn>
              <a:cxn ang="0">
                <a:pos x="connsiteX1" y="connsiteY1"/>
              </a:cxn>
              <a:cxn ang="0">
                <a:pos x="connsiteX2" y="connsiteY2"/>
              </a:cxn>
              <a:cxn ang="0">
                <a:pos x="connsiteX3" y="connsiteY3"/>
              </a:cxn>
            </a:cxnLst>
            <a:rect l="l" t="t" r="r" b="b"/>
            <a:pathLst>
              <a:path w="1047593" h="2465257">
                <a:moveTo>
                  <a:pt x="0" y="0"/>
                </a:moveTo>
                <a:cubicBezTo>
                  <a:pt x="427007" y="357996"/>
                  <a:pt x="854015" y="715992"/>
                  <a:pt x="1000664" y="1104181"/>
                </a:cubicBezTo>
                <a:cubicBezTo>
                  <a:pt x="1147313" y="1492370"/>
                  <a:pt x="905773" y="2116347"/>
                  <a:pt x="879894" y="2329132"/>
                </a:cubicBezTo>
                <a:cubicBezTo>
                  <a:pt x="854015" y="2541917"/>
                  <a:pt x="849702" y="2461403"/>
                  <a:pt x="845389" y="238089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TextBox 125"/>
          <p:cNvSpPr txBox="1"/>
          <p:nvPr/>
        </p:nvSpPr>
        <p:spPr>
          <a:xfrm>
            <a:off x="-59827" y="5310491"/>
            <a:ext cx="2463424" cy="369332"/>
          </a:xfrm>
          <a:prstGeom prst="rect">
            <a:avLst/>
          </a:prstGeom>
          <a:noFill/>
        </p:spPr>
        <p:txBody>
          <a:bodyPr wrap="square" rtlCol="0">
            <a:spAutoFit/>
          </a:bodyPr>
          <a:lstStyle/>
          <a:p>
            <a:r>
              <a:rPr lang="ko-KR" altLang="en-US" dirty="0" err="1" smtClean="0"/>
              <a:t>레위계통의</a:t>
            </a:r>
            <a:r>
              <a:rPr lang="ko-KR" altLang="en-US" dirty="0" smtClean="0"/>
              <a:t> 제사직분</a:t>
            </a:r>
            <a:r>
              <a:rPr lang="en-US" altLang="ko-KR" dirty="0" smtClean="0"/>
              <a:t>X</a:t>
            </a:r>
            <a:endParaRPr lang="ko-KR" altLang="en-US" dirty="0"/>
          </a:p>
        </p:txBody>
      </p:sp>
      <p:cxnSp>
        <p:nvCxnSpPr>
          <p:cNvPr id="128" name="Straight Connector 127"/>
          <p:cNvCxnSpPr>
            <a:stCxn id="118" idx="2"/>
            <a:endCxn id="126" idx="3"/>
          </p:cNvCxnSpPr>
          <p:nvPr/>
        </p:nvCxnSpPr>
        <p:spPr>
          <a:xfrm flipH="1" flipV="1">
            <a:off x="2403597" y="5495157"/>
            <a:ext cx="2006202" cy="253422"/>
          </a:xfrm>
          <a:prstGeom prst="line">
            <a:avLst/>
          </a:prstGeom>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05311" y="5649819"/>
            <a:ext cx="2588155" cy="646331"/>
          </a:xfrm>
          <a:prstGeom prst="rect">
            <a:avLst/>
          </a:prstGeom>
          <a:noFill/>
        </p:spPr>
        <p:txBody>
          <a:bodyPr wrap="square" rtlCol="0">
            <a:spAutoFit/>
          </a:bodyPr>
          <a:lstStyle/>
          <a:p>
            <a:pPr algn="ctr"/>
            <a:r>
              <a:rPr lang="ko-KR" altLang="en-US" dirty="0" err="1" smtClean="0"/>
              <a:t>멜기세덱의</a:t>
            </a:r>
            <a:r>
              <a:rPr lang="ko-KR" altLang="en-US" dirty="0" smtClean="0"/>
              <a:t> </a:t>
            </a:r>
            <a:r>
              <a:rPr lang="ko-KR" altLang="en-US" dirty="0" err="1" smtClean="0"/>
              <a:t>반차의</a:t>
            </a:r>
            <a:r>
              <a:rPr lang="ko-KR" altLang="en-US" dirty="0" smtClean="0"/>
              <a:t> 한 다른 제사장 세울 필요</a:t>
            </a:r>
            <a:endParaRPr lang="ko-KR" altLang="en-US" dirty="0"/>
          </a:p>
        </p:txBody>
      </p:sp>
      <p:cxnSp>
        <p:nvCxnSpPr>
          <p:cNvPr id="132" name="Straight Connector 131"/>
          <p:cNvCxnSpPr>
            <a:stCxn id="118" idx="2"/>
            <a:endCxn id="130" idx="3"/>
          </p:cNvCxnSpPr>
          <p:nvPr/>
        </p:nvCxnSpPr>
        <p:spPr>
          <a:xfrm flipH="1">
            <a:off x="2482844" y="5748579"/>
            <a:ext cx="1926955" cy="224406"/>
          </a:xfrm>
          <a:prstGeom prst="line">
            <a:avLst/>
          </a:prstGeom>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1784497" y="6248931"/>
            <a:ext cx="6069092" cy="646331"/>
          </a:xfrm>
          <a:prstGeom prst="rect">
            <a:avLst/>
          </a:prstGeom>
          <a:noFill/>
        </p:spPr>
        <p:txBody>
          <a:bodyPr wrap="square" rtlCol="0">
            <a:spAutoFit/>
          </a:bodyPr>
          <a:lstStyle/>
          <a:p>
            <a:r>
              <a:rPr lang="ko-KR" altLang="en-US" dirty="0" smtClean="0"/>
              <a:t>제사직분 </a:t>
            </a:r>
            <a:r>
              <a:rPr lang="ko-KR" altLang="en-US" dirty="0" err="1" smtClean="0"/>
              <a:t>바꾸어졌은즉</a:t>
            </a:r>
            <a:r>
              <a:rPr lang="ko-KR" altLang="en-US" dirty="0" smtClean="0"/>
              <a:t> 율법도 반드시 바꾸어 져야</a:t>
            </a:r>
            <a:r>
              <a:rPr lang="en-US" altLang="ko-KR" dirty="0" smtClean="0"/>
              <a:t>(12)</a:t>
            </a:r>
          </a:p>
          <a:p>
            <a:r>
              <a:rPr lang="ko-KR" altLang="en-US" dirty="0" smtClean="0"/>
              <a:t>율법은 아무것도 온전케 못할지라 </a:t>
            </a:r>
            <a:r>
              <a:rPr lang="en-US" altLang="ko-KR" dirty="0" smtClean="0"/>
              <a:t>(19)</a:t>
            </a:r>
            <a:endParaRPr lang="ko-KR" altLang="en-US" dirty="0"/>
          </a:p>
        </p:txBody>
      </p:sp>
      <p:sp>
        <p:nvSpPr>
          <p:cNvPr id="151" name="Oval 150"/>
          <p:cNvSpPr/>
          <p:nvPr/>
        </p:nvSpPr>
        <p:spPr>
          <a:xfrm>
            <a:off x="3069551" y="2882123"/>
            <a:ext cx="1209792" cy="4394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백성</a:t>
            </a:r>
            <a:endParaRPr lang="ko-KR" altLang="en-US" dirty="0"/>
          </a:p>
        </p:txBody>
      </p:sp>
      <p:cxnSp>
        <p:nvCxnSpPr>
          <p:cNvPr id="153" name="Straight Arrow Connector 152"/>
          <p:cNvCxnSpPr>
            <a:stCxn id="45" idx="3"/>
            <a:endCxn id="151" idx="1"/>
          </p:cNvCxnSpPr>
          <p:nvPr/>
        </p:nvCxnSpPr>
        <p:spPr>
          <a:xfrm flipV="1">
            <a:off x="2329111" y="2946472"/>
            <a:ext cx="917610" cy="7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2345163" y="3081665"/>
            <a:ext cx="715607" cy="38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2200517" y="3034566"/>
            <a:ext cx="1105548" cy="369332"/>
          </a:xfrm>
          <a:prstGeom prst="rect">
            <a:avLst/>
          </a:prstGeom>
          <a:noFill/>
        </p:spPr>
        <p:txBody>
          <a:bodyPr wrap="square" rtlCol="0">
            <a:spAutoFit/>
          </a:bodyPr>
          <a:lstStyle/>
          <a:p>
            <a:r>
              <a:rPr lang="ko-KR" altLang="en-US" dirty="0" smtClean="0">
                <a:solidFill>
                  <a:srgbClr val="FF0000"/>
                </a:solidFill>
              </a:rPr>
              <a:t>십일조</a:t>
            </a:r>
            <a:endParaRPr lang="ko-KR" altLang="en-US" dirty="0">
              <a:solidFill>
                <a:srgbClr val="FF0000"/>
              </a:solidFill>
            </a:endParaRPr>
          </a:p>
        </p:txBody>
      </p:sp>
      <p:sp>
        <p:nvSpPr>
          <p:cNvPr id="157" name="TextBox 156"/>
          <p:cNvSpPr txBox="1"/>
          <p:nvPr/>
        </p:nvSpPr>
        <p:spPr>
          <a:xfrm rot="155717">
            <a:off x="2403475" y="2627986"/>
            <a:ext cx="1105548" cy="369332"/>
          </a:xfrm>
          <a:prstGeom prst="rect">
            <a:avLst/>
          </a:prstGeom>
          <a:noFill/>
        </p:spPr>
        <p:txBody>
          <a:bodyPr wrap="square" rtlCol="0">
            <a:spAutoFit/>
          </a:bodyPr>
          <a:lstStyle/>
          <a:p>
            <a:r>
              <a:rPr lang="ko-KR" altLang="en-US" dirty="0" smtClean="0">
                <a:solidFill>
                  <a:srgbClr val="FF0000"/>
                </a:solidFill>
              </a:rPr>
              <a:t>복을 빎</a:t>
            </a:r>
            <a:endParaRPr lang="ko-KR" altLang="en-US" dirty="0">
              <a:solidFill>
                <a:srgbClr val="FF0000"/>
              </a:solidFill>
            </a:endParaRPr>
          </a:p>
        </p:txBody>
      </p:sp>
      <p:sp>
        <p:nvSpPr>
          <p:cNvPr id="2" name="TextBox 1"/>
          <p:cNvSpPr txBox="1"/>
          <p:nvPr/>
        </p:nvSpPr>
        <p:spPr>
          <a:xfrm>
            <a:off x="175230" y="188640"/>
            <a:ext cx="2025287" cy="369332"/>
          </a:xfrm>
          <a:prstGeom prst="rect">
            <a:avLst/>
          </a:prstGeom>
          <a:noFill/>
        </p:spPr>
        <p:txBody>
          <a:bodyPr wrap="square" rtlCol="0">
            <a:spAutoFit/>
          </a:bodyPr>
          <a:lstStyle/>
          <a:p>
            <a:r>
              <a:rPr lang="ko-KR" altLang="en-US" dirty="0" smtClean="0"/>
              <a:t>히브리서 </a:t>
            </a:r>
            <a:r>
              <a:rPr lang="en-US" altLang="ko-KR" dirty="0" smtClean="0"/>
              <a:t>7</a:t>
            </a:r>
            <a:r>
              <a:rPr lang="ko-KR" altLang="en-US" dirty="0" smtClean="0"/>
              <a:t>장</a:t>
            </a:r>
            <a:endParaRPr lang="ko-KR" altLang="en-US" dirty="0"/>
          </a:p>
        </p:txBody>
      </p:sp>
    </p:spTree>
    <p:extLst>
      <p:ext uri="{BB962C8B-B14F-4D97-AF65-F5344CB8AC3E}">
        <p14:creationId xmlns:p14="http://schemas.microsoft.com/office/powerpoint/2010/main" val="4020881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1533" y="2778200"/>
            <a:ext cx="1105504" cy="646331"/>
          </a:xfrm>
          <a:prstGeom prst="rect">
            <a:avLst/>
          </a:prstGeom>
          <a:noFill/>
        </p:spPr>
        <p:txBody>
          <a:bodyPr wrap="square" rtlCol="0">
            <a:spAutoFit/>
          </a:bodyPr>
          <a:lstStyle/>
          <a:p>
            <a:pPr algn="ctr"/>
            <a:r>
              <a:rPr lang="ko-KR" altLang="en-US" dirty="0" smtClean="0"/>
              <a:t>대제사장</a:t>
            </a:r>
            <a:endParaRPr lang="en-US" altLang="ko-KR" dirty="0" smtClean="0"/>
          </a:p>
          <a:p>
            <a:pPr algn="ctr"/>
            <a:r>
              <a:rPr lang="ko-KR" altLang="en-US" dirty="0" smtClean="0"/>
              <a:t>예수</a:t>
            </a:r>
            <a:endParaRPr lang="ko-KR" altLang="en-US" dirty="0"/>
          </a:p>
        </p:txBody>
      </p:sp>
      <p:sp>
        <p:nvSpPr>
          <p:cNvPr id="4" name="TextBox 3"/>
          <p:cNvSpPr txBox="1"/>
          <p:nvPr/>
        </p:nvSpPr>
        <p:spPr>
          <a:xfrm>
            <a:off x="1766675" y="2256131"/>
            <a:ext cx="2266955" cy="369332"/>
          </a:xfrm>
          <a:prstGeom prst="rect">
            <a:avLst/>
          </a:prstGeom>
          <a:noFill/>
        </p:spPr>
        <p:txBody>
          <a:bodyPr wrap="square" rtlCol="0">
            <a:spAutoFit/>
          </a:bodyPr>
          <a:lstStyle/>
          <a:p>
            <a:pPr algn="ctr"/>
            <a:r>
              <a:rPr lang="ko-KR" altLang="en-US" dirty="0" smtClean="0"/>
              <a:t>사람 </a:t>
            </a:r>
            <a:r>
              <a:rPr lang="ko-KR" altLang="en-US" b="1" dirty="0" smtClean="0"/>
              <a:t>대제사장</a:t>
            </a:r>
            <a:r>
              <a:rPr lang="ko-KR" altLang="en-US" dirty="0" smtClean="0"/>
              <a:t> 세움</a:t>
            </a:r>
            <a:endParaRPr lang="ko-KR" altLang="en-US" dirty="0"/>
          </a:p>
        </p:txBody>
      </p:sp>
      <p:sp>
        <p:nvSpPr>
          <p:cNvPr id="7" name="TextBox 6"/>
          <p:cNvSpPr txBox="1"/>
          <p:nvPr/>
        </p:nvSpPr>
        <p:spPr>
          <a:xfrm>
            <a:off x="1640895" y="4212089"/>
            <a:ext cx="2448272" cy="369332"/>
          </a:xfrm>
          <a:prstGeom prst="rect">
            <a:avLst/>
          </a:prstGeom>
          <a:noFill/>
        </p:spPr>
        <p:txBody>
          <a:bodyPr wrap="square" rtlCol="0">
            <a:spAutoFit/>
          </a:bodyPr>
          <a:lstStyle/>
          <a:p>
            <a:r>
              <a:rPr lang="ko-KR" altLang="en-US" dirty="0" smtClean="0"/>
              <a:t>날마다 제사드릴 필요</a:t>
            </a:r>
            <a:endParaRPr lang="ko-KR" altLang="en-US" dirty="0"/>
          </a:p>
        </p:txBody>
      </p:sp>
      <p:sp>
        <p:nvSpPr>
          <p:cNvPr id="8" name="Rectangle 7"/>
          <p:cNvSpPr/>
          <p:nvPr/>
        </p:nvSpPr>
        <p:spPr>
          <a:xfrm>
            <a:off x="7005" y="5613331"/>
            <a:ext cx="2507418" cy="369332"/>
          </a:xfrm>
          <a:prstGeom prst="rect">
            <a:avLst/>
          </a:prstGeom>
        </p:spPr>
        <p:txBody>
          <a:bodyPr wrap="none">
            <a:spAutoFit/>
          </a:bodyPr>
          <a:lstStyle/>
          <a:p>
            <a:r>
              <a:rPr lang="ko-KR" altLang="en-US" dirty="0"/>
              <a:t>먼저 자기 죄를 위하고</a:t>
            </a:r>
            <a:endParaRPr lang="en-US" altLang="ko-KR" dirty="0"/>
          </a:p>
        </p:txBody>
      </p:sp>
      <p:sp>
        <p:nvSpPr>
          <p:cNvPr id="9" name="Rectangle 8"/>
          <p:cNvSpPr/>
          <p:nvPr/>
        </p:nvSpPr>
        <p:spPr>
          <a:xfrm>
            <a:off x="1766676" y="6175173"/>
            <a:ext cx="2738250" cy="369332"/>
          </a:xfrm>
          <a:prstGeom prst="rect">
            <a:avLst/>
          </a:prstGeom>
        </p:spPr>
        <p:txBody>
          <a:bodyPr wrap="none">
            <a:spAutoFit/>
          </a:bodyPr>
          <a:lstStyle/>
          <a:p>
            <a:r>
              <a:rPr lang="ko-KR" altLang="en-US" dirty="0"/>
              <a:t>다음에 백성의 죄를 위해</a:t>
            </a:r>
            <a:endParaRPr lang="en-US" altLang="ko-KR" dirty="0"/>
          </a:p>
        </p:txBody>
      </p:sp>
      <p:cxnSp>
        <p:nvCxnSpPr>
          <p:cNvPr id="11" name="Straight Connector 10"/>
          <p:cNvCxnSpPr>
            <a:stCxn id="4" idx="2"/>
            <a:endCxn id="7" idx="0"/>
          </p:cNvCxnSpPr>
          <p:nvPr/>
        </p:nvCxnSpPr>
        <p:spPr>
          <a:xfrm flipH="1">
            <a:off x="2865031" y="2625463"/>
            <a:ext cx="35122" cy="1586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2"/>
            <a:endCxn id="8" idx="0"/>
          </p:cNvCxnSpPr>
          <p:nvPr/>
        </p:nvCxnSpPr>
        <p:spPr>
          <a:xfrm flipH="1">
            <a:off x="1260714" y="4581421"/>
            <a:ext cx="1604317" cy="1031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2"/>
            <a:endCxn id="9" idx="0"/>
          </p:cNvCxnSpPr>
          <p:nvPr/>
        </p:nvCxnSpPr>
        <p:spPr>
          <a:xfrm>
            <a:off x="2865031" y="4581421"/>
            <a:ext cx="270770" cy="159375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433537" y="5011597"/>
            <a:ext cx="1107996" cy="369332"/>
          </a:xfrm>
          <a:prstGeom prst="rect">
            <a:avLst/>
          </a:prstGeom>
        </p:spPr>
        <p:txBody>
          <a:bodyPr wrap="none">
            <a:spAutoFit/>
          </a:bodyPr>
          <a:lstStyle/>
          <a:p>
            <a:r>
              <a:rPr lang="ko-KR" altLang="en-US" dirty="0"/>
              <a:t>거룩하고</a:t>
            </a:r>
            <a:endParaRPr lang="en-US" altLang="ko-KR" dirty="0"/>
          </a:p>
        </p:txBody>
      </p:sp>
      <p:sp>
        <p:nvSpPr>
          <p:cNvPr id="18" name="Rectangle 17"/>
          <p:cNvSpPr/>
          <p:nvPr/>
        </p:nvSpPr>
        <p:spPr>
          <a:xfrm>
            <a:off x="4689823" y="5432655"/>
            <a:ext cx="1107996" cy="369332"/>
          </a:xfrm>
          <a:prstGeom prst="rect">
            <a:avLst/>
          </a:prstGeom>
        </p:spPr>
        <p:txBody>
          <a:bodyPr wrap="none">
            <a:spAutoFit/>
          </a:bodyPr>
          <a:lstStyle/>
          <a:p>
            <a:r>
              <a:rPr lang="ko-KR" altLang="en-US" dirty="0" err="1"/>
              <a:t>악이없고</a:t>
            </a:r>
            <a:endParaRPr lang="en-US" altLang="ko-KR" dirty="0"/>
          </a:p>
        </p:txBody>
      </p:sp>
      <p:sp>
        <p:nvSpPr>
          <p:cNvPr id="19" name="Rectangle 18"/>
          <p:cNvSpPr/>
          <p:nvPr/>
        </p:nvSpPr>
        <p:spPr>
          <a:xfrm>
            <a:off x="4796752" y="5888760"/>
            <a:ext cx="1651414" cy="369332"/>
          </a:xfrm>
          <a:prstGeom prst="rect">
            <a:avLst/>
          </a:prstGeom>
        </p:spPr>
        <p:txBody>
          <a:bodyPr wrap="none">
            <a:spAutoFit/>
          </a:bodyPr>
          <a:lstStyle/>
          <a:p>
            <a:r>
              <a:rPr lang="ko-KR" altLang="en-US" dirty="0"/>
              <a:t>더러움이 없고</a:t>
            </a:r>
            <a:endParaRPr lang="en-US" altLang="ko-KR" dirty="0"/>
          </a:p>
        </p:txBody>
      </p:sp>
      <p:sp>
        <p:nvSpPr>
          <p:cNvPr id="20" name="Rectangle 19"/>
          <p:cNvSpPr/>
          <p:nvPr/>
        </p:nvSpPr>
        <p:spPr>
          <a:xfrm>
            <a:off x="4995593" y="6258092"/>
            <a:ext cx="2656496" cy="369332"/>
          </a:xfrm>
          <a:prstGeom prst="rect">
            <a:avLst/>
          </a:prstGeom>
        </p:spPr>
        <p:txBody>
          <a:bodyPr wrap="none">
            <a:spAutoFit/>
          </a:bodyPr>
          <a:lstStyle/>
          <a:p>
            <a:r>
              <a:rPr lang="ko-KR" altLang="en-US" dirty="0"/>
              <a:t>죄인에게서 떠나 계시고</a:t>
            </a:r>
            <a:endParaRPr lang="en-US" altLang="ko-KR" dirty="0"/>
          </a:p>
        </p:txBody>
      </p:sp>
      <p:sp>
        <p:nvSpPr>
          <p:cNvPr id="21" name="Rectangle 20"/>
          <p:cNvSpPr/>
          <p:nvPr/>
        </p:nvSpPr>
        <p:spPr>
          <a:xfrm>
            <a:off x="6466982" y="5876975"/>
            <a:ext cx="2507418" cy="369332"/>
          </a:xfrm>
          <a:prstGeom prst="rect">
            <a:avLst/>
          </a:prstGeom>
        </p:spPr>
        <p:txBody>
          <a:bodyPr wrap="none">
            <a:spAutoFit/>
          </a:bodyPr>
          <a:lstStyle/>
          <a:p>
            <a:r>
              <a:rPr lang="ko-KR" altLang="en-US" dirty="0"/>
              <a:t>하늘보다 높이 되신 이</a:t>
            </a:r>
          </a:p>
        </p:txBody>
      </p:sp>
      <p:cxnSp>
        <p:nvCxnSpPr>
          <p:cNvPr id="23" name="Straight Connector 22"/>
          <p:cNvCxnSpPr>
            <a:stCxn id="35" idx="2"/>
            <a:endCxn id="17" idx="0"/>
          </p:cNvCxnSpPr>
          <p:nvPr/>
        </p:nvCxnSpPr>
        <p:spPr>
          <a:xfrm flipH="1">
            <a:off x="4987535" y="4638504"/>
            <a:ext cx="1065346" cy="373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35" idx="2"/>
            <a:endCxn id="18" idx="0"/>
          </p:cNvCxnSpPr>
          <p:nvPr/>
        </p:nvCxnSpPr>
        <p:spPr>
          <a:xfrm flipH="1">
            <a:off x="5243821" y="4638504"/>
            <a:ext cx="809060" cy="794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5" idx="2"/>
            <a:endCxn id="19" idx="0"/>
          </p:cNvCxnSpPr>
          <p:nvPr/>
        </p:nvCxnSpPr>
        <p:spPr>
          <a:xfrm flipH="1">
            <a:off x="5622459" y="4638504"/>
            <a:ext cx="430422" cy="1250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5" idx="2"/>
            <a:endCxn id="20" idx="0"/>
          </p:cNvCxnSpPr>
          <p:nvPr/>
        </p:nvCxnSpPr>
        <p:spPr>
          <a:xfrm>
            <a:off x="6052881" y="4638504"/>
            <a:ext cx="270960" cy="1619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5" idx="2"/>
            <a:endCxn id="21" idx="0"/>
          </p:cNvCxnSpPr>
          <p:nvPr/>
        </p:nvCxnSpPr>
        <p:spPr>
          <a:xfrm>
            <a:off x="6052881" y="4638504"/>
            <a:ext cx="1667810" cy="123847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60539" y="4269172"/>
            <a:ext cx="2184684" cy="369332"/>
          </a:xfrm>
          <a:prstGeom prst="rect">
            <a:avLst/>
          </a:prstGeom>
          <a:noFill/>
        </p:spPr>
        <p:txBody>
          <a:bodyPr wrap="square" rtlCol="0">
            <a:spAutoFit/>
          </a:bodyPr>
          <a:lstStyle/>
          <a:p>
            <a:r>
              <a:rPr lang="ko-KR" altLang="en-US" dirty="0" smtClean="0"/>
              <a:t>단번에 자기를 드림</a:t>
            </a:r>
            <a:endParaRPr lang="ko-KR" altLang="en-US" dirty="0"/>
          </a:p>
        </p:txBody>
      </p:sp>
      <p:cxnSp>
        <p:nvCxnSpPr>
          <p:cNvPr id="37" name="Straight Connector 36"/>
          <p:cNvCxnSpPr>
            <a:endCxn id="3" idx="2"/>
          </p:cNvCxnSpPr>
          <p:nvPr/>
        </p:nvCxnSpPr>
        <p:spPr>
          <a:xfrm flipV="1">
            <a:off x="6052882" y="3424531"/>
            <a:ext cx="41403" cy="810886"/>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464302" y="1095945"/>
            <a:ext cx="871702" cy="646331"/>
          </a:xfrm>
          <a:prstGeom prst="rect">
            <a:avLst/>
          </a:prstGeom>
          <a:solidFill>
            <a:srgbClr val="FF0000"/>
          </a:solidFill>
        </p:spPr>
        <p:txBody>
          <a:bodyPr wrap="square" rtlCol="0">
            <a:spAutoFit/>
          </a:bodyPr>
          <a:lstStyle/>
          <a:p>
            <a:pPr algn="ctr"/>
            <a:r>
              <a:rPr lang="ko-KR" altLang="en-US" dirty="0" smtClean="0">
                <a:solidFill>
                  <a:schemeClr val="bg1"/>
                </a:solidFill>
              </a:rPr>
              <a:t>율법은</a:t>
            </a:r>
            <a:r>
              <a:rPr lang="en-US" altLang="ko-KR" dirty="0" smtClean="0">
                <a:solidFill>
                  <a:schemeClr val="bg1"/>
                </a:solidFill>
              </a:rPr>
              <a:t>(28)</a:t>
            </a:r>
            <a:endParaRPr lang="ko-KR" altLang="en-US" dirty="0">
              <a:solidFill>
                <a:schemeClr val="bg1"/>
              </a:solidFill>
            </a:endParaRPr>
          </a:p>
        </p:txBody>
      </p:sp>
      <p:sp>
        <p:nvSpPr>
          <p:cNvPr id="45" name="TextBox 44"/>
          <p:cNvSpPr txBox="1"/>
          <p:nvPr/>
        </p:nvSpPr>
        <p:spPr>
          <a:xfrm>
            <a:off x="5718973" y="1095944"/>
            <a:ext cx="928064" cy="646331"/>
          </a:xfrm>
          <a:prstGeom prst="rect">
            <a:avLst/>
          </a:prstGeom>
          <a:solidFill>
            <a:srgbClr val="FFFF00"/>
          </a:solidFill>
        </p:spPr>
        <p:txBody>
          <a:bodyPr wrap="square" rtlCol="0">
            <a:spAutoFit/>
          </a:bodyPr>
          <a:lstStyle/>
          <a:p>
            <a:pPr algn="ctr"/>
            <a:r>
              <a:rPr lang="ko-KR" altLang="en-US" dirty="0" smtClean="0"/>
              <a:t>맹세는</a:t>
            </a:r>
            <a:r>
              <a:rPr lang="en-US" altLang="ko-KR" dirty="0" smtClean="0"/>
              <a:t>(28)</a:t>
            </a:r>
            <a:endParaRPr lang="ko-KR" altLang="en-US" dirty="0"/>
          </a:p>
        </p:txBody>
      </p:sp>
      <p:cxnSp>
        <p:nvCxnSpPr>
          <p:cNvPr id="47" name="Straight Connector 46"/>
          <p:cNvCxnSpPr>
            <a:stCxn id="44" idx="2"/>
            <a:endCxn id="4" idx="0"/>
          </p:cNvCxnSpPr>
          <p:nvPr/>
        </p:nvCxnSpPr>
        <p:spPr>
          <a:xfrm>
            <a:off x="2900153" y="1742276"/>
            <a:ext cx="0" cy="513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5" idx="2"/>
            <a:endCxn id="69" idx="0"/>
          </p:cNvCxnSpPr>
          <p:nvPr/>
        </p:nvCxnSpPr>
        <p:spPr>
          <a:xfrm>
            <a:off x="6183005" y="1742275"/>
            <a:ext cx="5356" cy="309358"/>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28" y="2256131"/>
            <a:ext cx="1272198" cy="369332"/>
          </a:xfrm>
          <a:prstGeom prst="rect">
            <a:avLst/>
          </a:prstGeom>
          <a:noFill/>
        </p:spPr>
        <p:txBody>
          <a:bodyPr wrap="square" rtlCol="0">
            <a:spAutoFit/>
          </a:bodyPr>
          <a:lstStyle/>
          <a:p>
            <a:r>
              <a:rPr lang="ko-KR" altLang="en-US" dirty="0" err="1" smtClean="0"/>
              <a:t>약점가진</a:t>
            </a:r>
            <a:endParaRPr lang="ko-KR" altLang="en-US" dirty="0"/>
          </a:p>
        </p:txBody>
      </p:sp>
      <p:cxnSp>
        <p:nvCxnSpPr>
          <p:cNvPr id="53" name="Straight Connector 52"/>
          <p:cNvCxnSpPr>
            <a:endCxn id="4" idx="1"/>
          </p:cNvCxnSpPr>
          <p:nvPr/>
        </p:nvCxnSpPr>
        <p:spPr>
          <a:xfrm>
            <a:off x="1514621" y="2440797"/>
            <a:ext cx="252054"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7088614" y="194167"/>
            <a:ext cx="1451477" cy="957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mtClean="0"/>
              <a:t>온전</a:t>
            </a:r>
            <a:endParaRPr lang="ko-KR" altLang="en-US"/>
          </a:p>
        </p:txBody>
      </p:sp>
      <p:sp>
        <p:nvSpPr>
          <p:cNvPr id="58" name="Oval 57"/>
          <p:cNvSpPr/>
          <p:nvPr/>
        </p:nvSpPr>
        <p:spPr>
          <a:xfrm>
            <a:off x="498232" y="138030"/>
            <a:ext cx="1451477" cy="957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불완전</a:t>
            </a:r>
            <a:endParaRPr lang="ko-KR" altLang="en-US" dirty="0"/>
          </a:p>
        </p:txBody>
      </p:sp>
      <p:sp>
        <p:nvSpPr>
          <p:cNvPr id="59" name="TextBox 58"/>
          <p:cNvSpPr txBox="1"/>
          <p:nvPr/>
        </p:nvSpPr>
        <p:spPr>
          <a:xfrm>
            <a:off x="2035104" y="194167"/>
            <a:ext cx="5212188" cy="369332"/>
          </a:xfrm>
          <a:prstGeom prst="rect">
            <a:avLst/>
          </a:prstGeom>
          <a:noFill/>
        </p:spPr>
        <p:txBody>
          <a:bodyPr wrap="square" rtlCol="0">
            <a:spAutoFit/>
          </a:bodyPr>
          <a:lstStyle/>
          <a:p>
            <a:r>
              <a:rPr lang="ko-KR" altLang="en-US" dirty="0" smtClean="0"/>
              <a:t>전에 있던 계명은 연약하고 무익하므로 폐함</a:t>
            </a:r>
            <a:r>
              <a:rPr lang="en-US" altLang="ko-KR" dirty="0" smtClean="0"/>
              <a:t>(18)</a:t>
            </a:r>
            <a:endParaRPr lang="ko-KR" altLang="en-US" dirty="0"/>
          </a:p>
        </p:txBody>
      </p:sp>
      <p:sp>
        <p:nvSpPr>
          <p:cNvPr id="60" name="TextBox 59"/>
          <p:cNvSpPr txBox="1"/>
          <p:nvPr/>
        </p:nvSpPr>
        <p:spPr>
          <a:xfrm>
            <a:off x="7153899" y="2732964"/>
            <a:ext cx="1820501" cy="646331"/>
          </a:xfrm>
          <a:prstGeom prst="rect">
            <a:avLst/>
          </a:prstGeom>
          <a:noFill/>
        </p:spPr>
        <p:txBody>
          <a:bodyPr wrap="square" rtlCol="0">
            <a:spAutoFit/>
          </a:bodyPr>
          <a:lstStyle/>
          <a:p>
            <a:r>
              <a:rPr lang="ko-KR" altLang="en-US" dirty="0" smtClean="0"/>
              <a:t>더 좋은 언약의 보증</a:t>
            </a:r>
            <a:r>
              <a:rPr lang="en-US" altLang="ko-KR" dirty="0" smtClean="0"/>
              <a:t>(22)</a:t>
            </a:r>
            <a:endParaRPr lang="ko-KR" altLang="en-US" dirty="0"/>
          </a:p>
        </p:txBody>
      </p:sp>
      <p:cxnSp>
        <p:nvCxnSpPr>
          <p:cNvPr id="62" name="Straight Connector 61"/>
          <p:cNvCxnSpPr>
            <a:stCxn id="3" idx="3"/>
            <a:endCxn id="60" idx="1"/>
          </p:cNvCxnSpPr>
          <p:nvPr/>
        </p:nvCxnSpPr>
        <p:spPr>
          <a:xfrm flipV="1">
            <a:off x="6647037" y="3056130"/>
            <a:ext cx="506862" cy="45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791287" y="1127989"/>
            <a:ext cx="23065" cy="1604975"/>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691564" y="1118089"/>
            <a:ext cx="1483947" cy="369332"/>
          </a:xfrm>
          <a:prstGeom prst="rect">
            <a:avLst/>
          </a:prstGeom>
          <a:noFill/>
        </p:spPr>
        <p:txBody>
          <a:bodyPr wrap="square" rtlCol="0">
            <a:spAutoFit/>
          </a:bodyPr>
          <a:lstStyle/>
          <a:p>
            <a:pPr algn="ctr"/>
            <a:r>
              <a:rPr lang="ko-KR" altLang="en-US" dirty="0" smtClean="0"/>
              <a:t>대제사장</a:t>
            </a:r>
            <a:endParaRPr lang="ko-KR" altLang="en-US" dirty="0"/>
          </a:p>
        </p:txBody>
      </p:sp>
      <p:cxnSp>
        <p:nvCxnSpPr>
          <p:cNvPr id="68" name="Straight Arrow Connector 67"/>
          <p:cNvCxnSpPr>
            <a:stCxn id="4" idx="3"/>
          </p:cNvCxnSpPr>
          <p:nvPr/>
        </p:nvCxnSpPr>
        <p:spPr>
          <a:xfrm>
            <a:off x="4033630" y="2440797"/>
            <a:ext cx="1011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060264" y="2051633"/>
            <a:ext cx="2256194" cy="646331"/>
          </a:xfrm>
          <a:prstGeom prst="rect">
            <a:avLst/>
          </a:prstGeom>
          <a:noFill/>
        </p:spPr>
        <p:txBody>
          <a:bodyPr wrap="square" rtlCol="0">
            <a:spAutoFit/>
          </a:bodyPr>
          <a:lstStyle/>
          <a:p>
            <a:r>
              <a:rPr lang="ko-KR" altLang="en-US" dirty="0" smtClean="0"/>
              <a:t>온전하게 되신 아들</a:t>
            </a:r>
            <a:endParaRPr lang="en-US" altLang="ko-KR" dirty="0" smtClean="0"/>
          </a:p>
          <a:p>
            <a:pPr algn="ctr"/>
            <a:r>
              <a:rPr lang="ko-KR" altLang="en-US" dirty="0" smtClean="0"/>
              <a:t>세움</a:t>
            </a:r>
            <a:endParaRPr lang="ko-KR" altLang="en-US" dirty="0"/>
          </a:p>
        </p:txBody>
      </p:sp>
      <p:sp>
        <p:nvSpPr>
          <p:cNvPr id="106" name="TextBox 105"/>
          <p:cNvSpPr txBox="1"/>
          <p:nvPr/>
        </p:nvSpPr>
        <p:spPr>
          <a:xfrm>
            <a:off x="7145223" y="3431567"/>
            <a:ext cx="1791723" cy="369332"/>
          </a:xfrm>
          <a:prstGeom prst="rect">
            <a:avLst/>
          </a:prstGeom>
          <a:noFill/>
        </p:spPr>
        <p:txBody>
          <a:bodyPr wrap="square" rtlCol="0">
            <a:spAutoFit/>
          </a:bodyPr>
          <a:lstStyle/>
          <a:p>
            <a:r>
              <a:rPr lang="ko-KR" altLang="en-US" dirty="0" smtClean="0"/>
              <a:t>온전히 구원</a:t>
            </a:r>
            <a:r>
              <a:rPr lang="en-US" altLang="ko-KR" dirty="0" smtClean="0"/>
              <a:t>(25)</a:t>
            </a:r>
            <a:endParaRPr lang="ko-KR" altLang="en-US" dirty="0"/>
          </a:p>
        </p:txBody>
      </p:sp>
      <p:cxnSp>
        <p:nvCxnSpPr>
          <p:cNvPr id="110" name="Straight Connector 109"/>
          <p:cNvCxnSpPr>
            <a:stCxn id="3" idx="3"/>
            <a:endCxn id="106" idx="1"/>
          </p:cNvCxnSpPr>
          <p:nvPr/>
        </p:nvCxnSpPr>
        <p:spPr>
          <a:xfrm>
            <a:off x="6647037" y="3101366"/>
            <a:ext cx="498186" cy="514867"/>
          </a:xfrm>
          <a:prstGeom prst="line">
            <a:avLst/>
          </a:prstGeom>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153899" y="3863335"/>
            <a:ext cx="1982507" cy="646331"/>
          </a:xfrm>
          <a:prstGeom prst="rect">
            <a:avLst/>
          </a:prstGeom>
          <a:noFill/>
        </p:spPr>
        <p:txBody>
          <a:bodyPr wrap="square" rtlCol="0">
            <a:spAutoFit/>
          </a:bodyPr>
          <a:lstStyle/>
          <a:p>
            <a:pPr algn="ctr"/>
            <a:r>
              <a:rPr lang="ko-KR" altLang="en-US" dirty="0" smtClean="0"/>
              <a:t>그들을 위해 간구</a:t>
            </a:r>
            <a:endParaRPr lang="en-US" altLang="ko-KR" dirty="0" smtClean="0"/>
          </a:p>
          <a:p>
            <a:pPr algn="r"/>
            <a:r>
              <a:rPr lang="en-US" altLang="ko-KR" dirty="0" smtClean="0"/>
              <a:t>(25)</a:t>
            </a:r>
            <a:endParaRPr lang="ko-KR" altLang="en-US" dirty="0"/>
          </a:p>
        </p:txBody>
      </p:sp>
      <p:cxnSp>
        <p:nvCxnSpPr>
          <p:cNvPr id="126" name="Straight Connector 125"/>
          <p:cNvCxnSpPr>
            <a:stCxn id="3" idx="3"/>
            <a:endCxn id="125" idx="1"/>
          </p:cNvCxnSpPr>
          <p:nvPr/>
        </p:nvCxnSpPr>
        <p:spPr>
          <a:xfrm>
            <a:off x="6647037" y="3101366"/>
            <a:ext cx="506862" cy="10851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06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2280" y="188640"/>
            <a:ext cx="1882552" cy="490066"/>
          </a:xfrm>
        </p:spPr>
        <p:txBody>
          <a:bodyPr/>
          <a:lstStyle/>
          <a:p>
            <a:pPr algn="r"/>
            <a:r>
              <a:rPr lang="ko-KR" altLang="en-US" sz="2000" dirty="0" smtClean="0"/>
              <a:t>히브리서 </a:t>
            </a:r>
            <a:r>
              <a:rPr lang="en-US" altLang="ko-KR" sz="2000" dirty="0" smtClean="0"/>
              <a:t>8</a:t>
            </a:r>
            <a:r>
              <a:rPr lang="ko-KR" altLang="en-US" sz="2000" dirty="0" smtClean="0"/>
              <a:t>장</a:t>
            </a:r>
            <a:endParaRPr lang="ko-KR" altLang="en-US" dirty="0"/>
          </a:p>
        </p:txBody>
      </p:sp>
      <p:sp>
        <p:nvSpPr>
          <p:cNvPr id="3" name="TextBox 2"/>
          <p:cNvSpPr txBox="1"/>
          <p:nvPr/>
        </p:nvSpPr>
        <p:spPr>
          <a:xfrm>
            <a:off x="3995936" y="422522"/>
            <a:ext cx="1296144" cy="369332"/>
          </a:xfrm>
          <a:prstGeom prst="rect">
            <a:avLst/>
          </a:prstGeom>
          <a:solidFill>
            <a:srgbClr val="FF0000"/>
          </a:solidFill>
        </p:spPr>
        <p:txBody>
          <a:bodyPr wrap="square" rtlCol="0">
            <a:spAutoFit/>
          </a:bodyPr>
          <a:lstStyle/>
          <a:p>
            <a:pPr algn="ctr"/>
            <a:r>
              <a:rPr lang="ko-KR" altLang="en-US" b="1" dirty="0" smtClean="0">
                <a:solidFill>
                  <a:schemeClr val="bg1"/>
                </a:solidFill>
              </a:rPr>
              <a:t>대제사장</a:t>
            </a:r>
            <a:endParaRPr lang="ko-KR" altLang="en-US" b="1" dirty="0">
              <a:solidFill>
                <a:schemeClr val="bg1"/>
              </a:solidFill>
            </a:endParaRPr>
          </a:p>
        </p:txBody>
      </p:sp>
      <p:sp>
        <p:nvSpPr>
          <p:cNvPr id="4" name="TextBox 3"/>
          <p:cNvSpPr txBox="1"/>
          <p:nvPr/>
        </p:nvSpPr>
        <p:spPr>
          <a:xfrm>
            <a:off x="1498467" y="980728"/>
            <a:ext cx="1728192" cy="369332"/>
          </a:xfrm>
          <a:prstGeom prst="rect">
            <a:avLst/>
          </a:prstGeom>
          <a:noFill/>
        </p:spPr>
        <p:txBody>
          <a:bodyPr wrap="square" rtlCol="0">
            <a:spAutoFit/>
          </a:bodyPr>
          <a:lstStyle/>
          <a:p>
            <a:r>
              <a:rPr lang="ko-KR" altLang="en-US" dirty="0" smtClean="0"/>
              <a:t>인간 대제사장</a:t>
            </a:r>
            <a:endParaRPr lang="ko-KR" altLang="en-US" dirty="0"/>
          </a:p>
        </p:txBody>
      </p:sp>
      <p:sp>
        <p:nvSpPr>
          <p:cNvPr id="5" name="TextBox 4"/>
          <p:cNvSpPr txBox="1"/>
          <p:nvPr/>
        </p:nvSpPr>
        <p:spPr>
          <a:xfrm>
            <a:off x="6012160" y="964852"/>
            <a:ext cx="1944216" cy="369332"/>
          </a:xfrm>
          <a:prstGeom prst="rect">
            <a:avLst/>
          </a:prstGeom>
          <a:noFill/>
        </p:spPr>
        <p:txBody>
          <a:bodyPr wrap="square" rtlCol="0">
            <a:spAutoFit/>
          </a:bodyPr>
          <a:lstStyle/>
          <a:p>
            <a:r>
              <a:rPr lang="ko-KR" altLang="en-US" smtClean="0"/>
              <a:t>이러</a:t>
            </a:r>
            <a:r>
              <a:rPr lang="ko-KR" altLang="en-US"/>
              <a:t>한</a:t>
            </a:r>
            <a:r>
              <a:rPr lang="ko-KR" altLang="en-US" smtClean="0"/>
              <a:t> 대제사장</a:t>
            </a:r>
            <a:endParaRPr lang="ko-KR" altLang="en-US"/>
          </a:p>
        </p:txBody>
      </p:sp>
      <p:cxnSp>
        <p:nvCxnSpPr>
          <p:cNvPr id="7" name="직선 연결선 6"/>
          <p:cNvCxnSpPr>
            <a:stCxn id="3" idx="2"/>
            <a:endCxn id="4" idx="3"/>
          </p:cNvCxnSpPr>
          <p:nvPr/>
        </p:nvCxnSpPr>
        <p:spPr>
          <a:xfrm flipH="1">
            <a:off x="3226659" y="791854"/>
            <a:ext cx="1417349" cy="373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a:stCxn id="3" idx="2"/>
            <a:endCxn id="5" idx="1"/>
          </p:cNvCxnSpPr>
          <p:nvPr/>
        </p:nvCxnSpPr>
        <p:spPr>
          <a:xfrm>
            <a:off x="4644008" y="791854"/>
            <a:ext cx="1368152" cy="35766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9512" y="1772816"/>
            <a:ext cx="720080" cy="369332"/>
          </a:xfrm>
          <a:prstGeom prst="rect">
            <a:avLst/>
          </a:prstGeom>
          <a:noFill/>
        </p:spPr>
        <p:txBody>
          <a:bodyPr wrap="square" rtlCol="0">
            <a:spAutoFit/>
          </a:bodyPr>
          <a:lstStyle/>
          <a:p>
            <a:r>
              <a:rPr lang="ko-KR" altLang="en-US" smtClean="0"/>
              <a:t>땅에</a:t>
            </a:r>
            <a:endParaRPr lang="ko-KR" altLang="en-US"/>
          </a:p>
        </p:txBody>
      </p:sp>
      <p:sp>
        <p:nvSpPr>
          <p:cNvPr id="15" name="TextBox 14"/>
          <p:cNvSpPr txBox="1"/>
          <p:nvPr/>
        </p:nvSpPr>
        <p:spPr>
          <a:xfrm>
            <a:off x="2002523" y="1778134"/>
            <a:ext cx="720080" cy="369332"/>
          </a:xfrm>
          <a:prstGeom prst="rect">
            <a:avLst/>
          </a:prstGeom>
          <a:noFill/>
        </p:spPr>
        <p:txBody>
          <a:bodyPr wrap="square" rtlCol="0">
            <a:spAutoFit/>
          </a:bodyPr>
          <a:lstStyle/>
          <a:p>
            <a:r>
              <a:rPr lang="ko-KR" altLang="en-US" dirty="0" smtClean="0"/>
              <a:t>섬김</a:t>
            </a:r>
            <a:endParaRPr lang="ko-KR" altLang="en-US" dirty="0"/>
          </a:p>
        </p:txBody>
      </p:sp>
      <p:cxnSp>
        <p:nvCxnSpPr>
          <p:cNvPr id="17" name="직선 연결선 16"/>
          <p:cNvCxnSpPr>
            <a:stCxn id="14" idx="3"/>
            <a:endCxn id="4" idx="2"/>
          </p:cNvCxnSpPr>
          <p:nvPr/>
        </p:nvCxnSpPr>
        <p:spPr>
          <a:xfrm flipV="1">
            <a:off x="899592" y="1350060"/>
            <a:ext cx="1462971" cy="607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0"/>
            <a:endCxn id="4" idx="2"/>
          </p:cNvCxnSpPr>
          <p:nvPr/>
        </p:nvCxnSpPr>
        <p:spPr>
          <a:xfrm flipV="1">
            <a:off x="2362563" y="1350060"/>
            <a:ext cx="0" cy="42807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255" y="2490546"/>
            <a:ext cx="2483767" cy="584775"/>
          </a:xfrm>
          <a:prstGeom prst="rect">
            <a:avLst/>
          </a:prstGeom>
          <a:noFill/>
        </p:spPr>
        <p:txBody>
          <a:bodyPr wrap="square" rtlCol="0">
            <a:spAutoFit/>
          </a:bodyPr>
          <a:lstStyle/>
          <a:p>
            <a:r>
              <a:rPr lang="ko-KR" altLang="en-US" dirty="0" smtClean="0"/>
              <a:t>하늘의 모형과 그림자</a:t>
            </a:r>
            <a:endParaRPr lang="en-US" altLang="ko-KR" dirty="0" smtClean="0"/>
          </a:p>
          <a:p>
            <a:pPr algn="ctr"/>
            <a:r>
              <a:rPr lang="ko-KR" altLang="en-US" sz="1400" dirty="0" smtClean="0"/>
              <a:t>출</a:t>
            </a:r>
            <a:r>
              <a:rPr lang="en-US" altLang="ko-KR" sz="1400" dirty="0" smtClean="0"/>
              <a:t>25:40, 26:30 </a:t>
            </a:r>
            <a:r>
              <a:rPr lang="ko-KR" altLang="en-US" sz="1400" dirty="0" smtClean="0"/>
              <a:t>대상</a:t>
            </a:r>
            <a:r>
              <a:rPr lang="en-US" altLang="ko-KR" sz="1400" dirty="0" smtClean="0"/>
              <a:t>28:10,12</a:t>
            </a:r>
            <a:endParaRPr lang="ko-KR" altLang="en-US" sz="1400" dirty="0"/>
          </a:p>
        </p:txBody>
      </p:sp>
      <p:sp>
        <p:nvSpPr>
          <p:cNvPr id="21" name="TextBox 20"/>
          <p:cNvSpPr txBox="1"/>
          <p:nvPr/>
        </p:nvSpPr>
        <p:spPr>
          <a:xfrm>
            <a:off x="2722604" y="2490546"/>
            <a:ext cx="1212730" cy="369332"/>
          </a:xfrm>
          <a:prstGeom prst="rect">
            <a:avLst/>
          </a:prstGeom>
          <a:noFill/>
        </p:spPr>
        <p:txBody>
          <a:bodyPr wrap="square" rtlCol="0">
            <a:spAutoFit/>
          </a:bodyPr>
          <a:lstStyle/>
          <a:p>
            <a:r>
              <a:rPr lang="ko-KR" altLang="en-US" dirty="0" smtClean="0"/>
              <a:t>예물드림</a:t>
            </a:r>
            <a:endParaRPr lang="ko-KR" altLang="en-US" dirty="0"/>
          </a:p>
        </p:txBody>
      </p:sp>
      <p:cxnSp>
        <p:nvCxnSpPr>
          <p:cNvPr id="23" name="직선 연결선 22"/>
          <p:cNvCxnSpPr>
            <a:stCxn id="15" idx="2"/>
            <a:endCxn id="20" idx="0"/>
          </p:cNvCxnSpPr>
          <p:nvPr/>
        </p:nvCxnSpPr>
        <p:spPr>
          <a:xfrm flipH="1">
            <a:off x="1277139" y="2147466"/>
            <a:ext cx="1085424" cy="343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직선 연결선 24"/>
          <p:cNvCxnSpPr>
            <a:stCxn id="21" idx="0"/>
            <a:endCxn id="15" idx="2"/>
          </p:cNvCxnSpPr>
          <p:nvPr/>
        </p:nvCxnSpPr>
        <p:spPr>
          <a:xfrm flipH="1" flipV="1">
            <a:off x="2362563" y="2147466"/>
            <a:ext cx="966406" cy="34308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22604" y="3148209"/>
            <a:ext cx="1417348" cy="369332"/>
          </a:xfrm>
          <a:prstGeom prst="rect">
            <a:avLst/>
          </a:prstGeom>
          <a:noFill/>
        </p:spPr>
        <p:txBody>
          <a:bodyPr wrap="square" rtlCol="0">
            <a:spAutoFit/>
          </a:bodyPr>
          <a:lstStyle/>
          <a:p>
            <a:r>
              <a:rPr lang="ko-KR" altLang="en-US" dirty="0" err="1" smtClean="0"/>
              <a:t>율법따라</a:t>
            </a:r>
            <a:r>
              <a:rPr lang="en-US" altLang="ko-KR" dirty="0" smtClean="0"/>
              <a:t>(4)</a:t>
            </a:r>
            <a:endParaRPr lang="ko-KR" altLang="en-US" dirty="0"/>
          </a:p>
        </p:txBody>
      </p:sp>
      <p:sp>
        <p:nvSpPr>
          <p:cNvPr id="27" name="TextBox 26"/>
          <p:cNvSpPr txBox="1"/>
          <p:nvPr/>
        </p:nvSpPr>
        <p:spPr>
          <a:xfrm>
            <a:off x="121540" y="3148209"/>
            <a:ext cx="2304255" cy="369332"/>
          </a:xfrm>
          <a:prstGeom prst="rect">
            <a:avLst/>
          </a:prstGeom>
          <a:noFill/>
        </p:spPr>
        <p:txBody>
          <a:bodyPr wrap="square" rtlCol="0">
            <a:spAutoFit/>
          </a:bodyPr>
          <a:lstStyle/>
          <a:p>
            <a:r>
              <a:rPr lang="ko-KR" altLang="en-US" smtClean="0"/>
              <a:t>지시하심 </a:t>
            </a:r>
            <a:r>
              <a:rPr lang="ko-KR" altLang="en-US" dirty="0" err="1" smtClean="0"/>
              <a:t>얻은데로</a:t>
            </a:r>
            <a:r>
              <a:rPr lang="en-US" altLang="ko-KR" dirty="0" smtClean="0"/>
              <a:t>(5)</a:t>
            </a:r>
            <a:endParaRPr lang="ko-KR" altLang="en-US" dirty="0"/>
          </a:p>
        </p:txBody>
      </p:sp>
      <p:sp>
        <p:nvSpPr>
          <p:cNvPr id="28" name="TextBox 27"/>
          <p:cNvSpPr txBox="1"/>
          <p:nvPr/>
        </p:nvSpPr>
        <p:spPr>
          <a:xfrm>
            <a:off x="238258" y="3768932"/>
            <a:ext cx="2039035" cy="646331"/>
          </a:xfrm>
          <a:prstGeom prst="rect">
            <a:avLst/>
          </a:prstGeom>
          <a:noFill/>
        </p:spPr>
        <p:txBody>
          <a:bodyPr wrap="square" rtlCol="0">
            <a:spAutoFit/>
          </a:bodyPr>
          <a:lstStyle/>
          <a:p>
            <a:r>
              <a:rPr lang="ko-KR" altLang="en-US" dirty="0" smtClean="0"/>
              <a:t>산에서 보이던 본을 따라</a:t>
            </a:r>
            <a:r>
              <a:rPr lang="en-US" altLang="ko-KR" dirty="0" smtClean="0"/>
              <a:t>(</a:t>
            </a:r>
            <a:r>
              <a:rPr lang="ko-KR" altLang="en-US" dirty="0" smtClean="0"/>
              <a:t>출</a:t>
            </a:r>
            <a:r>
              <a:rPr lang="en-US" altLang="ko-KR" dirty="0" smtClean="0"/>
              <a:t>25:40)</a:t>
            </a:r>
            <a:endParaRPr lang="ko-KR" altLang="en-US" dirty="0"/>
          </a:p>
        </p:txBody>
      </p:sp>
      <p:sp>
        <p:nvSpPr>
          <p:cNvPr id="29" name="TextBox 28"/>
          <p:cNvSpPr txBox="1"/>
          <p:nvPr/>
        </p:nvSpPr>
        <p:spPr>
          <a:xfrm>
            <a:off x="861732" y="4512881"/>
            <a:ext cx="792087" cy="369332"/>
          </a:xfrm>
          <a:prstGeom prst="rect">
            <a:avLst/>
          </a:prstGeom>
          <a:solidFill>
            <a:srgbClr val="FF0000"/>
          </a:solidFill>
        </p:spPr>
        <p:txBody>
          <a:bodyPr wrap="square" rtlCol="0">
            <a:spAutoFit/>
          </a:bodyPr>
          <a:lstStyle/>
          <a:p>
            <a:pPr algn="ctr"/>
            <a:r>
              <a:rPr lang="ko-KR" altLang="en-US" dirty="0" smtClean="0">
                <a:solidFill>
                  <a:schemeClr val="bg1"/>
                </a:solidFill>
              </a:rPr>
              <a:t>모세</a:t>
            </a:r>
            <a:endParaRPr lang="ko-KR" altLang="en-US" dirty="0">
              <a:solidFill>
                <a:schemeClr val="bg1"/>
              </a:solidFill>
            </a:endParaRPr>
          </a:p>
        </p:txBody>
      </p:sp>
      <p:sp>
        <p:nvSpPr>
          <p:cNvPr id="30" name="TextBox 29"/>
          <p:cNvSpPr txBox="1"/>
          <p:nvPr/>
        </p:nvSpPr>
        <p:spPr>
          <a:xfrm>
            <a:off x="416177" y="4882213"/>
            <a:ext cx="1651414" cy="369332"/>
          </a:xfrm>
          <a:prstGeom prst="rect">
            <a:avLst/>
          </a:prstGeom>
          <a:noFill/>
        </p:spPr>
        <p:txBody>
          <a:bodyPr wrap="none" rtlCol="0">
            <a:spAutoFit/>
          </a:bodyPr>
          <a:lstStyle/>
          <a:p>
            <a:r>
              <a:rPr lang="ko-KR" altLang="en-US" dirty="0" smtClean="0"/>
              <a:t>언약의 중보자</a:t>
            </a:r>
            <a:endParaRPr lang="ko-KR" altLang="en-US" dirty="0"/>
          </a:p>
        </p:txBody>
      </p:sp>
      <p:sp>
        <p:nvSpPr>
          <p:cNvPr id="31" name="TextBox 30"/>
          <p:cNvSpPr txBox="1"/>
          <p:nvPr/>
        </p:nvSpPr>
        <p:spPr>
          <a:xfrm>
            <a:off x="6984268" y="1946839"/>
            <a:ext cx="1872208" cy="369332"/>
          </a:xfrm>
          <a:prstGeom prst="rect">
            <a:avLst/>
          </a:prstGeom>
          <a:noFill/>
        </p:spPr>
        <p:txBody>
          <a:bodyPr wrap="square" rtlCol="0">
            <a:spAutoFit/>
          </a:bodyPr>
          <a:lstStyle/>
          <a:p>
            <a:r>
              <a:rPr lang="ko-KR" altLang="en-US" dirty="0" smtClean="0"/>
              <a:t>하늘 보좌 우편</a:t>
            </a:r>
            <a:endParaRPr lang="ko-KR" altLang="en-US" dirty="0"/>
          </a:p>
        </p:txBody>
      </p:sp>
      <p:sp>
        <p:nvSpPr>
          <p:cNvPr id="32" name="TextBox 31"/>
          <p:cNvSpPr txBox="1"/>
          <p:nvPr/>
        </p:nvSpPr>
        <p:spPr>
          <a:xfrm>
            <a:off x="4772566" y="1957482"/>
            <a:ext cx="792088" cy="369332"/>
          </a:xfrm>
          <a:prstGeom prst="rect">
            <a:avLst/>
          </a:prstGeom>
          <a:noFill/>
        </p:spPr>
        <p:txBody>
          <a:bodyPr wrap="square" rtlCol="0">
            <a:spAutoFit/>
          </a:bodyPr>
          <a:lstStyle/>
          <a:p>
            <a:r>
              <a:rPr lang="ko-KR" altLang="en-US" dirty="0" smtClean="0"/>
              <a:t>섬김</a:t>
            </a:r>
            <a:endParaRPr lang="ko-KR" altLang="en-US" dirty="0"/>
          </a:p>
        </p:txBody>
      </p:sp>
      <p:cxnSp>
        <p:nvCxnSpPr>
          <p:cNvPr id="34" name="직선 연결선 33"/>
          <p:cNvCxnSpPr>
            <a:stCxn id="5" idx="2"/>
            <a:endCxn id="31" idx="0"/>
          </p:cNvCxnSpPr>
          <p:nvPr/>
        </p:nvCxnSpPr>
        <p:spPr>
          <a:xfrm>
            <a:off x="6984268" y="1334184"/>
            <a:ext cx="936104" cy="612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직선 연결선 35"/>
          <p:cNvCxnSpPr>
            <a:stCxn id="32" idx="0"/>
            <a:endCxn id="5" idx="2"/>
          </p:cNvCxnSpPr>
          <p:nvPr/>
        </p:nvCxnSpPr>
        <p:spPr>
          <a:xfrm flipV="1">
            <a:off x="5168610" y="1334184"/>
            <a:ext cx="1815658" cy="62329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88324" y="4492876"/>
            <a:ext cx="936104" cy="369332"/>
          </a:xfrm>
          <a:prstGeom prst="rect">
            <a:avLst/>
          </a:prstGeom>
          <a:solidFill>
            <a:srgbClr val="FF0000"/>
          </a:solidFill>
        </p:spPr>
        <p:txBody>
          <a:bodyPr wrap="square" rtlCol="0">
            <a:spAutoFit/>
          </a:bodyPr>
          <a:lstStyle/>
          <a:p>
            <a:r>
              <a:rPr lang="ko-KR" altLang="en-US" dirty="0" smtClean="0">
                <a:solidFill>
                  <a:schemeClr val="bg1"/>
                </a:solidFill>
              </a:rPr>
              <a:t>예수님</a:t>
            </a:r>
            <a:endParaRPr lang="ko-KR" altLang="en-US" dirty="0">
              <a:solidFill>
                <a:schemeClr val="bg1"/>
              </a:solidFill>
            </a:endParaRPr>
          </a:p>
        </p:txBody>
      </p:sp>
      <p:cxnSp>
        <p:nvCxnSpPr>
          <p:cNvPr id="39" name="직선 연결선 38"/>
          <p:cNvCxnSpPr>
            <a:stCxn id="31" idx="2"/>
            <a:endCxn id="37" idx="0"/>
          </p:cNvCxnSpPr>
          <p:nvPr/>
        </p:nvCxnSpPr>
        <p:spPr>
          <a:xfrm>
            <a:off x="7920372" y="2316171"/>
            <a:ext cx="36004" cy="217670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168610" y="4143549"/>
            <a:ext cx="2065421" cy="369332"/>
          </a:xfrm>
          <a:prstGeom prst="rect">
            <a:avLst/>
          </a:prstGeom>
          <a:noFill/>
        </p:spPr>
        <p:txBody>
          <a:bodyPr wrap="square" rtlCol="0">
            <a:spAutoFit/>
          </a:bodyPr>
          <a:lstStyle/>
          <a:p>
            <a:r>
              <a:rPr lang="ko-KR" altLang="en-US" dirty="0" smtClean="0"/>
              <a:t>더 아름다운 직분</a:t>
            </a:r>
            <a:endParaRPr lang="ko-KR" altLang="en-US" dirty="0"/>
          </a:p>
        </p:txBody>
      </p:sp>
      <p:sp>
        <p:nvSpPr>
          <p:cNvPr id="45" name="자유형 44"/>
          <p:cNvSpPr/>
          <p:nvPr/>
        </p:nvSpPr>
        <p:spPr>
          <a:xfrm flipV="1">
            <a:off x="1631077" y="4512881"/>
            <a:ext cx="5857247" cy="349326"/>
          </a:xfrm>
          <a:custGeom>
            <a:avLst/>
            <a:gdLst>
              <a:gd name="connsiteX0" fmla="*/ 0 w 2883876"/>
              <a:gd name="connsiteY0" fmla="*/ 124429 h 195162"/>
              <a:gd name="connsiteX1" fmla="*/ 685800 w 2883876"/>
              <a:gd name="connsiteY1" fmla="*/ 1336 h 195162"/>
              <a:gd name="connsiteX2" fmla="*/ 1389184 w 2883876"/>
              <a:gd name="connsiteY2" fmla="*/ 194767 h 195162"/>
              <a:gd name="connsiteX3" fmla="*/ 2198076 w 2883876"/>
              <a:gd name="connsiteY3" fmla="*/ 54090 h 195162"/>
              <a:gd name="connsiteX4" fmla="*/ 2883876 w 2883876"/>
              <a:gd name="connsiteY4" fmla="*/ 142013 h 195162"/>
              <a:gd name="connsiteX5" fmla="*/ 2883876 w 2883876"/>
              <a:gd name="connsiteY5" fmla="*/ 142013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876" h="195162">
                <a:moveTo>
                  <a:pt x="0" y="124429"/>
                </a:moveTo>
                <a:cubicBezTo>
                  <a:pt x="227134" y="57021"/>
                  <a:pt x="454269" y="-10387"/>
                  <a:pt x="685800" y="1336"/>
                </a:cubicBezTo>
                <a:cubicBezTo>
                  <a:pt x="917331" y="13059"/>
                  <a:pt x="1137138" y="185975"/>
                  <a:pt x="1389184" y="194767"/>
                </a:cubicBezTo>
                <a:cubicBezTo>
                  <a:pt x="1641230" y="203559"/>
                  <a:pt x="1948961" y="62882"/>
                  <a:pt x="2198076" y="54090"/>
                </a:cubicBezTo>
                <a:cubicBezTo>
                  <a:pt x="2447191" y="45298"/>
                  <a:pt x="2883876" y="142013"/>
                  <a:pt x="2883876" y="142013"/>
                </a:cubicBezTo>
                <a:lnTo>
                  <a:pt x="2883876" y="14201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p:cNvSpPr txBox="1"/>
          <p:nvPr/>
        </p:nvSpPr>
        <p:spPr>
          <a:xfrm>
            <a:off x="6444209" y="4953699"/>
            <a:ext cx="2699792" cy="369332"/>
          </a:xfrm>
          <a:prstGeom prst="rect">
            <a:avLst/>
          </a:prstGeom>
          <a:noFill/>
        </p:spPr>
        <p:txBody>
          <a:bodyPr wrap="square" rtlCol="0">
            <a:spAutoFit/>
          </a:bodyPr>
          <a:lstStyle/>
          <a:p>
            <a:r>
              <a:rPr lang="ko-KR" altLang="en-US" dirty="0" smtClean="0"/>
              <a:t>더 좋은 언약의 중보자</a:t>
            </a:r>
            <a:r>
              <a:rPr lang="en-US" altLang="ko-KR" dirty="0" smtClean="0"/>
              <a:t>(6)</a:t>
            </a:r>
            <a:endParaRPr lang="ko-KR" altLang="en-US" dirty="0"/>
          </a:p>
        </p:txBody>
      </p:sp>
      <p:sp>
        <p:nvSpPr>
          <p:cNvPr id="47" name="TextBox 46"/>
          <p:cNvSpPr txBox="1"/>
          <p:nvPr/>
        </p:nvSpPr>
        <p:spPr>
          <a:xfrm>
            <a:off x="645499" y="5704348"/>
            <a:ext cx="1192768" cy="369332"/>
          </a:xfrm>
          <a:prstGeom prst="rect">
            <a:avLst/>
          </a:prstGeom>
          <a:noFill/>
        </p:spPr>
        <p:txBody>
          <a:bodyPr wrap="square" rtlCol="0">
            <a:spAutoFit/>
          </a:bodyPr>
          <a:lstStyle/>
          <a:p>
            <a:pPr algn="ctr"/>
            <a:r>
              <a:rPr lang="ko-KR" altLang="en-US" dirty="0" smtClean="0"/>
              <a:t>옛 언약</a:t>
            </a:r>
            <a:endParaRPr lang="ko-KR" altLang="en-US" dirty="0"/>
          </a:p>
        </p:txBody>
      </p:sp>
      <p:sp>
        <p:nvSpPr>
          <p:cNvPr id="48" name="TextBox 47"/>
          <p:cNvSpPr txBox="1"/>
          <p:nvPr/>
        </p:nvSpPr>
        <p:spPr>
          <a:xfrm>
            <a:off x="7197721" y="5728920"/>
            <a:ext cx="1192768" cy="369332"/>
          </a:xfrm>
          <a:prstGeom prst="rect">
            <a:avLst/>
          </a:prstGeom>
          <a:noFill/>
        </p:spPr>
        <p:txBody>
          <a:bodyPr wrap="square" rtlCol="0">
            <a:spAutoFit/>
          </a:bodyPr>
          <a:lstStyle/>
          <a:p>
            <a:pPr algn="ctr"/>
            <a:r>
              <a:rPr lang="ko-KR" altLang="en-US" dirty="0" smtClean="0"/>
              <a:t>새 언약</a:t>
            </a:r>
            <a:endParaRPr lang="ko-KR" altLang="en-US" dirty="0"/>
          </a:p>
        </p:txBody>
      </p:sp>
      <p:cxnSp>
        <p:nvCxnSpPr>
          <p:cNvPr id="50" name="직선 연결선 49"/>
          <p:cNvCxnSpPr>
            <a:stCxn id="20" idx="2"/>
            <a:endCxn id="27" idx="0"/>
          </p:cNvCxnSpPr>
          <p:nvPr/>
        </p:nvCxnSpPr>
        <p:spPr>
          <a:xfrm flipH="1">
            <a:off x="1273668" y="3075321"/>
            <a:ext cx="3471" cy="72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직선 연결선 51"/>
          <p:cNvCxnSpPr>
            <a:stCxn id="27" idx="2"/>
            <a:endCxn id="28" idx="0"/>
          </p:cNvCxnSpPr>
          <p:nvPr/>
        </p:nvCxnSpPr>
        <p:spPr>
          <a:xfrm flipH="1">
            <a:off x="1257776" y="3517541"/>
            <a:ext cx="15892" cy="251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직선 연결선 53"/>
          <p:cNvCxnSpPr>
            <a:stCxn id="28" idx="2"/>
            <a:endCxn id="29" idx="0"/>
          </p:cNvCxnSpPr>
          <p:nvPr/>
        </p:nvCxnSpPr>
        <p:spPr>
          <a:xfrm>
            <a:off x="1257776" y="4415263"/>
            <a:ext cx="0" cy="97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직선 연결선 60"/>
          <p:cNvCxnSpPr>
            <a:stCxn id="47" idx="0"/>
            <a:endCxn id="30" idx="2"/>
          </p:cNvCxnSpPr>
          <p:nvPr/>
        </p:nvCxnSpPr>
        <p:spPr>
          <a:xfrm flipV="1">
            <a:off x="1241883" y="5251545"/>
            <a:ext cx="1" cy="45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직선 연결선 63"/>
          <p:cNvCxnSpPr>
            <a:stCxn id="48" idx="0"/>
            <a:endCxn id="46" idx="2"/>
          </p:cNvCxnSpPr>
          <p:nvPr/>
        </p:nvCxnSpPr>
        <p:spPr>
          <a:xfrm flipV="1">
            <a:off x="7794105" y="5323031"/>
            <a:ext cx="0" cy="405889"/>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935333" y="2501878"/>
            <a:ext cx="2076827" cy="369332"/>
          </a:xfrm>
          <a:prstGeom prst="rect">
            <a:avLst/>
          </a:prstGeom>
          <a:noFill/>
        </p:spPr>
        <p:txBody>
          <a:bodyPr wrap="square" rtlCol="0">
            <a:spAutoFit/>
          </a:bodyPr>
          <a:lstStyle/>
          <a:p>
            <a:r>
              <a:rPr lang="ko-KR" altLang="en-US" dirty="0" smtClean="0"/>
              <a:t>예물과 제사드림</a:t>
            </a:r>
            <a:endParaRPr lang="ko-KR" altLang="en-US" dirty="0"/>
          </a:p>
        </p:txBody>
      </p:sp>
      <p:cxnSp>
        <p:nvCxnSpPr>
          <p:cNvPr id="80" name="직선 연결선 79"/>
          <p:cNvCxnSpPr>
            <a:stCxn id="78" idx="0"/>
            <a:endCxn id="32" idx="2"/>
          </p:cNvCxnSpPr>
          <p:nvPr/>
        </p:nvCxnSpPr>
        <p:spPr>
          <a:xfrm flipV="1">
            <a:off x="4973747" y="2326814"/>
            <a:ext cx="194863" cy="175064"/>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861903" y="2513048"/>
            <a:ext cx="1794249" cy="369332"/>
          </a:xfrm>
          <a:prstGeom prst="rect">
            <a:avLst/>
          </a:prstGeom>
          <a:noFill/>
        </p:spPr>
        <p:txBody>
          <a:bodyPr wrap="square" rtlCol="0">
            <a:spAutoFit/>
          </a:bodyPr>
          <a:lstStyle/>
          <a:p>
            <a:r>
              <a:rPr lang="ko-KR" altLang="en-US" dirty="0" smtClean="0"/>
              <a:t>성소와 참 장막</a:t>
            </a:r>
            <a:endParaRPr lang="ko-KR" altLang="en-US" dirty="0"/>
          </a:p>
        </p:txBody>
      </p:sp>
      <p:cxnSp>
        <p:nvCxnSpPr>
          <p:cNvPr id="90" name="직선 연결선 89"/>
          <p:cNvCxnSpPr>
            <a:stCxn id="32" idx="2"/>
            <a:endCxn id="88" idx="0"/>
          </p:cNvCxnSpPr>
          <p:nvPr/>
        </p:nvCxnSpPr>
        <p:spPr>
          <a:xfrm>
            <a:off x="5168610" y="2326814"/>
            <a:ext cx="1590418" cy="186234"/>
          </a:xfrm>
          <a:prstGeom prst="line">
            <a:avLst/>
          </a:prstGeom>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861903" y="3148209"/>
            <a:ext cx="1794249" cy="369332"/>
          </a:xfrm>
          <a:prstGeom prst="rect">
            <a:avLst/>
          </a:prstGeom>
          <a:noFill/>
        </p:spPr>
        <p:txBody>
          <a:bodyPr wrap="square" rtlCol="0">
            <a:spAutoFit/>
          </a:bodyPr>
          <a:lstStyle/>
          <a:p>
            <a:r>
              <a:rPr lang="ko-KR" altLang="en-US" dirty="0" smtClean="0"/>
              <a:t>주께서 세우심</a:t>
            </a:r>
            <a:endParaRPr lang="ko-KR" altLang="en-US" dirty="0"/>
          </a:p>
        </p:txBody>
      </p:sp>
      <p:cxnSp>
        <p:nvCxnSpPr>
          <p:cNvPr id="100" name="직선 연결선 99"/>
          <p:cNvCxnSpPr>
            <a:stCxn id="88" idx="2"/>
            <a:endCxn id="98" idx="0"/>
          </p:cNvCxnSpPr>
          <p:nvPr/>
        </p:nvCxnSpPr>
        <p:spPr>
          <a:xfrm>
            <a:off x="6759028" y="2882380"/>
            <a:ext cx="0" cy="265829"/>
          </a:xfrm>
          <a:prstGeom prst="line">
            <a:avLst/>
          </a:prstGeom>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583880" y="3538099"/>
            <a:ext cx="744204" cy="461665"/>
          </a:xfrm>
          <a:prstGeom prst="rect">
            <a:avLst/>
          </a:prstGeom>
          <a:noFill/>
        </p:spPr>
        <p:txBody>
          <a:bodyPr wrap="square" rtlCol="0">
            <a:spAutoFit/>
          </a:bodyPr>
          <a:lstStyle/>
          <a:p>
            <a:pPr algn="ctr"/>
            <a:r>
              <a:rPr lang="en-US" altLang="ko-KR" sz="2400" dirty="0" smtClean="0"/>
              <a:t>9</a:t>
            </a:r>
            <a:r>
              <a:rPr lang="ko-KR" altLang="en-US" sz="2400" dirty="0" smtClean="0"/>
              <a:t>장</a:t>
            </a:r>
            <a:endParaRPr lang="ko-KR" altLang="en-US" sz="2400" dirty="0"/>
          </a:p>
        </p:txBody>
      </p:sp>
      <p:cxnSp>
        <p:nvCxnSpPr>
          <p:cNvPr id="102" name="직선 연결선 101"/>
          <p:cNvCxnSpPr>
            <a:stCxn id="78" idx="2"/>
            <a:endCxn id="103" idx="0"/>
          </p:cNvCxnSpPr>
          <p:nvPr/>
        </p:nvCxnSpPr>
        <p:spPr>
          <a:xfrm flipH="1">
            <a:off x="4955982" y="2871210"/>
            <a:ext cx="17765" cy="666889"/>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987825" y="4953699"/>
            <a:ext cx="3456384" cy="400110"/>
          </a:xfrm>
          <a:prstGeom prst="rect">
            <a:avLst/>
          </a:prstGeom>
          <a:solidFill>
            <a:srgbClr val="FFFF00"/>
          </a:solidFill>
        </p:spPr>
        <p:txBody>
          <a:bodyPr wrap="square" rtlCol="0">
            <a:spAutoFit/>
          </a:bodyPr>
          <a:lstStyle/>
          <a:p>
            <a:pPr algn="ctr"/>
            <a:r>
              <a:rPr lang="ko-KR" altLang="en-US" sz="2000" dirty="0" smtClean="0"/>
              <a:t>첫 </a:t>
            </a:r>
            <a:r>
              <a:rPr lang="ko-KR" altLang="en-US" sz="2000" b="1" dirty="0" smtClean="0">
                <a:solidFill>
                  <a:srgbClr val="FF0000"/>
                </a:solidFill>
              </a:rPr>
              <a:t>언약</a:t>
            </a:r>
            <a:r>
              <a:rPr lang="ko-KR" altLang="en-US" sz="2000" dirty="0" smtClean="0"/>
              <a:t>이 </a:t>
            </a:r>
            <a:r>
              <a:rPr lang="ko-KR" altLang="en-US" sz="2000" b="1" dirty="0" err="1" smtClean="0">
                <a:solidFill>
                  <a:srgbClr val="FF0000"/>
                </a:solidFill>
              </a:rPr>
              <a:t>무흠</a:t>
            </a:r>
            <a:r>
              <a:rPr lang="ko-KR" altLang="en-US" sz="2000" dirty="0" err="1" smtClean="0"/>
              <a:t>하였더면</a:t>
            </a:r>
            <a:r>
              <a:rPr lang="ko-KR" altLang="en-US" sz="2000" dirty="0" smtClean="0"/>
              <a:t> </a:t>
            </a:r>
            <a:r>
              <a:rPr lang="en-US" altLang="ko-KR" sz="2000" dirty="0" smtClean="0"/>
              <a:t>(7)</a:t>
            </a:r>
            <a:endParaRPr lang="ko-KR" altLang="en-US" sz="2000" dirty="0"/>
          </a:p>
        </p:txBody>
      </p:sp>
    </p:spTree>
    <p:extLst>
      <p:ext uri="{BB962C8B-B14F-4D97-AF65-F5344CB8AC3E}">
        <p14:creationId xmlns:p14="http://schemas.microsoft.com/office/powerpoint/2010/main" val="215678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 y="836713"/>
            <a:ext cx="918785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182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2" y="568611"/>
            <a:ext cx="9175852" cy="574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947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817" y="207868"/>
            <a:ext cx="5198713" cy="646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4932040" y="2996952"/>
            <a:ext cx="8640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smtClean="0">
                <a:solidFill>
                  <a:srgbClr val="FF0000"/>
                </a:solidFill>
              </a:rPr>
              <a:t>출</a:t>
            </a:r>
            <a:r>
              <a:rPr lang="en-US" altLang="ko-KR" sz="1200" dirty="0" smtClean="0">
                <a:solidFill>
                  <a:srgbClr val="FF0000"/>
                </a:solidFill>
              </a:rPr>
              <a:t>30:18</a:t>
            </a:r>
          </a:p>
          <a:p>
            <a:pPr algn="ctr"/>
            <a:r>
              <a:rPr lang="ko-KR" altLang="en-US" sz="1200" dirty="0" err="1" smtClean="0">
                <a:solidFill>
                  <a:srgbClr val="FF0000"/>
                </a:solidFill>
              </a:rPr>
              <a:t>물두</a:t>
            </a:r>
            <a:r>
              <a:rPr lang="ko-KR" altLang="en-US" sz="1200" dirty="0" err="1">
                <a:solidFill>
                  <a:srgbClr val="FF0000"/>
                </a:solidFill>
              </a:rPr>
              <a:t>멍</a:t>
            </a:r>
            <a:endParaRPr lang="ko-KR" altLang="en-US" dirty="0">
              <a:solidFill>
                <a:srgbClr val="FF0000"/>
              </a:solidFill>
            </a:endParaRPr>
          </a:p>
        </p:txBody>
      </p:sp>
    </p:spTree>
    <p:extLst>
      <p:ext uri="{BB962C8B-B14F-4D97-AF65-F5344CB8AC3E}">
        <p14:creationId xmlns:p14="http://schemas.microsoft.com/office/powerpoint/2010/main" val="22272361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246"/>
            <a:ext cx="7124981" cy="693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606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77" y="188640"/>
            <a:ext cx="7981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직선 연결선 3"/>
          <p:cNvCxnSpPr/>
          <p:nvPr/>
        </p:nvCxnSpPr>
        <p:spPr>
          <a:xfrm flipH="1">
            <a:off x="6420091" y="1778138"/>
            <a:ext cx="648072"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6420091" y="2858258"/>
            <a:ext cx="11682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7068163" y="1778138"/>
            <a:ext cx="0" cy="1584176"/>
          </a:xfrm>
          <a:prstGeom prst="line">
            <a:avLst/>
          </a:prstGeom>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66352"/>
            <a:ext cx="3865407" cy="290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927" y="3966353"/>
            <a:ext cx="3865407" cy="290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264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23" y="15135"/>
            <a:ext cx="8215828" cy="673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1" y="3861048"/>
            <a:ext cx="4031777" cy="302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910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3" name="TextBox 2"/>
          <p:cNvSpPr txBox="1"/>
          <p:nvPr/>
        </p:nvSpPr>
        <p:spPr>
          <a:xfrm>
            <a:off x="3593975" y="332656"/>
            <a:ext cx="1944216" cy="630942"/>
          </a:xfrm>
          <a:prstGeom prst="rect">
            <a:avLst/>
          </a:prstGeom>
          <a:solidFill>
            <a:srgbClr val="FFFF00"/>
          </a:solidFill>
        </p:spPr>
        <p:txBody>
          <a:bodyPr wrap="square" rtlCol="0">
            <a:spAutoFit/>
          </a:bodyPr>
          <a:lstStyle/>
          <a:p>
            <a:r>
              <a:rPr lang="ko-KR" altLang="en-US" sz="2400" dirty="0" smtClean="0"/>
              <a:t>유념하라 </a:t>
            </a:r>
            <a:r>
              <a:rPr lang="en-US" altLang="ko-KR" sz="2400" dirty="0" smtClean="0"/>
              <a:t>(1)</a:t>
            </a:r>
          </a:p>
          <a:p>
            <a:r>
              <a:rPr lang="en-US" altLang="ko-KR" sz="1100" dirty="0" smtClean="0"/>
              <a:t>Pay more careful attention</a:t>
            </a:r>
            <a:endParaRPr lang="ko-KR" altLang="en-US" sz="1100" dirty="0"/>
          </a:p>
        </p:txBody>
      </p:sp>
      <p:cxnSp>
        <p:nvCxnSpPr>
          <p:cNvPr id="6" name="직선 화살표 연결선 5"/>
          <p:cNvCxnSpPr>
            <a:stCxn id="3" idx="2"/>
            <a:endCxn id="7" idx="0"/>
          </p:cNvCxnSpPr>
          <p:nvPr/>
        </p:nvCxnSpPr>
        <p:spPr>
          <a:xfrm>
            <a:off x="4566083" y="963598"/>
            <a:ext cx="41921" cy="35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03848" y="1321630"/>
            <a:ext cx="2808312" cy="738664"/>
          </a:xfrm>
          <a:prstGeom prst="rect">
            <a:avLst/>
          </a:prstGeom>
          <a:noFill/>
        </p:spPr>
        <p:txBody>
          <a:bodyPr wrap="square" rtlCol="0">
            <a:spAutoFit/>
          </a:bodyPr>
          <a:lstStyle/>
          <a:p>
            <a:pPr algn="ctr"/>
            <a:r>
              <a:rPr lang="ko-KR" altLang="en-US" sz="2400" dirty="0" smtClean="0"/>
              <a:t>들은 것</a:t>
            </a:r>
            <a:endParaRPr lang="en-US" altLang="ko-KR" sz="2400" dirty="0" smtClean="0"/>
          </a:p>
          <a:p>
            <a:pPr algn="ctr"/>
            <a:r>
              <a:rPr lang="en-US" altLang="ko-KR" dirty="0" smtClean="0"/>
              <a:t>What we have heard</a:t>
            </a:r>
            <a:endParaRPr lang="ko-KR" altLang="en-US" dirty="0"/>
          </a:p>
        </p:txBody>
      </p:sp>
      <p:cxnSp>
        <p:nvCxnSpPr>
          <p:cNvPr id="9" name="직선 화살표 연결선 8"/>
          <p:cNvCxnSpPr>
            <a:stCxn id="7" idx="2"/>
            <a:endCxn id="54" idx="0"/>
          </p:cNvCxnSpPr>
          <p:nvPr/>
        </p:nvCxnSpPr>
        <p:spPr>
          <a:xfrm>
            <a:off x="4608004" y="2060294"/>
            <a:ext cx="158787" cy="1554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직사각형 3"/>
          <p:cNvSpPr/>
          <p:nvPr/>
        </p:nvSpPr>
        <p:spPr>
          <a:xfrm>
            <a:off x="323528" y="2142720"/>
            <a:ext cx="2787420" cy="7353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smtClean="0">
                <a:solidFill>
                  <a:srgbClr val="FF0000"/>
                </a:solidFill>
              </a:rPr>
              <a:t>흘러 떠내려 가</a:t>
            </a:r>
            <a:r>
              <a:rPr lang="ko-KR" altLang="en-US" dirty="0" smtClean="0">
                <a:solidFill>
                  <a:srgbClr val="002060"/>
                </a:solidFill>
              </a:rPr>
              <a:t>지 않도록</a:t>
            </a:r>
            <a:r>
              <a:rPr lang="en-US" altLang="ko-KR" sz="1600" dirty="0">
                <a:solidFill>
                  <a:srgbClr val="002060"/>
                </a:solidFill>
              </a:rPr>
              <a:t>lest at any </a:t>
            </a:r>
            <a:r>
              <a:rPr lang="en-US" altLang="ko-KR" sz="1600" dirty="0" smtClean="0">
                <a:solidFill>
                  <a:srgbClr val="002060"/>
                </a:solidFill>
              </a:rPr>
              <a:t>time </a:t>
            </a:r>
            <a:r>
              <a:rPr lang="en-US" altLang="ko-KR" sz="1600" dirty="0">
                <a:solidFill>
                  <a:srgbClr val="002060"/>
                </a:solidFill>
              </a:rPr>
              <a:t>we should let [</a:t>
            </a:r>
            <a:r>
              <a:rPr lang="en-US" altLang="ko-KR" sz="1600" i="1" dirty="0">
                <a:solidFill>
                  <a:srgbClr val="002060"/>
                </a:solidFill>
              </a:rPr>
              <a:t>them</a:t>
            </a:r>
            <a:r>
              <a:rPr lang="en-US" altLang="ko-KR" sz="1600" dirty="0">
                <a:solidFill>
                  <a:srgbClr val="002060"/>
                </a:solidFill>
              </a:rPr>
              <a:t>] slip</a:t>
            </a:r>
            <a:endParaRPr lang="ko-KR" altLang="en-US" sz="1600" dirty="0">
              <a:solidFill>
                <a:srgbClr val="002060"/>
              </a:solidFill>
            </a:endParaRPr>
          </a:p>
        </p:txBody>
      </p:sp>
      <p:sp>
        <p:nvSpPr>
          <p:cNvPr id="8" name="직사각형 7"/>
          <p:cNvSpPr/>
          <p:nvPr/>
        </p:nvSpPr>
        <p:spPr>
          <a:xfrm>
            <a:off x="333052" y="3223044"/>
            <a:ext cx="2787421" cy="761194"/>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천사를 통해 하신 말씀도</a:t>
            </a:r>
            <a:endParaRPr lang="en-US" altLang="ko-KR" dirty="0" smtClean="0">
              <a:solidFill>
                <a:srgbClr val="002060"/>
              </a:solidFill>
            </a:endParaRPr>
          </a:p>
          <a:p>
            <a:pPr algn="ctr"/>
            <a:r>
              <a:rPr lang="en-US" altLang="ko-KR" dirty="0">
                <a:solidFill>
                  <a:srgbClr val="002060"/>
                </a:solidFill>
              </a:rPr>
              <a:t>the word</a:t>
            </a:r>
            <a:r>
              <a:rPr lang="en-US" altLang="ko-KR" baseline="30000" dirty="0">
                <a:solidFill>
                  <a:srgbClr val="002060"/>
                </a:solidFill>
              </a:rPr>
              <a:t> </a:t>
            </a:r>
            <a:r>
              <a:rPr lang="en-US" altLang="ko-KR" dirty="0" smtClean="0">
                <a:solidFill>
                  <a:srgbClr val="002060"/>
                </a:solidFill>
              </a:rPr>
              <a:t> spoken</a:t>
            </a:r>
            <a:r>
              <a:rPr lang="en-US" altLang="ko-KR" baseline="30000" dirty="0" smtClean="0">
                <a:solidFill>
                  <a:srgbClr val="002060"/>
                </a:solidFill>
              </a:rPr>
              <a:t> </a:t>
            </a:r>
            <a:r>
              <a:rPr lang="en-US" altLang="ko-KR" dirty="0" smtClean="0">
                <a:solidFill>
                  <a:srgbClr val="002060"/>
                </a:solidFill>
              </a:rPr>
              <a:t> </a:t>
            </a:r>
            <a:r>
              <a:rPr lang="en-US" altLang="ko-KR" dirty="0">
                <a:solidFill>
                  <a:srgbClr val="002060"/>
                </a:solidFill>
              </a:rPr>
              <a:t>by</a:t>
            </a:r>
            <a:r>
              <a:rPr lang="en-US" altLang="ko-KR" baseline="30000" dirty="0">
                <a:solidFill>
                  <a:srgbClr val="002060"/>
                </a:solidFill>
              </a:rPr>
              <a:t> </a:t>
            </a:r>
            <a:r>
              <a:rPr lang="en-US" altLang="ko-KR" dirty="0" smtClean="0">
                <a:solidFill>
                  <a:srgbClr val="002060"/>
                </a:solidFill>
              </a:rPr>
              <a:t>angels</a:t>
            </a:r>
            <a:endParaRPr lang="ko-KR" altLang="en-US" dirty="0">
              <a:solidFill>
                <a:srgbClr val="002060"/>
              </a:solidFill>
            </a:endParaRPr>
          </a:p>
        </p:txBody>
      </p:sp>
      <p:sp>
        <p:nvSpPr>
          <p:cNvPr id="10" name="직사각형 9"/>
          <p:cNvSpPr/>
          <p:nvPr/>
        </p:nvSpPr>
        <p:spPr>
          <a:xfrm>
            <a:off x="371365" y="4096538"/>
            <a:ext cx="2787420" cy="564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FF0000"/>
                </a:solidFill>
              </a:rPr>
              <a:t>견고하게 되어 </a:t>
            </a:r>
            <a:endParaRPr lang="en-US" altLang="ko-KR" dirty="0" smtClean="0">
              <a:solidFill>
                <a:srgbClr val="FF0000"/>
              </a:solidFill>
            </a:endParaRPr>
          </a:p>
          <a:p>
            <a:pPr algn="ctr"/>
            <a:r>
              <a:rPr lang="en-US" altLang="ko-KR" dirty="0" smtClean="0">
                <a:solidFill>
                  <a:srgbClr val="FF0000"/>
                </a:solidFill>
              </a:rPr>
              <a:t>was</a:t>
            </a:r>
            <a:r>
              <a:rPr lang="en-US" altLang="ko-KR" baseline="30000" dirty="0" smtClean="0">
                <a:solidFill>
                  <a:srgbClr val="FF0000"/>
                </a:solidFill>
              </a:rPr>
              <a:t> </a:t>
            </a:r>
            <a:r>
              <a:rPr lang="en-US" altLang="ko-KR" dirty="0" err="1" smtClean="0">
                <a:solidFill>
                  <a:srgbClr val="FF0000"/>
                </a:solidFill>
              </a:rPr>
              <a:t>stedfast</a:t>
            </a:r>
            <a:endParaRPr lang="ko-KR" altLang="en-US" dirty="0">
              <a:solidFill>
                <a:srgbClr val="FF0000"/>
              </a:solidFill>
            </a:endParaRPr>
          </a:p>
        </p:txBody>
      </p:sp>
      <p:sp>
        <p:nvSpPr>
          <p:cNvPr id="54" name="TextBox 53"/>
          <p:cNvSpPr txBox="1"/>
          <p:nvPr/>
        </p:nvSpPr>
        <p:spPr>
          <a:xfrm>
            <a:off x="3811074" y="3614906"/>
            <a:ext cx="1911434" cy="738664"/>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dirty="0" smtClean="0"/>
              <a:t>This salvation</a:t>
            </a:r>
            <a:endParaRPr lang="ko-KR" altLang="en-US" dirty="0"/>
          </a:p>
        </p:txBody>
      </p:sp>
      <p:sp>
        <p:nvSpPr>
          <p:cNvPr id="55" name="직사각형 54"/>
          <p:cNvSpPr/>
          <p:nvPr/>
        </p:nvSpPr>
        <p:spPr>
          <a:xfrm>
            <a:off x="133494" y="4806179"/>
            <a:ext cx="3270448" cy="662123"/>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chemeClr val="tx1"/>
                </a:solidFill>
              </a:rPr>
              <a:t>공정한 보응</a:t>
            </a:r>
            <a:endParaRPr lang="en-US" altLang="ko-KR" dirty="0" smtClean="0">
              <a:solidFill>
                <a:schemeClr val="tx1"/>
              </a:solidFill>
            </a:endParaRPr>
          </a:p>
          <a:p>
            <a:pPr algn="ctr"/>
            <a:r>
              <a:rPr lang="en-US" altLang="ko-KR" sz="1600" dirty="0" smtClean="0">
                <a:solidFill>
                  <a:schemeClr val="tx1"/>
                </a:solidFill>
              </a:rPr>
              <a:t>a just </a:t>
            </a:r>
            <a:r>
              <a:rPr lang="en-US" altLang="ko-KR" sz="1600" dirty="0" err="1">
                <a:solidFill>
                  <a:schemeClr val="tx1"/>
                </a:solidFill>
              </a:rPr>
              <a:t>recompence</a:t>
            </a:r>
            <a:r>
              <a:rPr lang="en-US" altLang="ko-KR" sz="1600" dirty="0">
                <a:solidFill>
                  <a:schemeClr val="tx1"/>
                </a:solidFill>
              </a:rPr>
              <a:t> of </a:t>
            </a:r>
            <a:r>
              <a:rPr lang="en-US" altLang="ko-KR" sz="1600" dirty="0" smtClean="0">
                <a:solidFill>
                  <a:schemeClr val="tx1"/>
                </a:solidFill>
              </a:rPr>
              <a:t>reward</a:t>
            </a:r>
            <a:r>
              <a:rPr lang="ko-KR" altLang="en-US" sz="1600" b="1" dirty="0">
                <a:solidFill>
                  <a:schemeClr val="tx1"/>
                </a:solidFill>
              </a:rPr>
              <a:t> </a:t>
            </a:r>
            <a:endParaRPr lang="en-US" altLang="ko-KR" sz="1600" b="1" dirty="0" smtClean="0">
              <a:solidFill>
                <a:schemeClr val="tx1"/>
              </a:solidFill>
            </a:endParaRPr>
          </a:p>
          <a:p>
            <a:pPr algn="ctr"/>
            <a:r>
              <a:rPr lang="ko-KR" altLang="en-US" sz="1400" dirty="0">
                <a:solidFill>
                  <a:schemeClr val="tx1"/>
                </a:solidFill>
              </a:rPr>
              <a:t>롬</a:t>
            </a:r>
            <a:r>
              <a:rPr lang="en-US" altLang="ko-KR" sz="1400" dirty="0" smtClean="0">
                <a:solidFill>
                  <a:schemeClr val="tx1"/>
                </a:solidFill>
              </a:rPr>
              <a:t>2:6,</a:t>
            </a:r>
            <a:r>
              <a:rPr lang="ko-KR" altLang="en-US" sz="1400" dirty="0" smtClean="0">
                <a:solidFill>
                  <a:schemeClr val="tx1"/>
                </a:solidFill>
              </a:rPr>
              <a:t>계</a:t>
            </a:r>
            <a:r>
              <a:rPr lang="en-US" altLang="ko-KR" sz="1400" dirty="0">
                <a:solidFill>
                  <a:schemeClr val="tx1"/>
                </a:solidFill>
              </a:rPr>
              <a:t>20:12,</a:t>
            </a:r>
            <a:r>
              <a:rPr lang="ko-KR" altLang="en-US" sz="1400" dirty="0" err="1">
                <a:solidFill>
                  <a:schemeClr val="tx1"/>
                </a:solidFill>
              </a:rPr>
              <a:t>벧전</a:t>
            </a:r>
            <a:r>
              <a:rPr lang="en-US" altLang="ko-KR" sz="1400" dirty="0" smtClean="0">
                <a:solidFill>
                  <a:schemeClr val="tx1"/>
                </a:solidFill>
              </a:rPr>
              <a:t>1:17</a:t>
            </a:r>
            <a:endParaRPr lang="en-US" altLang="ko-KR" sz="1400" dirty="0">
              <a:solidFill>
                <a:schemeClr val="tx1"/>
              </a:solidFill>
            </a:endParaRPr>
          </a:p>
        </p:txBody>
      </p:sp>
      <p:sp>
        <p:nvSpPr>
          <p:cNvPr id="11" name="직사각형 10"/>
          <p:cNvSpPr/>
          <p:nvPr/>
        </p:nvSpPr>
        <p:spPr>
          <a:xfrm>
            <a:off x="120718" y="5662381"/>
            <a:ext cx="1695873" cy="691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불순종</a:t>
            </a:r>
            <a:r>
              <a:rPr lang="en-US" altLang="ko-KR" sz="1600" dirty="0" smtClean="0"/>
              <a:t>disobedience</a:t>
            </a:r>
          </a:p>
          <a:p>
            <a:pPr algn="ctr"/>
            <a:r>
              <a:rPr lang="ko-KR" altLang="en-US" sz="1200" dirty="0" smtClean="0"/>
              <a:t>민</a:t>
            </a:r>
            <a:r>
              <a:rPr lang="en-US" altLang="ko-KR" sz="1200" dirty="0" smtClean="0"/>
              <a:t>14:22-24</a:t>
            </a:r>
            <a:endParaRPr lang="ko-KR" altLang="en-US" sz="1200" dirty="0"/>
          </a:p>
        </p:txBody>
      </p:sp>
      <p:sp>
        <p:nvSpPr>
          <p:cNvPr id="60" name="직사각형 59"/>
          <p:cNvSpPr/>
          <p:nvPr/>
        </p:nvSpPr>
        <p:spPr>
          <a:xfrm>
            <a:off x="1803564" y="5662376"/>
            <a:ext cx="1600378" cy="691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범죄</a:t>
            </a:r>
            <a:r>
              <a:rPr lang="en-US" altLang="ko-KR" dirty="0" smtClean="0"/>
              <a:t> </a:t>
            </a:r>
            <a:r>
              <a:rPr lang="en-US" altLang="ko-KR" sz="1600" dirty="0"/>
              <a:t>transgression</a:t>
            </a:r>
            <a:endParaRPr lang="ko-KR" altLang="en-US" sz="1600" dirty="0"/>
          </a:p>
        </p:txBody>
      </p:sp>
      <p:sp>
        <p:nvSpPr>
          <p:cNvPr id="63" name="직사각형 62"/>
          <p:cNvSpPr/>
          <p:nvPr/>
        </p:nvSpPr>
        <p:spPr>
          <a:xfrm>
            <a:off x="6012160" y="2285339"/>
            <a:ext cx="2952328" cy="5927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rgbClr val="FF0000"/>
                </a:solidFill>
              </a:rPr>
              <a:t>등한히</a:t>
            </a:r>
            <a:r>
              <a:rPr lang="ko-KR" altLang="en-US" sz="2000" dirty="0" smtClean="0">
                <a:solidFill>
                  <a:srgbClr val="002060"/>
                </a:solidFill>
              </a:rPr>
              <a:t> 여기지 말라</a:t>
            </a:r>
            <a:endParaRPr lang="en-US" altLang="ko-KR" sz="2000" dirty="0" smtClean="0">
              <a:solidFill>
                <a:srgbClr val="002060"/>
              </a:solidFill>
            </a:endParaRPr>
          </a:p>
          <a:p>
            <a:pPr algn="ctr"/>
            <a:r>
              <a:rPr lang="ko-KR" altLang="en-US" sz="1400" dirty="0" smtClean="0">
                <a:solidFill>
                  <a:srgbClr val="002060"/>
                </a:solidFill>
              </a:rPr>
              <a:t>마</a:t>
            </a:r>
            <a:r>
              <a:rPr lang="en-US" altLang="ko-KR" sz="1400" dirty="0" smtClean="0">
                <a:solidFill>
                  <a:srgbClr val="002060"/>
                </a:solidFill>
              </a:rPr>
              <a:t>22:1-14, </a:t>
            </a:r>
            <a:r>
              <a:rPr lang="ko-KR" altLang="en-US" sz="1400" dirty="0" smtClean="0">
                <a:solidFill>
                  <a:schemeClr val="tx1"/>
                </a:solidFill>
              </a:rPr>
              <a:t>창 </a:t>
            </a:r>
            <a:r>
              <a:rPr lang="en-US" altLang="ko-KR" sz="1400" dirty="0" smtClean="0">
                <a:solidFill>
                  <a:schemeClr val="tx1"/>
                </a:solidFill>
              </a:rPr>
              <a:t>19:14, 25:34</a:t>
            </a:r>
            <a:endParaRPr lang="ko-KR" altLang="en-US" sz="1400" dirty="0">
              <a:solidFill>
                <a:schemeClr val="tx1"/>
              </a:solidFill>
            </a:endParaRPr>
          </a:p>
          <a:p>
            <a:pPr algn="ctr"/>
            <a:r>
              <a:rPr lang="ko-KR" altLang="en-US" sz="1400" dirty="0" smtClean="0">
                <a:solidFill>
                  <a:srgbClr val="002060"/>
                </a:solidFill>
              </a:rPr>
              <a:t>겔</a:t>
            </a:r>
            <a:r>
              <a:rPr lang="en-US" altLang="ko-KR" sz="1400" dirty="0" smtClean="0">
                <a:solidFill>
                  <a:srgbClr val="002060"/>
                </a:solidFill>
              </a:rPr>
              <a:t>34:18, </a:t>
            </a:r>
            <a:r>
              <a:rPr lang="ko-KR" altLang="en-US" sz="1400" dirty="0" smtClean="0">
                <a:solidFill>
                  <a:srgbClr val="002060"/>
                </a:solidFill>
              </a:rPr>
              <a:t>빌</a:t>
            </a:r>
            <a:r>
              <a:rPr lang="en-US" altLang="ko-KR" sz="1400" dirty="0" smtClean="0">
                <a:solidFill>
                  <a:srgbClr val="002060"/>
                </a:solidFill>
              </a:rPr>
              <a:t>2:12, </a:t>
            </a:r>
            <a:r>
              <a:rPr lang="ko-KR" altLang="en-US" sz="1400" dirty="0" err="1" smtClean="0">
                <a:solidFill>
                  <a:srgbClr val="002060"/>
                </a:solidFill>
              </a:rPr>
              <a:t>눅</a:t>
            </a:r>
            <a:r>
              <a:rPr lang="en-US" altLang="ko-KR" sz="1400" dirty="0" smtClean="0">
                <a:solidFill>
                  <a:srgbClr val="002060"/>
                </a:solidFill>
              </a:rPr>
              <a:t>13:24</a:t>
            </a:r>
            <a:endParaRPr lang="ko-KR" altLang="en-US" sz="1400" dirty="0">
              <a:solidFill>
                <a:schemeClr val="tx1"/>
              </a:solidFill>
            </a:endParaRPr>
          </a:p>
        </p:txBody>
      </p:sp>
      <p:cxnSp>
        <p:nvCxnSpPr>
          <p:cNvPr id="64" name="직선 화살표 연결선 63"/>
          <p:cNvCxnSpPr>
            <a:endCxn id="4" idx="3"/>
          </p:cNvCxnSpPr>
          <p:nvPr/>
        </p:nvCxnSpPr>
        <p:spPr>
          <a:xfrm flipH="1">
            <a:off x="3110948" y="1690962"/>
            <a:ext cx="1029004" cy="819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a:endCxn id="63" idx="1"/>
          </p:cNvCxnSpPr>
          <p:nvPr/>
        </p:nvCxnSpPr>
        <p:spPr>
          <a:xfrm>
            <a:off x="5148064" y="1690962"/>
            <a:ext cx="864096" cy="890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직사각형 123"/>
          <p:cNvSpPr/>
          <p:nvPr/>
        </p:nvSpPr>
        <p:spPr>
          <a:xfrm>
            <a:off x="6469766" y="4231493"/>
            <a:ext cx="1872208" cy="8091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등한히 여기면</a:t>
            </a:r>
            <a:endParaRPr lang="en-US" altLang="ko-KR" dirty="0" smtClean="0">
              <a:solidFill>
                <a:srgbClr val="002060"/>
              </a:solidFill>
            </a:endParaRPr>
          </a:p>
          <a:p>
            <a:pPr algn="ctr"/>
            <a:r>
              <a:rPr lang="en-US" altLang="ko-KR" sz="1600" dirty="0">
                <a:solidFill>
                  <a:srgbClr val="002060"/>
                </a:solidFill>
              </a:rPr>
              <a:t>if we neglect</a:t>
            </a:r>
            <a:endParaRPr lang="ko-KR" altLang="en-US" sz="1600" dirty="0">
              <a:solidFill>
                <a:srgbClr val="002060"/>
              </a:solidFill>
            </a:endParaRPr>
          </a:p>
        </p:txBody>
      </p:sp>
      <p:cxnSp>
        <p:nvCxnSpPr>
          <p:cNvPr id="125" name="직선 화살표 연결선 124"/>
          <p:cNvCxnSpPr>
            <a:stCxn id="63" idx="2"/>
            <a:endCxn id="124" idx="0"/>
          </p:cNvCxnSpPr>
          <p:nvPr/>
        </p:nvCxnSpPr>
        <p:spPr>
          <a:xfrm flipH="1">
            <a:off x="7405870" y="2878048"/>
            <a:ext cx="82454" cy="1353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직사각형 125"/>
          <p:cNvSpPr/>
          <p:nvPr/>
        </p:nvSpPr>
        <p:spPr>
          <a:xfrm>
            <a:off x="6489336" y="5274229"/>
            <a:ext cx="1872208" cy="3881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보응을 피하리요</a:t>
            </a:r>
            <a:endParaRPr lang="ko-KR" altLang="en-US" dirty="0">
              <a:solidFill>
                <a:srgbClr val="002060"/>
              </a:solidFill>
            </a:endParaRPr>
          </a:p>
        </p:txBody>
      </p:sp>
      <p:sp>
        <p:nvSpPr>
          <p:cNvPr id="152" name="TextBox 151"/>
          <p:cNvSpPr txBox="1"/>
          <p:nvPr/>
        </p:nvSpPr>
        <p:spPr>
          <a:xfrm>
            <a:off x="3416969" y="5665383"/>
            <a:ext cx="1080968" cy="369332"/>
          </a:xfrm>
          <a:prstGeom prst="rect">
            <a:avLst/>
          </a:prstGeom>
          <a:noFill/>
        </p:spPr>
        <p:txBody>
          <a:bodyPr wrap="square" rtlCol="0">
            <a:spAutoFit/>
          </a:bodyPr>
          <a:lstStyle/>
          <a:p>
            <a:r>
              <a:rPr lang="en-US" altLang="ko-KR" dirty="0" smtClean="0"/>
              <a:t>breaking</a:t>
            </a:r>
            <a:endParaRPr lang="ko-KR" altLang="en-US" dirty="0"/>
          </a:p>
        </p:txBody>
      </p:sp>
      <p:sp>
        <p:nvSpPr>
          <p:cNvPr id="14" name="직사각형 13"/>
          <p:cNvSpPr/>
          <p:nvPr/>
        </p:nvSpPr>
        <p:spPr>
          <a:xfrm>
            <a:off x="1858957" y="6398884"/>
            <a:ext cx="3814263" cy="338554"/>
          </a:xfrm>
          <a:prstGeom prst="rect">
            <a:avLst/>
          </a:prstGeom>
        </p:spPr>
        <p:txBody>
          <a:bodyPr wrap="square">
            <a:spAutoFit/>
          </a:bodyPr>
          <a:lstStyle/>
          <a:p>
            <a:r>
              <a:rPr lang="en-US" altLang="ko-KR" sz="1400" dirty="0" smtClean="0"/>
              <a:t>[</a:t>
            </a:r>
            <a:r>
              <a:rPr lang="ko-KR" altLang="en-US" sz="1400" dirty="0" smtClean="0"/>
              <a:t>출</a:t>
            </a:r>
            <a:r>
              <a:rPr lang="en-US" altLang="ko-KR" sz="1400" dirty="0" smtClean="0"/>
              <a:t>24:8,</a:t>
            </a:r>
            <a:r>
              <a:rPr lang="ko-KR" altLang="en-US" sz="1400" dirty="0" smtClean="0"/>
              <a:t>출</a:t>
            </a:r>
            <a:r>
              <a:rPr lang="en-US" altLang="ko-KR" sz="1400" dirty="0" smtClean="0"/>
              <a:t>34:12,</a:t>
            </a:r>
            <a:r>
              <a:rPr lang="ko-KR" altLang="en-US" sz="1400" dirty="0" err="1" smtClean="0"/>
              <a:t>렘</a:t>
            </a:r>
            <a:r>
              <a:rPr lang="en-US" altLang="ko-KR" sz="1400" dirty="0" smtClean="0"/>
              <a:t>31:32,</a:t>
            </a:r>
            <a:r>
              <a:rPr lang="ko-KR" altLang="en-US" sz="1400" dirty="0" smtClean="0"/>
              <a:t>겔</a:t>
            </a:r>
            <a:r>
              <a:rPr lang="en-US" altLang="ko-KR" sz="1400" dirty="0" smtClean="0"/>
              <a:t>17:18,</a:t>
            </a:r>
            <a:r>
              <a:rPr lang="ko-KR" altLang="en-US" sz="1400" dirty="0" smtClean="0"/>
              <a:t>히</a:t>
            </a:r>
            <a:r>
              <a:rPr lang="en-US" altLang="ko-KR" sz="1400" dirty="0" smtClean="0"/>
              <a:t>8:9</a:t>
            </a:r>
            <a:r>
              <a:rPr lang="en-US" altLang="ko-KR" sz="1600" dirty="0" smtClean="0"/>
              <a:t>]</a:t>
            </a:r>
            <a:endParaRPr lang="ko-KR" altLang="en-US" sz="1600" dirty="0"/>
          </a:p>
        </p:txBody>
      </p:sp>
      <p:sp>
        <p:nvSpPr>
          <p:cNvPr id="17" name="TextBox 16"/>
          <p:cNvSpPr txBox="1"/>
          <p:nvPr/>
        </p:nvSpPr>
        <p:spPr>
          <a:xfrm>
            <a:off x="333052" y="332656"/>
            <a:ext cx="3014812" cy="1754326"/>
          </a:xfrm>
          <a:prstGeom prst="rect">
            <a:avLst/>
          </a:prstGeom>
          <a:noFill/>
        </p:spPr>
        <p:txBody>
          <a:bodyPr wrap="square" rtlCol="0">
            <a:spAutoFit/>
          </a:bodyPr>
          <a:lstStyle/>
          <a:p>
            <a:r>
              <a:rPr lang="ko-KR" altLang="en-US" dirty="0" smtClean="0"/>
              <a:t>사탄</a:t>
            </a:r>
            <a:endParaRPr lang="en-US" altLang="ko-KR" dirty="0" smtClean="0"/>
          </a:p>
          <a:p>
            <a:r>
              <a:rPr lang="ko-KR" altLang="en-US" dirty="0" smtClean="0"/>
              <a:t>인간</a:t>
            </a:r>
            <a:endParaRPr lang="en-US" altLang="ko-KR" dirty="0" smtClean="0"/>
          </a:p>
          <a:p>
            <a:r>
              <a:rPr lang="ko-KR" altLang="en-US" dirty="0" smtClean="0"/>
              <a:t>사울</a:t>
            </a:r>
            <a:endParaRPr lang="en-US" altLang="ko-KR" dirty="0" smtClean="0"/>
          </a:p>
          <a:p>
            <a:r>
              <a:rPr lang="ko-KR" altLang="en-US" dirty="0" smtClean="0"/>
              <a:t>유다</a:t>
            </a:r>
            <a:endParaRPr lang="en-US" altLang="ko-KR" dirty="0" smtClean="0"/>
          </a:p>
          <a:p>
            <a:r>
              <a:rPr lang="ko-KR" altLang="en-US" dirty="0" smtClean="0"/>
              <a:t>데마</a:t>
            </a:r>
            <a:r>
              <a:rPr lang="en-US" altLang="ko-KR" sz="1400" dirty="0" smtClean="0"/>
              <a:t>(</a:t>
            </a:r>
            <a:r>
              <a:rPr lang="ko-KR" altLang="en-US" sz="1400" dirty="0" err="1" smtClean="0"/>
              <a:t>딤후</a:t>
            </a:r>
            <a:r>
              <a:rPr lang="en-US" altLang="ko-KR" sz="1400" dirty="0" smtClean="0"/>
              <a:t>4:10,</a:t>
            </a:r>
            <a:r>
              <a:rPr lang="ko-KR" altLang="en-US" sz="1400" dirty="0" smtClean="0"/>
              <a:t>요일</a:t>
            </a:r>
            <a:r>
              <a:rPr lang="en-US" altLang="ko-KR" sz="1400" dirty="0" smtClean="0"/>
              <a:t>2:5)</a:t>
            </a:r>
          </a:p>
          <a:p>
            <a:r>
              <a:rPr lang="ko-KR" altLang="en-US" sz="1600" dirty="0" smtClean="0"/>
              <a:t>유</a:t>
            </a:r>
            <a:r>
              <a:rPr lang="en-US" altLang="ko-KR" sz="1600" dirty="0" smtClean="0"/>
              <a:t>1:4, </a:t>
            </a:r>
            <a:r>
              <a:rPr lang="ko-KR" altLang="en-US" sz="1600" dirty="0" smtClean="0"/>
              <a:t>히</a:t>
            </a:r>
            <a:r>
              <a:rPr lang="en-US" altLang="ko-KR" sz="1600" dirty="0" smtClean="0"/>
              <a:t>6:4-6, 10:27</a:t>
            </a:r>
            <a:endParaRPr lang="ko-KR" altLang="en-US" sz="1600" dirty="0"/>
          </a:p>
        </p:txBody>
      </p:sp>
    </p:spTree>
    <p:extLst>
      <p:ext uri="{BB962C8B-B14F-4D97-AF65-F5344CB8AC3E}">
        <p14:creationId xmlns:p14="http://schemas.microsoft.com/office/powerpoint/2010/main" val="284629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par>
                                <p:cTn id="28" presetID="22" presetClass="entr" presetSubtype="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up)">
                                      <p:cBhvr>
                                        <p:cTn id="30" dur="50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500"/>
                                        <p:tgtEl>
                                          <p:spTgt spid="60"/>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2"/>
                                        </p:tgtEl>
                                        <p:attrNameLst>
                                          <p:attrName>style.visibility</p:attrName>
                                        </p:attrNameLst>
                                      </p:cBhvr>
                                      <p:to>
                                        <p:strVal val="visible"/>
                                      </p:to>
                                    </p:set>
                                    <p:animEffect transition="in" filter="fade">
                                      <p:cBhvr>
                                        <p:cTn id="77" dur="1000"/>
                                        <p:tgtEl>
                                          <p:spTgt spid="152"/>
                                        </p:tgtEl>
                                      </p:cBhvr>
                                    </p:animEffect>
                                    <p:anim calcmode="lin" valueType="num">
                                      <p:cBhvr>
                                        <p:cTn id="78" dur="1000" fill="hold"/>
                                        <p:tgtEl>
                                          <p:spTgt spid="152"/>
                                        </p:tgtEl>
                                        <p:attrNameLst>
                                          <p:attrName>ppt_x</p:attrName>
                                        </p:attrNameLst>
                                      </p:cBhvr>
                                      <p:tavLst>
                                        <p:tav tm="0">
                                          <p:val>
                                            <p:strVal val="#ppt_x"/>
                                          </p:val>
                                        </p:tav>
                                        <p:tav tm="100000">
                                          <p:val>
                                            <p:strVal val="#ppt_x"/>
                                          </p:val>
                                        </p:tav>
                                      </p:tavLst>
                                    </p:anim>
                                    <p:anim calcmode="lin" valueType="num">
                                      <p:cBhvr>
                                        <p:cTn id="7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25"/>
                                        </p:tgtEl>
                                        <p:attrNameLst>
                                          <p:attrName>style.visibility</p:attrName>
                                        </p:attrNameLst>
                                      </p:cBhvr>
                                      <p:to>
                                        <p:strVal val="visible"/>
                                      </p:to>
                                    </p:set>
                                    <p:animEffect transition="in" filter="wipe(up)">
                                      <p:cBhvr>
                                        <p:cTn id="89" dur="500"/>
                                        <p:tgtEl>
                                          <p:spTgt spid="125"/>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24"/>
                                        </p:tgtEl>
                                        <p:attrNameLst>
                                          <p:attrName>style.visibility</p:attrName>
                                        </p:attrNameLst>
                                      </p:cBhvr>
                                      <p:to>
                                        <p:strVal val="visible"/>
                                      </p:to>
                                    </p:set>
                                    <p:animEffect transition="in" filter="fade">
                                      <p:cBhvr>
                                        <p:cTn id="94" dur="1000"/>
                                        <p:tgtEl>
                                          <p:spTgt spid="124"/>
                                        </p:tgtEl>
                                      </p:cBhvr>
                                    </p:animEffect>
                                    <p:anim calcmode="lin" valueType="num">
                                      <p:cBhvr>
                                        <p:cTn id="95" dur="1000" fill="hold"/>
                                        <p:tgtEl>
                                          <p:spTgt spid="124"/>
                                        </p:tgtEl>
                                        <p:attrNameLst>
                                          <p:attrName>ppt_x</p:attrName>
                                        </p:attrNameLst>
                                      </p:cBhvr>
                                      <p:tavLst>
                                        <p:tav tm="0">
                                          <p:val>
                                            <p:strVal val="#ppt_x"/>
                                          </p:val>
                                        </p:tav>
                                        <p:tav tm="100000">
                                          <p:val>
                                            <p:strVal val="#ppt_x"/>
                                          </p:val>
                                        </p:tav>
                                      </p:tavLst>
                                    </p:anim>
                                    <p:anim calcmode="lin" valueType="num">
                                      <p:cBhvr>
                                        <p:cTn id="96"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26"/>
                                        </p:tgtEl>
                                        <p:attrNameLst>
                                          <p:attrName>style.visibility</p:attrName>
                                        </p:attrNameLst>
                                      </p:cBhvr>
                                      <p:to>
                                        <p:strVal val="visible"/>
                                      </p:to>
                                    </p:set>
                                    <p:animEffect transition="in" filter="fade">
                                      <p:cBhvr>
                                        <p:cTn id="101" dur="1000"/>
                                        <p:tgtEl>
                                          <p:spTgt spid="126"/>
                                        </p:tgtEl>
                                      </p:cBhvr>
                                    </p:animEffect>
                                    <p:anim calcmode="lin" valueType="num">
                                      <p:cBhvr>
                                        <p:cTn id="102" dur="1000" fill="hold"/>
                                        <p:tgtEl>
                                          <p:spTgt spid="126"/>
                                        </p:tgtEl>
                                        <p:attrNameLst>
                                          <p:attrName>ppt_x</p:attrName>
                                        </p:attrNameLst>
                                      </p:cBhvr>
                                      <p:tavLst>
                                        <p:tav tm="0">
                                          <p:val>
                                            <p:strVal val="#ppt_x"/>
                                          </p:val>
                                        </p:tav>
                                        <p:tav tm="100000">
                                          <p:val>
                                            <p:strVal val="#ppt_x"/>
                                          </p:val>
                                        </p:tav>
                                      </p:tavLst>
                                    </p:anim>
                                    <p:anim calcmode="lin" valueType="num">
                                      <p:cBhvr>
                                        <p:cTn id="103"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P spid="10" grpId="0"/>
      <p:bldP spid="54" grpId="0" animBg="1"/>
      <p:bldP spid="55" grpId="0" animBg="1"/>
      <p:bldP spid="11" grpId="0" animBg="1"/>
      <p:bldP spid="60" grpId="0" animBg="1"/>
      <p:bldP spid="63" grpId="0" animBg="1"/>
      <p:bldP spid="124" grpId="0" animBg="1"/>
      <p:bldP spid="126" grpId="0" animBg="1"/>
      <p:bldP spid="152" grpId="0"/>
      <p:bldP spid="14"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593"/>
            <a:ext cx="9144000" cy="608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838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824"/>
            <a:ext cx="8064896" cy="665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5029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5" y="0"/>
            <a:ext cx="9125895" cy="75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53474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38" y="228485"/>
            <a:ext cx="8549834" cy="644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1626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90" y="297104"/>
            <a:ext cx="7602749" cy="601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3715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795338"/>
            <a:ext cx="70199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5390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7" y="620688"/>
            <a:ext cx="9088388"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9279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9540552" cy="6299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245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2" y="901960"/>
            <a:ext cx="9001488" cy="497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6068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8" y="404664"/>
            <a:ext cx="9143999" cy="290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001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13" name="TextBox 12"/>
          <p:cNvSpPr txBox="1"/>
          <p:nvPr/>
        </p:nvSpPr>
        <p:spPr>
          <a:xfrm>
            <a:off x="3874634" y="136256"/>
            <a:ext cx="1921502" cy="769441"/>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sz="2000" dirty="0" smtClean="0"/>
              <a:t>This salvation</a:t>
            </a:r>
            <a:endParaRPr lang="ko-KR" altLang="en-US" sz="2000" dirty="0"/>
          </a:p>
        </p:txBody>
      </p:sp>
      <p:cxnSp>
        <p:nvCxnSpPr>
          <p:cNvPr id="19" name="직선 화살표 연결선 18"/>
          <p:cNvCxnSpPr>
            <a:stCxn id="13" idx="2"/>
            <a:endCxn id="23" idx="0"/>
          </p:cNvCxnSpPr>
          <p:nvPr/>
        </p:nvCxnSpPr>
        <p:spPr>
          <a:xfrm flipH="1">
            <a:off x="1713138" y="905697"/>
            <a:ext cx="3122247" cy="257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998" y="1163498"/>
            <a:ext cx="2520280" cy="769441"/>
          </a:xfrm>
          <a:prstGeom prst="rect">
            <a:avLst/>
          </a:prstGeom>
          <a:solidFill>
            <a:srgbClr val="FFC000">
              <a:alpha val="27000"/>
            </a:srgbClr>
          </a:solidFill>
        </p:spPr>
        <p:txBody>
          <a:bodyPr wrap="square" rtlCol="0">
            <a:spAutoFit/>
          </a:bodyPr>
          <a:lstStyle/>
          <a:p>
            <a:pPr algn="ctr"/>
            <a:r>
              <a:rPr lang="ko-KR" altLang="en-US" dirty="0" smtClean="0"/>
              <a:t>처음에 말씀하신 바</a:t>
            </a:r>
            <a:endParaRPr lang="en-US" altLang="ko-KR" dirty="0" smtClean="0"/>
          </a:p>
          <a:p>
            <a:r>
              <a:rPr lang="en-US" altLang="ko-KR" sz="1400" dirty="0" smtClean="0"/>
              <a:t>Which was first announced</a:t>
            </a:r>
          </a:p>
          <a:p>
            <a:pPr algn="ctr"/>
            <a:r>
              <a:rPr lang="ko-KR" altLang="en-US" sz="1100" dirty="0" smtClean="0"/>
              <a:t>히</a:t>
            </a:r>
            <a:r>
              <a:rPr lang="en-US" altLang="ko-KR" sz="1100" dirty="0" smtClean="0"/>
              <a:t>1:2, </a:t>
            </a:r>
            <a:r>
              <a:rPr lang="ko-KR" altLang="en-US" sz="1100" dirty="0" smtClean="0"/>
              <a:t>마</a:t>
            </a:r>
            <a:r>
              <a:rPr lang="en-US" altLang="ko-KR" sz="1100" dirty="0" smtClean="0"/>
              <a:t>4:17, </a:t>
            </a:r>
            <a:r>
              <a:rPr lang="ko-KR" altLang="en-US" sz="1100" dirty="0" err="1" smtClean="0"/>
              <a:t>눅</a:t>
            </a:r>
            <a:r>
              <a:rPr lang="en-US" altLang="ko-KR" sz="1100" dirty="0" smtClean="0"/>
              <a:t>22:20 (</a:t>
            </a:r>
            <a:r>
              <a:rPr lang="ko-KR" altLang="en-US" sz="1100" dirty="0" err="1" smtClean="0"/>
              <a:t>렘</a:t>
            </a:r>
            <a:r>
              <a:rPr lang="en-US" altLang="ko-KR" sz="1100" dirty="0" smtClean="0"/>
              <a:t>31:31)</a:t>
            </a:r>
            <a:endParaRPr lang="ko-KR" altLang="en-US" sz="1100" dirty="0"/>
          </a:p>
        </p:txBody>
      </p:sp>
      <p:sp>
        <p:nvSpPr>
          <p:cNvPr id="29" name="TextBox 28"/>
          <p:cNvSpPr txBox="1"/>
          <p:nvPr/>
        </p:nvSpPr>
        <p:spPr>
          <a:xfrm>
            <a:off x="823208" y="2034859"/>
            <a:ext cx="1728192" cy="553998"/>
          </a:xfrm>
          <a:prstGeom prst="rect">
            <a:avLst/>
          </a:prstGeom>
          <a:noFill/>
        </p:spPr>
        <p:txBody>
          <a:bodyPr wrap="square" rtlCol="0">
            <a:spAutoFit/>
          </a:bodyPr>
          <a:lstStyle/>
          <a:p>
            <a:r>
              <a:rPr lang="ko-KR" altLang="en-US" dirty="0" smtClean="0"/>
              <a:t>주로</a:t>
            </a:r>
            <a:r>
              <a:rPr lang="en-US" altLang="ko-KR" dirty="0" smtClean="0"/>
              <a:t> </a:t>
            </a:r>
            <a:r>
              <a:rPr lang="ko-KR" altLang="en-US" dirty="0" smtClean="0"/>
              <a:t>말미암아</a:t>
            </a:r>
            <a:endParaRPr lang="en-US" altLang="ko-KR" dirty="0" smtClean="0"/>
          </a:p>
          <a:p>
            <a:pPr algn="ctr"/>
            <a:r>
              <a:rPr lang="en-US" altLang="ko-KR" sz="1200" dirty="0" smtClean="0"/>
              <a:t>By the Lord</a:t>
            </a:r>
            <a:endParaRPr lang="ko-KR" altLang="en-US" sz="1200" dirty="0"/>
          </a:p>
        </p:txBody>
      </p:sp>
      <p:cxnSp>
        <p:nvCxnSpPr>
          <p:cNvPr id="33" name="직선 화살표 연결선 32"/>
          <p:cNvCxnSpPr>
            <a:stCxn id="13" idx="2"/>
            <a:endCxn id="34" idx="0"/>
          </p:cNvCxnSpPr>
          <p:nvPr/>
        </p:nvCxnSpPr>
        <p:spPr>
          <a:xfrm>
            <a:off x="4835385" y="905697"/>
            <a:ext cx="23076" cy="28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94365" y="1194275"/>
            <a:ext cx="1728192" cy="553998"/>
          </a:xfrm>
          <a:prstGeom prst="rect">
            <a:avLst/>
          </a:prstGeom>
          <a:solidFill>
            <a:srgbClr val="FFC000">
              <a:alpha val="30000"/>
            </a:srgbClr>
          </a:solidFill>
        </p:spPr>
        <p:txBody>
          <a:bodyPr wrap="square" rtlCol="0">
            <a:spAutoFit/>
          </a:bodyPr>
          <a:lstStyle/>
          <a:p>
            <a:pPr algn="ctr"/>
            <a:r>
              <a:rPr lang="ko-KR" altLang="en-US" dirty="0"/>
              <a:t>확</a:t>
            </a:r>
            <a:r>
              <a:rPr lang="ko-KR" altLang="en-US" dirty="0" smtClean="0"/>
              <a:t>증한 바</a:t>
            </a:r>
            <a:endParaRPr lang="en-US" altLang="ko-KR" dirty="0" smtClean="0"/>
          </a:p>
          <a:p>
            <a:pPr algn="ctr"/>
            <a:r>
              <a:rPr lang="en-US" altLang="ko-KR" sz="1200" dirty="0" smtClean="0"/>
              <a:t>Was confirmed</a:t>
            </a:r>
            <a:endParaRPr lang="ko-KR" altLang="en-US" sz="1200" dirty="0"/>
          </a:p>
        </p:txBody>
      </p:sp>
      <p:sp>
        <p:nvSpPr>
          <p:cNvPr id="39" name="TextBox 38"/>
          <p:cNvSpPr txBox="1"/>
          <p:nvPr/>
        </p:nvSpPr>
        <p:spPr>
          <a:xfrm>
            <a:off x="3838811" y="2032481"/>
            <a:ext cx="2016224" cy="553998"/>
          </a:xfrm>
          <a:prstGeom prst="rect">
            <a:avLst/>
          </a:prstGeom>
          <a:noFill/>
        </p:spPr>
        <p:txBody>
          <a:bodyPr wrap="square" rtlCol="0">
            <a:spAutoFit/>
          </a:bodyPr>
          <a:lstStyle/>
          <a:p>
            <a:pPr algn="ctr"/>
            <a:r>
              <a:rPr lang="ko-KR" altLang="en-US" dirty="0" smtClean="0"/>
              <a:t>들은 자들이</a:t>
            </a:r>
            <a:endParaRPr lang="en-US" altLang="ko-KR" dirty="0" smtClean="0"/>
          </a:p>
          <a:p>
            <a:pPr algn="ctr"/>
            <a:r>
              <a:rPr lang="en-US" altLang="ko-KR" sz="1200" dirty="0" smtClean="0"/>
              <a:t>By those who heard him</a:t>
            </a:r>
            <a:endParaRPr lang="ko-KR" altLang="en-US" sz="1200" dirty="0"/>
          </a:p>
        </p:txBody>
      </p:sp>
      <p:cxnSp>
        <p:nvCxnSpPr>
          <p:cNvPr id="43" name="직선 화살표 연결선 42"/>
          <p:cNvCxnSpPr>
            <a:stCxn id="13" idx="2"/>
            <a:endCxn id="46" idx="0"/>
          </p:cNvCxnSpPr>
          <p:nvPr/>
        </p:nvCxnSpPr>
        <p:spPr>
          <a:xfrm>
            <a:off x="4835385" y="905697"/>
            <a:ext cx="2901271" cy="37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59149" y="1277163"/>
            <a:ext cx="1355014" cy="738664"/>
          </a:xfrm>
          <a:prstGeom prst="rect">
            <a:avLst/>
          </a:prstGeom>
          <a:solidFill>
            <a:srgbClr val="FFC000">
              <a:alpha val="29000"/>
            </a:srgbClr>
          </a:solidFill>
        </p:spPr>
        <p:txBody>
          <a:bodyPr wrap="square" rtlCol="0">
            <a:spAutoFit/>
          </a:bodyPr>
          <a:lstStyle/>
          <a:p>
            <a:pPr algn="ctr"/>
            <a:r>
              <a:rPr lang="ko-KR" altLang="en-US" dirty="0" smtClean="0"/>
              <a:t>증언하신</a:t>
            </a:r>
            <a:endParaRPr lang="en-US" altLang="ko-KR" dirty="0" smtClean="0"/>
          </a:p>
          <a:p>
            <a:pPr algn="ctr"/>
            <a:r>
              <a:rPr lang="en-US" altLang="ko-KR" sz="1200" dirty="0" smtClean="0"/>
              <a:t>Testified to it</a:t>
            </a:r>
          </a:p>
          <a:p>
            <a:pPr algn="ctr"/>
            <a:r>
              <a:rPr lang="ko-KR" altLang="en-US" sz="1200" dirty="0" smtClean="0"/>
              <a:t>행</a:t>
            </a:r>
            <a:r>
              <a:rPr lang="en-US" altLang="ko-KR" sz="1200" dirty="0" smtClean="0"/>
              <a:t>2:22,43,10:38</a:t>
            </a:r>
            <a:endParaRPr lang="ko-KR" altLang="en-US" sz="1200" dirty="0"/>
          </a:p>
        </p:txBody>
      </p:sp>
      <p:sp>
        <p:nvSpPr>
          <p:cNvPr id="51" name="TextBox 50"/>
          <p:cNvSpPr txBox="1"/>
          <p:nvPr/>
        </p:nvSpPr>
        <p:spPr>
          <a:xfrm>
            <a:off x="7118019" y="2058424"/>
            <a:ext cx="1296144" cy="553998"/>
          </a:xfrm>
          <a:prstGeom prst="rect">
            <a:avLst/>
          </a:prstGeom>
          <a:noFill/>
        </p:spPr>
        <p:txBody>
          <a:bodyPr wrap="square" rtlCol="0">
            <a:spAutoFit/>
          </a:bodyPr>
          <a:lstStyle/>
          <a:p>
            <a:pPr algn="ctr"/>
            <a:r>
              <a:rPr lang="ko-KR" altLang="en-US" dirty="0" smtClean="0"/>
              <a:t>하나님이</a:t>
            </a:r>
            <a:endParaRPr lang="en-US" altLang="ko-KR" dirty="0" smtClean="0"/>
          </a:p>
          <a:p>
            <a:pPr algn="ctr"/>
            <a:r>
              <a:rPr lang="en-US" altLang="ko-KR" sz="1200" dirty="0" smtClean="0"/>
              <a:t>God</a:t>
            </a:r>
            <a:endParaRPr lang="ko-KR" altLang="en-US" sz="1200" dirty="0"/>
          </a:p>
        </p:txBody>
      </p:sp>
      <p:cxnSp>
        <p:nvCxnSpPr>
          <p:cNvPr id="56" name="직선 화살표 연결선 55"/>
          <p:cNvCxnSpPr>
            <a:stCxn id="51" idx="2"/>
            <a:endCxn id="57" idx="0"/>
          </p:cNvCxnSpPr>
          <p:nvPr/>
        </p:nvCxnSpPr>
        <p:spPr>
          <a:xfrm flipH="1">
            <a:off x="6981168" y="2612422"/>
            <a:ext cx="784923" cy="256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0855" y="2868811"/>
            <a:ext cx="640626" cy="369332"/>
          </a:xfrm>
          <a:prstGeom prst="rect">
            <a:avLst/>
          </a:prstGeom>
          <a:solidFill>
            <a:schemeClr val="accent6">
              <a:lumMod val="20000"/>
              <a:lumOff val="80000"/>
            </a:schemeClr>
          </a:solidFill>
        </p:spPr>
        <p:txBody>
          <a:bodyPr wrap="square" rtlCol="0">
            <a:spAutoFit/>
          </a:bodyPr>
          <a:lstStyle/>
          <a:p>
            <a:r>
              <a:rPr lang="en-US" altLang="ko-KR" dirty="0" smtClean="0"/>
              <a:t>Sign</a:t>
            </a:r>
            <a:endParaRPr lang="ko-KR" altLang="en-US" dirty="0"/>
          </a:p>
        </p:txBody>
      </p:sp>
      <p:cxnSp>
        <p:nvCxnSpPr>
          <p:cNvPr id="59" name="직선 화살표 연결선 58"/>
          <p:cNvCxnSpPr>
            <a:stCxn id="51" idx="2"/>
            <a:endCxn id="62" idx="0"/>
          </p:cNvCxnSpPr>
          <p:nvPr/>
        </p:nvCxnSpPr>
        <p:spPr>
          <a:xfrm flipH="1">
            <a:off x="7478652" y="2612422"/>
            <a:ext cx="287439" cy="895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98088" y="3507794"/>
            <a:ext cx="1161128" cy="369332"/>
          </a:xfrm>
          <a:prstGeom prst="rect">
            <a:avLst/>
          </a:prstGeom>
          <a:solidFill>
            <a:schemeClr val="accent6">
              <a:lumMod val="20000"/>
              <a:lumOff val="80000"/>
            </a:schemeClr>
          </a:solidFill>
        </p:spPr>
        <p:txBody>
          <a:bodyPr wrap="square" rtlCol="0">
            <a:spAutoFit/>
          </a:bodyPr>
          <a:lstStyle/>
          <a:p>
            <a:r>
              <a:rPr lang="en-US" altLang="ko-KR" dirty="0" smtClean="0"/>
              <a:t>Wonders</a:t>
            </a:r>
            <a:endParaRPr lang="ko-KR" altLang="en-US" dirty="0"/>
          </a:p>
        </p:txBody>
      </p:sp>
      <p:sp>
        <p:nvSpPr>
          <p:cNvPr id="71" name="TextBox 70"/>
          <p:cNvSpPr txBox="1"/>
          <p:nvPr/>
        </p:nvSpPr>
        <p:spPr>
          <a:xfrm>
            <a:off x="7085744" y="4845268"/>
            <a:ext cx="2002113" cy="369332"/>
          </a:xfrm>
          <a:prstGeom prst="rect">
            <a:avLst/>
          </a:prstGeom>
          <a:solidFill>
            <a:schemeClr val="accent6">
              <a:lumMod val="20000"/>
              <a:lumOff val="80000"/>
            </a:schemeClr>
          </a:solidFill>
        </p:spPr>
        <p:txBody>
          <a:bodyPr wrap="square" rtlCol="0">
            <a:spAutoFit/>
          </a:bodyPr>
          <a:lstStyle/>
          <a:p>
            <a:r>
              <a:rPr lang="en-US" altLang="ko-KR" dirty="0" smtClean="0"/>
              <a:t>Various Miracles</a:t>
            </a:r>
            <a:endParaRPr lang="ko-KR" altLang="en-US" dirty="0"/>
          </a:p>
        </p:txBody>
      </p:sp>
      <p:cxnSp>
        <p:nvCxnSpPr>
          <p:cNvPr id="76" name="직선 화살표 연결선 75"/>
          <p:cNvCxnSpPr>
            <a:stCxn id="51" idx="2"/>
            <a:endCxn id="79" idx="0"/>
          </p:cNvCxnSpPr>
          <p:nvPr/>
        </p:nvCxnSpPr>
        <p:spPr>
          <a:xfrm>
            <a:off x="7766091" y="2612422"/>
            <a:ext cx="348845" cy="137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113879" y="3983817"/>
            <a:ext cx="2002113" cy="369332"/>
          </a:xfrm>
          <a:prstGeom prst="rect">
            <a:avLst/>
          </a:prstGeom>
          <a:solidFill>
            <a:schemeClr val="accent6">
              <a:lumMod val="20000"/>
              <a:lumOff val="80000"/>
            </a:schemeClr>
          </a:solidFill>
        </p:spPr>
        <p:txBody>
          <a:bodyPr wrap="square" rtlCol="0">
            <a:spAutoFit/>
          </a:bodyPr>
          <a:lstStyle/>
          <a:p>
            <a:r>
              <a:rPr lang="en-US" altLang="ko-KR" dirty="0" smtClean="0"/>
              <a:t>Gifts of the H.S</a:t>
            </a:r>
            <a:endParaRPr lang="ko-KR" altLang="en-US" dirty="0"/>
          </a:p>
        </p:txBody>
      </p:sp>
      <p:cxnSp>
        <p:nvCxnSpPr>
          <p:cNvPr id="82" name="직선 화살표 연결선 81"/>
          <p:cNvCxnSpPr>
            <a:stCxn id="29" idx="2"/>
            <a:endCxn id="83" idx="0"/>
          </p:cNvCxnSpPr>
          <p:nvPr/>
        </p:nvCxnSpPr>
        <p:spPr>
          <a:xfrm flipH="1">
            <a:off x="1048776" y="2588857"/>
            <a:ext cx="638528" cy="39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916" y="2986268"/>
            <a:ext cx="2051720" cy="538609"/>
          </a:xfrm>
          <a:prstGeom prst="rect">
            <a:avLst/>
          </a:prstGeom>
          <a:solidFill>
            <a:srgbClr val="002060"/>
          </a:solidFill>
        </p:spPr>
        <p:txBody>
          <a:bodyPr wrap="square" rtlCol="0">
            <a:spAutoFit/>
          </a:bodyPr>
          <a:lstStyle/>
          <a:p>
            <a:r>
              <a:rPr lang="ko-KR" altLang="en-US" dirty="0" smtClean="0">
                <a:solidFill>
                  <a:schemeClr val="bg1"/>
                </a:solidFill>
              </a:rPr>
              <a:t>만물을</a:t>
            </a:r>
            <a:r>
              <a:rPr lang="en-US" altLang="ko-KR" dirty="0" smtClean="0">
                <a:solidFill>
                  <a:schemeClr val="bg1"/>
                </a:solidFill>
              </a:rPr>
              <a:t> </a:t>
            </a:r>
            <a:r>
              <a:rPr lang="ko-KR" altLang="en-US" dirty="0" smtClean="0">
                <a:solidFill>
                  <a:schemeClr val="bg1"/>
                </a:solidFill>
              </a:rPr>
              <a:t>복종케 함</a:t>
            </a:r>
            <a:endParaRPr lang="en-US" altLang="ko-KR" dirty="0" smtClean="0">
              <a:solidFill>
                <a:schemeClr val="bg1"/>
              </a:solidFill>
            </a:endParaRPr>
          </a:p>
          <a:p>
            <a:r>
              <a:rPr lang="en-US" altLang="ko-KR" sz="1100" dirty="0" smtClean="0">
                <a:solidFill>
                  <a:schemeClr val="bg1"/>
                </a:solidFill>
              </a:rPr>
              <a:t>Put everything under his feet</a:t>
            </a:r>
            <a:endParaRPr lang="ko-KR" altLang="en-US" sz="1100" dirty="0">
              <a:solidFill>
                <a:schemeClr val="bg1"/>
              </a:solidFill>
            </a:endParaRPr>
          </a:p>
        </p:txBody>
      </p:sp>
      <p:cxnSp>
        <p:nvCxnSpPr>
          <p:cNvPr id="84" name="직선 화살표 연결선 83"/>
          <p:cNvCxnSpPr>
            <a:stCxn id="83" idx="2"/>
            <a:endCxn id="87" idx="0"/>
          </p:cNvCxnSpPr>
          <p:nvPr/>
        </p:nvCxnSpPr>
        <p:spPr>
          <a:xfrm>
            <a:off x="1048776" y="3524877"/>
            <a:ext cx="79198" cy="397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4298" y="3922262"/>
            <a:ext cx="2187352" cy="861774"/>
          </a:xfrm>
          <a:prstGeom prst="rect">
            <a:avLst/>
          </a:prstGeom>
          <a:noFill/>
          <a:ln>
            <a:solidFill>
              <a:srgbClr val="FF0000"/>
            </a:solidFill>
          </a:ln>
        </p:spPr>
        <p:txBody>
          <a:bodyPr wrap="square" rtlCol="0">
            <a:spAutoFit/>
          </a:bodyPr>
          <a:lstStyle/>
          <a:p>
            <a:pPr algn="ctr"/>
            <a:r>
              <a:rPr lang="ko-KR" altLang="en-US" dirty="0" smtClean="0"/>
              <a:t>아직 우리가 복종하는 것을 보지 못함</a:t>
            </a:r>
            <a:endParaRPr lang="en-US" altLang="ko-KR" dirty="0" smtClean="0"/>
          </a:p>
          <a:p>
            <a:pPr algn="ctr"/>
            <a:r>
              <a:rPr lang="ko-KR" altLang="en-US" sz="1400" dirty="0" smtClean="0"/>
              <a:t>롬</a:t>
            </a:r>
            <a:r>
              <a:rPr lang="en-US" altLang="ko-KR" sz="1400" dirty="0" smtClean="0"/>
              <a:t>8:19-23</a:t>
            </a:r>
            <a:endParaRPr lang="en-US" altLang="ko-KR" dirty="0" smtClean="0"/>
          </a:p>
        </p:txBody>
      </p:sp>
      <p:cxnSp>
        <p:nvCxnSpPr>
          <p:cNvPr id="90" name="직선 화살표 연결선 89"/>
          <p:cNvCxnSpPr>
            <a:stCxn id="29" idx="2"/>
            <a:endCxn id="93" idx="0"/>
          </p:cNvCxnSpPr>
          <p:nvPr/>
        </p:nvCxnSpPr>
        <p:spPr>
          <a:xfrm>
            <a:off x="1687304" y="2588857"/>
            <a:ext cx="1482939" cy="400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44383" y="2989325"/>
            <a:ext cx="2051720" cy="538609"/>
          </a:xfrm>
          <a:prstGeom prst="rect">
            <a:avLst/>
          </a:prstGeom>
          <a:solidFill>
            <a:schemeClr val="accent3">
              <a:lumMod val="20000"/>
              <a:lumOff val="80000"/>
            </a:schemeClr>
          </a:solidFill>
        </p:spPr>
        <p:txBody>
          <a:bodyPr wrap="square" rtlCol="0">
            <a:spAutoFit/>
          </a:bodyPr>
          <a:lstStyle/>
          <a:p>
            <a:r>
              <a:rPr lang="ko-KR" altLang="en-US" dirty="0" smtClean="0"/>
              <a:t>혈과 육을 지니심</a:t>
            </a:r>
            <a:endParaRPr lang="en-US" altLang="ko-KR" sz="1100" dirty="0"/>
          </a:p>
          <a:p>
            <a:pPr algn="ctr"/>
            <a:r>
              <a:rPr lang="en-US" altLang="ko-KR" sz="1100" dirty="0" smtClean="0"/>
              <a:t>Shared in their humanity</a:t>
            </a:r>
            <a:endParaRPr lang="ko-KR" altLang="en-US" sz="1100" dirty="0"/>
          </a:p>
        </p:txBody>
      </p:sp>
      <p:cxnSp>
        <p:nvCxnSpPr>
          <p:cNvPr id="96" name="직선 화살표 연결선 95"/>
          <p:cNvCxnSpPr>
            <a:stCxn id="29" idx="2"/>
            <a:endCxn id="99" idx="0"/>
          </p:cNvCxnSpPr>
          <p:nvPr/>
        </p:nvCxnSpPr>
        <p:spPr>
          <a:xfrm>
            <a:off x="1687304" y="2588857"/>
            <a:ext cx="3733928" cy="439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291044" y="3028758"/>
            <a:ext cx="2260376" cy="538609"/>
          </a:xfrm>
          <a:prstGeom prst="rect">
            <a:avLst/>
          </a:prstGeom>
          <a:solidFill>
            <a:schemeClr val="accent3">
              <a:lumMod val="20000"/>
              <a:lumOff val="80000"/>
            </a:schemeClr>
          </a:solidFill>
        </p:spPr>
        <p:txBody>
          <a:bodyPr wrap="square" rtlCol="0">
            <a:spAutoFit/>
          </a:bodyPr>
          <a:lstStyle/>
          <a:p>
            <a:r>
              <a:rPr lang="ko-KR" altLang="en-US" dirty="0" smtClean="0"/>
              <a:t>형제들과 같이 되심</a:t>
            </a:r>
            <a:endParaRPr lang="en-US" altLang="ko-KR" sz="1100" dirty="0"/>
          </a:p>
          <a:p>
            <a:pPr algn="ctr"/>
            <a:r>
              <a:rPr lang="en-US" altLang="ko-KR" sz="1100" dirty="0" smtClean="0"/>
              <a:t>To be made like his brothers</a:t>
            </a:r>
            <a:endParaRPr lang="ko-KR" altLang="en-US" sz="1100" dirty="0"/>
          </a:p>
        </p:txBody>
      </p:sp>
      <p:cxnSp>
        <p:nvCxnSpPr>
          <p:cNvPr id="44" name="직선 화살표 연결선 43"/>
          <p:cNvCxnSpPr>
            <a:stCxn id="87" idx="2"/>
            <a:endCxn id="17" idx="0"/>
          </p:cNvCxnSpPr>
          <p:nvPr/>
        </p:nvCxnSpPr>
        <p:spPr>
          <a:xfrm flipH="1">
            <a:off x="610362" y="4784036"/>
            <a:ext cx="517612" cy="280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298" y="5064582"/>
            <a:ext cx="1152128" cy="369332"/>
          </a:xfrm>
          <a:prstGeom prst="rect">
            <a:avLst/>
          </a:prstGeom>
          <a:noFill/>
          <a:ln>
            <a:solidFill>
              <a:srgbClr val="7030A0"/>
            </a:solidFill>
          </a:ln>
        </p:spPr>
        <p:txBody>
          <a:bodyPr wrap="square" rtlCol="0">
            <a:spAutoFit/>
          </a:bodyPr>
          <a:lstStyle/>
          <a:p>
            <a:r>
              <a:rPr lang="ko-KR" altLang="en-US" dirty="0" err="1" smtClean="0"/>
              <a:t>잠시동안</a:t>
            </a:r>
            <a:endParaRPr lang="ko-KR" altLang="en-US" dirty="0"/>
          </a:p>
        </p:txBody>
      </p:sp>
      <p:sp>
        <p:nvSpPr>
          <p:cNvPr id="21" name="TextBox 20"/>
          <p:cNvSpPr txBox="1"/>
          <p:nvPr/>
        </p:nvSpPr>
        <p:spPr>
          <a:xfrm>
            <a:off x="38294" y="5787129"/>
            <a:ext cx="1485274" cy="369332"/>
          </a:xfrm>
          <a:prstGeom prst="rect">
            <a:avLst/>
          </a:prstGeom>
          <a:noFill/>
          <a:ln>
            <a:solidFill>
              <a:srgbClr val="FFC000"/>
            </a:solidFill>
          </a:ln>
        </p:spPr>
        <p:txBody>
          <a:bodyPr wrap="square" rtlCol="0">
            <a:spAutoFit/>
          </a:bodyPr>
          <a:lstStyle/>
          <a:p>
            <a:r>
              <a:rPr lang="ko-KR" altLang="en-US" dirty="0" smtClean="0"/>
              <a:t>천사보다 못</a:t>
            </a:r>
            <a:endParaRPr lang="ko-KR" altLang="en-US" dirty="0"/>
          </a:p>
        </p:txBody>
      </p:sp>
      <p:cxnSp>
        <p:nvCxnSpPr>
          <p:cNvPr id="50" name="직선 화살표 연결선 49"/>
          <p:cNvCxnSpPr>
            <a:stCxn id="17" idx="2"/>
            <a:endCxn id="21" idx="0"/>
          </p:cNvCxnSpPr>
          <p:nvPr/>
        </p:nvCxnSpPr>
        <p:spPr>
          <a:xfrm>
            <a:off x="610362" y="5433914"/>
            <a:ext cx="170569" cy="353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a:stCxn id="87" idx="2"/>
            <a:endCxn id="58" idx="0"/>
          </p:cNvCxnSpPr>
          <p:nvPr/>
        </p:nvCxnSpPr>
        <p:spPr>
          <a:xfrm>
            <a:off x="1127974" y="4784036"/>
            <a:ext cx="1133911" cy="304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214060" y="5088520"/>
            <a:ext cx="2095649" cy="553998"/>
          </a:xfrm>
          <a:prstGeom prst="rect">
            <a:avLst/>
          </a:prstGeom>
          <a:noFill/>
          <a:ln>
            <a:solidFill>
              <a:srgbClr val="00B050"/>
            </a:solidFill>
          </a:ln>
        </p:spPr>
        <p:txBody>
          <a:bodyPr wrap="square" rtlCol="0">
            <a:spAutoFit/>
          </a:bodyPr>
          <a:lstStyle/>
          <a:p>
            <a:pPr algn="ctr"/>
            <a:r>
              <a:rPr lang="ko-KR" altLang="en-US" dirty="0" smtClean="0"/>
              <a:t>죽음의 고난</a:t>
            </a:r>
            <a:endParaRPr lang="en-US" altLang="ko-KR" dirty="0" smtClean="0"/>
          </a:p>
          <a:p>
            <a:pPr algn="ctr"/>
            <a:r>
              <a:rPr lang="en-US" altLang="ko-KR" sz="1200" dirty="0" smtClean="0"/>
              <a:t>(</a:t>
            </a:r>
            <a:r>
              <a:rPr lang="ko-KR" altLang="en-US" sz="1200" dirty="0" err="1" smtClean="0"/>
              <a:t>레</a:t>
            </a:r>
            <a:r>
              <a:rPr lang="en-US" altLang="ko-KR" sz="1200" dirty="0" smtClean="0"/>
              <a:t>17:11, </a:t>
            </a:r>
            <a:r>
              <a:rPr lang="ko-KR" altLang="en-US" sz="1200" dirty="0" smtClean="0"/>
              <a:t>요</a:t>
            </a:r>
            <a:r>
              <a:rPr lang="en-US" altLang="ko-KR" sz="1200" dirty="0" smtClean="0"/>
              <a:t>15:3 /</a:t>
            </a:r>
            <a:r>
              <a:rPr lang="ko-KR" altLang="en-US" sz="1200" dirty="0" smtClean="0"/>
              <a:t>롬 </a:t>
            </a:r>
            <a:r>
              <a:rPr lang="en-US" altLang="ko-KR" sz="1200" dirty="0" smtClean="0"/>
              <a:t>5:3-4 )</a:t>
            </a:r>
            <a:endParaRPr lang="ko-KR" altLang="en-US" dirty="0"/>
          </a:p>
        </p:txBody>
      </p:sp>
      <p:cxnSp>
        <p:nvCxnSpPr>
          <p:cNvPr id="61" name="직선 화살표 연결선 60"/>
          <p:cNvCxnSpPr>
            <a:stCxn id="58" idx="2"/>
            <a:endCxn id="65" idx="0"/>
          </p:cNvCxnSpPr>
          <p:nvPr/>
        </p:nvCxnSpPr>
        <p:spPr>
          <a:xfrm flipH="1">
            <a:off x="1263818" y="5642518"/>
            <a:ext cx="998067" cy="688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999" y="6330542"/>
            <a:ext cx="1621638" cy="369332"/>
          </a:xfrm>
          <a:prstGeom prst="rect">
            <a:avLst/>
          </a:prstGeom>
          <a:noFill/>
        </p:spPr>
        <p:txBody>
          <a:bodyPr wrap="square" rtlCol="0">
            <a:spAutoFit/>
          </a:bodyPr>
          <a:lstStyle/>
          <a:p>
            <a:r>
              <a:rPr lang="ko-KR" altLang="en-US" dirty="0" smtClean="0"/>
              <a:t>영광 존귀 관</a:t>
            </a:r>
            <a:endParaRPr lang="ko-KR" altLang="en-US" dirty="0"/>
          </a:p>
        </p:txBody>
      </p:sp>
      <p:cxnSp>
        <p:nvCxnSpPr>
          <p:cNvPr id="66" name="직선 화살표 연결선 65"/>
          <p:cNvCxnSpPr>
            <a:stCxn id="58" idx="2"/>
            <a:endCxn id="69" idx="0"/>
          </p:cNvCxnSpPr>
          <p:nvPr/>
        </p:nvCxnSpPr>
        <p:spPr>
          <a:xfrm>
            <a:off x="2261885" y="5642518"/>
            <a:ext cx="821223" cy="611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261885" y="6253976"/>
            <a:ext cx="1642445" cy="584775"/>
          </a:xfrm>
          <a:prstGeom prst="rect">
            <a:avLst/>
          </a:prstGeom>
          <a:noFill/>
          <a:ln>
            <a:solidFill>
              <a:schemeClr val="accent1"/>
            </a:solidFill>
          </a:ln>
        </p:spPr>
        <p:txBody>
          <a:bodyPr wrap="square" rtlCol="0">
            <a:spAutoFit/>
          </a:bodyPr>
          <a:lstStyle/>
          <a:p>
            <a:r>
              <a:rPr lang="ko-KR" altLang="en-US" b="1" dirty="0" smtClean="0">
                <a:solidFill>
                  <a:srgbClr val="FF0000"/>
                </a:solidFill>
              </a:rPr>
              <a:t>온전케 하심</a:t>
            </a:r>
            <a:endParaRPr lang="en-US" altLang="ko-KR" b="1" dirty="0" smtClean="0">
              <a:solidFill>
                <a:srgbClr val="FF0000"/>
              </a:solidFill>
            </a:endParaRPr>
          </a:p>
          <a:p>
            <a:r>
              <a:rPr lang="ko-KR" altLang="en-US" sz="1400" dirty="0" smtClean="0">
                <a:solidFill>
                  <a:srgbClr val="FF0000"/>
                </a:solidFill>
              </a:rPr>
              <a:t>시</a:t>
            </a:r>
            <a:r>
              <a:rPr lang="en-US" altLang="ko-KR" sz="1400" dirty="0" smtClean="0">
                <a:solidFill>
                  <a:srgbClr val="FF0000"/>
                </a:solidFill>
              </a:rPr>
              <a:t>12:6 / </a:t>
            </a:r>
            <a:r>
              <a:rPr lang="ko-KR" altLang="en-US" sz="1400" dirty="0" smtClean="0">
                <a:solidFill>
                  <a:srgbClr val="FF0000"/>
                </a:solidFill>
              </a:rPr>
              <a:t>히</a:t>
            </a:r>
            <a:r>
              <a:rPr lang="en-US" altLang="ko-KR" sz="1400" dirty="0" smtClean="0">
                <a:solidFill>
                  <a:srgbClr val="FF0000"/>
                </a:solidFill>
              </a:rPr>
              <a:t>4:15</a:t>
            </a:r>
            <a:endParaRPr lang="ko-KR" altLang="en-US" dirty="0">
              <a:solidFill>
                <a:srgbClr val="FF0000"/>
              </a:solidFill>
            </a:endParaRPr>
          </a:p>
        </p:txBody>
      </p:sp>
      <p:sp>
        <p:nvSpPr>
          <p:cNvPr id="45" name="TextBox 44"/>
          <p:cNvSpPr txBox="1"/>
          <p:nvPr/>
        </p:nvSpPr>
        <p:spPr>
          <a:xfrm>
            <a:off x="2483014" y="5771257"/>
            <a:ext cx="1296638" cy="369332"/>
          </a:xfrm>
          <a:prstGeom prst="rect">
            <a:avLst/>
          </a:prstGeom>
          <a:noFill/>
        </p:spPr>
        <p:txBody>
          <a:bodyPr wrap="square" rtlCol="0">
            <a:spAutoFit/>
          </a:bodyPr>
          <a:lstStyle/>
          <a:p>
            <a:r>
              <a:rPr lang="ko-KR" altLang="en-US" dirty="0" smtClean="0"/>
              <a:t>하나님이</a:t>
            </a:r>
            <a:endParaRPr lang="ko-KR" altLang="en-US" dirty="0"/>
          </a:p>
        </p:txBody>
      </p:sp>
      <p:sp>
        <p:nvSpPr>
          <p:cNvPr id="73" name="TextBox 72"/>
          <p:cNvSpPr txBox="1"/>
          <p:nvPr/>
        </p:nvSpPr>
        <p:spPr>
          <a:xfrm>
            <a:off x="4485533" y="6361698"/>
            <a:ext cx="1705478" cy="369332"/>
          </a:xfrm>
          <a:prstGeom prst="rect">
            <a:avLst/>
          </a:prstGeom>
          <a:noFill/>
        </p:spPr>
        <p:txBody>
          <a:bodyPr wrap="square" rtlCol="0">
            <a:spAutoFit/>
          </a:bodyPr>
          <a:lstStyle/>
          <a:p>
            <a:pPr algn="ctr"/>
            <a:r>
              <a:rPr lang="ko-KR" altLang="en-US" b="1" dirty="0" smtClean="0">
                <a:solidFill>
                  <a:srgbClr val="FF0000"/>
                </a:solidFill>
              </a:rPr>
              <a:t>구원의 창시자</a:t>
            </a:r>
            <a:endParaRPr lang="ko-KR" altLang="en-US" b="1" dirty="0">
              <a:solidFill>
                <a:srgbClr val="FF0000"/>
              </a:solidFill>
            </a:endParaRPr>
          </a:p>
        </p:txBody>
      </p:sp>
      <p:cxnSp>
        <p:nvCxnSpPr>
          <p:cNvPr id="52" name="직선 화살표 연결선 51"/>
          <p:cNvCxnSpPr>
            <a:stCxn id="69" idx="3"/>
            <a:endCxn id="73" idx="1"/>
          </p:cNvCxnSpPr>
          <p:nvPr/>
        </p:nvCxnSpPr>
        <p:spPr>
          <a:xfrm>
            <a:off x="3904330" y="6546364"/>
            <a:ext cx="58120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직선 화살표 연결선 67"/>
          <p:cNvCxnSpPr>
            <a:stCxn id="51" idx="2"/>
            <a:endCxn id="71" idx="0"/>
          </p:cNvCxnSpPr>
          <p:nvPr/>
        </p:nvCxnSpPr>
        <p:spPr>
          <a:xfrm>
            <a:off x="7766091" y="2612422"/>
            <a:ext cx="320710" cy="223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7301481" y="5180853"/>
            <a:ext cx="1628972" cy="276999"/>
          </a:xfrm>
          <a:prstGeom prst="rect">
            <a:avLst/>
          </a:prstGeom>
        </p:spPr>
        <p:txBody>
          <a:bodyPr wrap="none">
            <a:spAutoFit/>
          </a:bodyPr>
          <a:lstStyle/>
          <a:p>
            <a:r>
              <a:rPr lang="ko-KR" altLang="en-US" sz="1200" b="1" dirty="0" err="1" smtClean="0"/>
              <a:t>살전</a:t>
            </a:r>
            <a:r>
              <a:rPr lang="en-US" altLang="ko-KR" sz="1200" b="1" dirty="0" smtClean="0"/>
              <a:t>1:5,</a:t>
            </a:r>
            <a:r>
              <a:rPr lang="ko-KR" altLang="en-US" sz="1200" b="1" dirty="0" smtClean="0"/>
              <a:t>고전</a:t>
            </a:r>
            <a:r>
              <a:rPr lang="en-US" altLang="ko-KR" sz="1200" b="1" dirty="0" smtClean="0"/>
              <a:t>2:4,4:20</a:t>
            </a:r>
            <a:endParaRPr lang="ko-KR" altLang="en-US" sz="1200" dirty="0"/>
          </a:p>
        </p:txBody>
      </p:sp>
      <p:sp>
        <p:nvSpPr>
          <p:cNvPr id="3" name="직사각형 2"/>
          <p:cNvSpPr/>
          <p:nvPr/>
        </p:nvSpPr>
        <p:spPr>
          <a:xfrm>
            <a:off x="3170243" y="1675721"/>
            <a:ext cx="3409908" cy="276999"/>
          </a:xfrm>
          <a:prstGeom prst="rect">
            <a:avLst/>
          </a:prstGeom>
        </p:spPr>
        <p:txBody>
          <a:bodyPr wrap="none">
            <a:spAutoFit/>
          </a:bodyPr>
          <a:lstStyle/>
          <a:p>
            <a:r>
              <a:rPr lang="ko-KR" altLang="en-US" sz="1200" b="1" dirty="0" err="1" smtClean="0"/>
              <a:t>눅</a:t>
            </a:r>
            <a:r>
              <a:rPr lang="en-US" altLang="ko-KR" sz="1200" b="1" dirty="0" smtClean="0"/>
              <a:t>24:44-48,</a:t>
            </a:r>
            <a:r>
              <a:rPr lang="ko-KR" altLang="en-US" sz="1200" b="1" dirty="0" smtClean="0"/>
              <a:t>행</a:t>
            </a:r>
            <a:r>
              <a:rPr lang="en-US" altLang="ko-KR" sz="1200" b="1" dirty="0" smtClean="0"/>
              <a:t>1:8,2:32,3:15,11</a:t>
            </a:r>
            <a:r>
              <a:rPr lang="ko-KR" altLang="en-US" sz="1200" b="1" dirty="0" smtClean="0"/>
              <a:t>장</a:t>
            </a:r>
            <a:r>
              <a:rPr lang="en-US" altLang="ko-KR" sz="1200" b="1" dirty="0" smtClean="0"/>
              <a:t>,22:20,</a:t>
            </a:r>
            <a:r>
              <a:rPr lang="ko-KR" altLang="en-US" sz="1200" b="1" dirty="0" smtClean="0"/>
              <a:t>계</a:t>
            </a:r>
            <a:r>
              <a:rPr lang="en-US" altLang="ko-KR" sz="1200" b="1" dirty="0" smtClean="0"/>
              <a:t>17:6</a:t>
            </a:r>
            <a:endParaRPr lang="ko-KR" altLang="en-US" dirty="0"/>
          </a:p>
        </p:txBody>
      </p:sp>
      <p:sp>
        <p:nvSpPr>
          <p:cNvPr id="5" name="직사각형 4"/>
          <p:cNvSpPr/>
          <p:nvPr/>
        </p:nvSpPr>
        <p:spPr>
          <a:xfrm>
            <a:off x="7459694" y="4309631"/>
            <a:ext cx="1463862" cy="276999"/>
          </a:xfrm>
          <a:prstGeom prst="rect">
            <a:avLst/>
          </a:prstGeom>
        </p:spPr>
        <p:txBody>
          <a:bodyPr wrap="none">
            <a:spAutoFit/>
          </a:bodyPr>
          <a:lstStyle/>
          <a:p>
            <a:r>
              <a:rPr lang="ko-KR" altLang="en-US" sz="1200" b="1" dirty="0" err="1"/>
              <a:t>고후</a:t>
            </a:r>
            <a:r>
              <a:rPr lang="en-US" altLang="ko-KR" sz="1200" b="1" dirty="0" smtClean="0"/>
              <a:t>1:22 </a:t>
            </a:r>
            <a:r>
              <a:rPr lang="ko-KR" altLang="en-US" sz="1200" b="1" dirty="0" smtClean="0"/>
              <a:t>요 </a:t>
            </a:r>
            <a:r>
              <a:rPr lang="en-US" altLang="ko-KR" sz="1200" b="1" dirty="0" smtClean="0"/>
              <a:t>16:26</a:t>
            </a:r>
            <a:endParaRPr lang="ko-KR" altLang="en-US" sz="1200" dirty="0"/>
          </a:p>
        </p:txBody>
      </p:sp>
      <p:sp>
        <p:nvSpPr>
          <p:cNvPr id="8" name="직사각형 7"/>
          <p:cNvSpPr/>
          <p:nvPr/>
        </p:nvSpPr>
        <p:spPr>
          <a:xfrm>
            <a:off x="6048194" y="6390317"/>
            <a:ext cx="2042547" cy="307777"/>
          </a:xfrm>
          <a:prstGeom prst="rect">
            <a:avLst/>
          </a:prstGeom>
        </p:spPr>
        <p:txBody>
          <a:bodyPr wrap="none">
            <a:spAutoFit/>
          </a:bodyPr>
          <a:lstStyle/>
          <a:p>
            <a:r>
              <a:rPr lang="ko-KR" altLang="en-US" sz="1400" dirty="0" smtClean="0"/>
              <a:t>히</a:t>
            </a:r>
            <a:r>
              <a:rPr lang="en-US" altLang="ko-KR" sz="1400" dirty="0" smtClean="0"/>
              <a:t>2:18, 13:12, </a:t>
            </a:r>
            <a:r>
              <a:rPr lang="ko-KR" altLang="en-US" sz="1400" dirty="0" err="1" smtClean="0"/>
              <a:t>딤후</a:t>
            </a:r>
            <a:r>
              <a:rPr lang="en-US" altLang="ko-KR" sz="1400" dirty="0"/>
              <a:t>3:12</a:t>
            </a:r>
            <a:endParaRPr lang="ko-KR" altLang="en-US" sz="1400" dirty="0"/>
          </a:p>
        </p:txBody>
      </p:sp>
    </p:spTree>
    <p:extLst>
      <p:ext uri="{BB962C8B-B14F-4D97-AF65-F5344CB8AC3E}">
        <p14:creationId xmlns:p14="http://schemas.microsoft.com/office/powerpoint/2010/main" val="143537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up)">
                                      <p:cBhvr>
                                        <p:cTn id="47" dur="500"/>
                                        <p:tgtEl>
                                          <p:spTgt spid="82"/>
                                        </p:tgtEl>
                                      </p:cBhvr>
                                    </p:animEffect>
                                  </p:childTnLst>
                                </p:cTn>
                              </p:par>
                              <p:par>
                                <p:cTn id="48" presetID="22" presetClass="entr" presetSubtype="1" fill="hold" nodeType="with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up)">
                                      <p:cBhvr>
                                        <p:cTn id="50" dur="500"/>
                                        <p:tgtEl>
                                          <p:spTgt spid="96"/>
                                        </p:tgtEl>
                                      </p:cBhvr>
                                    </p:animEffect>
                                  </p:childTnLst>
                                </p:cTn>
                              </p:par>
                              <p:par>
                                <p:cTn id="51" presetID="22" presetClass="entr" presetSubtype="1" fill="hold"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wipe(up)">
                                      <p:cBhvr>
                                        <p:cTn id="53" dur="500"/>
                                        <p:tgtEl>
                                          <p:spTgt spid="9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fade">
                                      <p:cBhvr>
                                        <p:cTn id="63" dur="500"/>
                                        <p:tgtEl>
                                          <p:spTgt spid="9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50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up)">
                                      <p:cBhvr>
                                        <p:cTn id="73" dur="500"/>
                                        <p:tgtEl>
                                          <p:spTgt spid="56"/>
                                        </p:tgtEl>
                                      </p:cBhvr>
                                    </p:animEffect>
                                  </p:childTnLst>
                                </p:cTn>
                              </p:par>
                              <p:par>
                                <p:cTn id="74" presetID="22" presetClass="entr" presetSubtype="1"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wipe(up)">
                                      <p:cBhvr>
                                        <p:cTn id="76" dur="500"/>
                                        <p:tgtEl>
                                          <p:spTgt spid="59"/>
                                        </p:tgtEl>
                                      </p:cBhvr>
                                    </p:animEffect>
                                  </p:childTnLst>
                                </p:cTn>
                              </p:par>
                              <p:par>
                                <p:cTn id="77" presetID="22" presetClass="entr" presetSubtype="1"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wipe(up)">
                                      <p:cBhvr>
                                        <p:cTn id="79" dur="500"/>
                                        <p:tgtEl>
                                          <p:spTgt spid="76"/>
                                        </p:tgtEl>
                                      </p:cBhvr>
                                    </p:animEffect>
                                  </p:childTnLst>
                                </p:cTn>
                              </p:par>
                              <p:par>
                                <p:cTn id="80" presetID="22" presetClass="entr" presetSubtype="1" fill="hold"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wipe(up)">
                                      <p:cBhvr>
                                        <p:cTn id="82" dur="500"/>
                                        <p:tgtEl>
                                          <p:spTgt spid="6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500"/>
                                        <p:tgtEl>
                                          <p:spTgt spid="6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500"/>
                                        <p:tgtEl>
                                          <p:spTgt spid="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7"/>
                                        </p:tgtEl>
                                        <p:attrNameLst>
                                          <p:attrName>style.visibility</p:attrName>
                                        </p:attrNameLst>
                                      </p:cBhvr>
                                      <p:to>
                                        <p:strVal val="visible"/>
                                      </p:to>
                                    </p:set>
                                    <p:animEffect transition="in" filter="fade">
                                      <p:cBhvr>
                                        <p:cTn id="118" dur="500"/>
                                        <p:tgtEl>
                                          <p:spTgt spid="87"/>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wipe(up)">
                                      <p:cBhvr>
                                        <p:cTn id="123" dur="500"/>
                                        <p:tgtEl>
                                          <p:spTgt spid="44"/>
                                        </p:tgtEl>
                                      </p:cBhvr>
                                    </p:animEffect>
                                  </p:childTnLst>
                                </p:cTn>
                              </p:par>
                              <p:par>
                                <p:cTn id="124" presetID="22" presetClass="entr" presetSubtype="1"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wipe(up)">
                                      <p:cBhvr>
                                        <p:cTn id="126" dur="500"/>
                                        <p:tgtEl>
                                          <p:spTgt spid="5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17"/>
                                        </p:tgtEl>
                                        <p:attrNameLst>
                                          <p:attrName>style.visibility</p:attrName>
                                        </p:attrNameLst>
                                      </p:cBhvr>
                                      <p:to>
                                        <p:strVal val="visible"/>
                                      </p:to>
                                    </p:set>
                                    <p:animEffect transition="in" filter="fade">
                                      <p:cBhvr>
                                        <p:cTn id="131" dur="500"/>
                                        <p:tgtEl>
                                          <p:spTgt spid="1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fade">
                                      <p:cBhvr>
                                        <p:cTn id="136" dur="500"/>
                                        <p:tgtEl>
                                          <p:spTgt spid="50"/>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500"/>
                                        <p:tgtEl>
                                          <p:spTgt spid="58"/>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nodeType="clickEffect">
                                  <p:stCondLst>
                                    <p:cond delay="0"/>
                                  </p:stCondLst>
                                  <p:childTnLst>
                                    <p:set>
                                      <p:cBhvr>
                                        <p:cTn id="150" dur="1" fill="hold">
                                          <p:stCondLst>
                                            <p:cond delay="0"/>
                                          </p:stCondLst>
                                        </p:cTn>
                                        <p:tgtEl>
                                          <p:spTgt spid="61"/>
                                        </p:tgtEl>
                                        <p:attrNameLst>
                                          <p:attrName>style.visibility</p:attrName>
                                        </p:attrNameLst>
                                      </p:cBhvr>
                                      <p:to>
                                        <p:strVal val="visible"/>
                                      </p:to>
                                    </p:set>
                                    <p:animEffect transition="in" filter="wipe(up)">
                                      <p:cBhvr>
                                        <p:cTn id="151" dur="500"/>
                                        <p:tgtEl>
                                          <p:spTgt spid="61"/>
                                        </p:tgtEl>
                                      </p:cBhvr>
                                    </p:animEffect>
                                  </p:childTnLst>
                                </p:cTn>
                              </p:par>
                              <p:par>
                                <p:cTn id="152" presetID="22" presetClass="entr" presetSubtype="1" fill="hold" nodeType="with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wipe(up)">
                                      <p:cBhvr>
                                        <p:cTn id="154" dur="500"/>
                                        <p:tgtEl>
                                          <p:spTgt spid="66"/>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65"/>
                                        </p:tgtEl>
                                        <p:attrNameLst>
                                          <p:attrName>style.visibility</p:attrName>
                                        </p:attrNameLst>
                                      </p:cBhvr>
                                      <p:to>
                                        <p:strVal val="visible"/>
                                      </p:to>
                                    </p:set>
                                    <p:animEffect transition="in" filter="fade">
                                      <p:cBhvr>
                                        <p:cTn id="159" dur="500"/>
                                        <p:tgtEl>
                                          <p:spTgt spid="65"/>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45"/>
                                        </p:tgtEl>
                                        <p:attrNameLst>
                                          <p:attrName>style.visibility</p:attrName>
                                        </p:attrNameLst>
                                      </p:cBhvr>
                                      <p:to>
                                        <p:strVal val="visible"/>
                                      </p:to>
                                    </p:set>
                                    <p:animEffect transition="in" filter="fade">
                                      <p:cBhvr>
                                        <p:cTn id="164" dur="500"/>
                                        <p:tgtEl>
                                          <p:spTgt spid="45"/>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fade">
                                      <p:cBhvr>
                                        <p:cTn id="169" dur="500"/>
                                        <p:tgtEl>
                                          <p:spTgt spid="69"/>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fade">
                                      <p:cBhvr>
                                        <p:cTn id="174" dur="500"/>
                                        <p:tgtEl>
                                          <p:spTgt spid="5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73"/>
                                        </p:tgtEl>
                                        <p:attrNameLst>
                                          <p:attrName>style.visibility</p:attrName>
                                        </p:attrNameLst>
                                      </p:cBhvr>
                                      <p:to>
                                        <p:strVal val="visible"/>
                                      </p:to>
                                    </p:set>
                                    <p:animEffect transition="in" filter="fade">
                                      <p:cBhvr>
                                        <p:cTn id="179" dur="500"/>
                                        <p:tgtEl>
                                          <p:spTgt spid="73"/>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8"/>
                                        </p:tgtEl>
                                        <p:attrNameLst>
                                          <p:attrName>style.visibility</p:attrName>
                                        </p:attrNameLst>
                                      </p:cBhvr>
                                      <p:to>
                                        <p:strVal val="visible"/>
                                      </p:to>
                                    </p:set>
                                    <p:animEffect transition="in" filter="fade">
                                      <p:cBhvr>
                                        <p:cTn id="18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p:bldP spid="34" grpId="0" animBg="1"/>
      <p:bldP spid="39" grpId="0"/>
      <p:bldP spid="46" grpId="0" animBg="1"/>
      <p:bldP spid="51" grpId="0"/>
      <p:bldP spid="57" grpId="0" animBg="1"/>
      <p:bldP spid="62" grpId="0" animBg="1"/>
      <p:bldP spid="71" grpId="0" animBg="1"/>
      <p:bldP spid="79" grpId="0" animBg="1"/>
      <p:bldP spid="83" grpId="0" animBg="1"/>
      <p:bldP spid="87" grpId="0" animBg="1"/>
      <p:bldP spid="93" grpId="0" animBg="1"/>
      <p:bldP spid="99" grpId="0" animBg="1"/>
      <p:bldP spid="17" grpId="0" animBg="1"/>
      <p:bldP spid="21" grpId="0" animBg="1"/>
      <p:bldP spid="58" grpId="0" animBg="1"/>
      <p:bldP spid="65" grpId="0"/>
      <p:bldP spid="69" grpId="0" animBg="1"/>
      <p:bldP spid="45" grpId="0"/>
      <p:bldP spid="73" grpId="0"/>
      <p:bldP spid="11" grpId="0"/>
      <p:bldP spid="3" grpId="0"/>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640"/>
            <a:ext cx="9065561" cy="624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2579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 y="548680"/>
            <a:ext cx="9149625" cy="533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013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188640"/>
            <a:ext cx="9163514" cy="706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8890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1"/>
            <a:ext cx="7488832" cy="688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47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4" y="4229100"/>
            <a:ext cx="3430411" cy="269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315"/>
            <a:ext cx="7280486"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101449"/>
            <a:ext cx="3923928" cy="367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6012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2280" y="188640"/>
            <a:ext cx="1882552" cy="490066"/>
          </a:xfrm>
        </p:spPr>
        <p:txBody>
          <a:bodyPr/>
          <a:lstStyle/>
          <a:p>
            <a:pPr algn="r"/>
            <a:r>
              <a:rPr lang="ko-KR" altLang="en-US" sz="2000" dirty="0" smtClean="0"/>
              <a:t>히브리서 </a:t>
            </a:r>
            <a:r>
              <a:rPr lang="en-US" altLang="ko-KR" sz="2000" dirty="0" smtClean="0"/>
              <a:t>8</a:t>
            </a:r>
            <a:r>
              <a:rPr lang="ko-KR" altLang="en-US" sz="2000" dirty="0" smtClean="0"/>
              <a:t>장</a:t>
            </a:r>
            <a:endParaRPr lang="ko-KR" altLang="en-US" dirty="0"/>
          </a:p>
        </p:txBody>
      </p:sp>
      <p:sp>
        <p:nvSpPr>
          <p:cNvPr id="3" name="TextBox 2"/>
          <p:cNvSpPr txBox="1"/>
          <p:nvPr/>
        </p:nvSpPr>
        <p:spPr>
          <a:xfrm>
            <a:off x="3995936" y="422522"/>
            <a:ext cx="1296144" cy="369332"/>
          </a:xfrm>
          <a:prstGeom prst="rect">
            <a:avLst/>
          </a:prstGeom>
          <a:solidFill>
            <a:srgbClr val="FF0000"/>
          </a:solidFill>
        </p:spPr>
        <p:txBody>
          <a:bodyPr wrap="square" rtlCol="0">
            <a:spAutoFit/>
          </a:bodyPr>
          <a:lstStyle/>
          <a:p>
            <a:pPr algn="ctr"/>
            <a:r>
              <a:rPr lang="ko-KR" altLang="en-US" b="1" dirty="0" smtClean="0">
                <a:solidFill>
                  <a:prstClr val="white"/>
                </a:solidFill>
              </a:rPr>
              <a:t>대제사장</a:t>
            </a:r>
            <a:endParaRPr lang="ko-KR" altLang="en-US" b="1" dirty="0">
              <a:solidFill>
                <a:prstClr val="white"/>
              </a:solidFill>
            </a:endParaRPr>
          </a:p>
        </p:txBody>
      </p:sp>
      <p:sp>
        <p:nvSpPr>
          <p:cNvPr id="4" name="TextBox 3"/>
          <p:cNvSpPr txBox="1"/>
          <p:nvPr/>
        </p:nvSpPr>
        <p:spPr>
          <a:xfrm>
            <a:off x="1498467" y="980728"/>
            <a:ext cx="1728192" cy="369332"/>
          </a:xfrm>
          <a:prstGeom prst="rect">
            <a:avLst/>
          </a:prstGeom>
          <a:noFill/>
        </p:spPr>
        <p:txBody>
          <a:bodyPr wrap="square" rtlCol="0">
            <a:spAutoFit/>
          </a:bodyPr>
          <a:lstStyle/>
          <a:p>
            <a:r>
              <a:rPr lang="ko-KR" altLang="en-US" dirty="0" smtClean="0">
                <a:solidFill>
                  <a:prstClr val="black"/>
                </a:solidFill>
              </a:rPr>
              <a:t>인간 대제사장</a:t>
            </a:r>
            <a:endParaRPr lang="ko-KR" altLang="en-US" dirty="0">
              <a:solidFill>
                <a:prstClr val="black"/>
              </a:solidFill>
            </a:endParaRPr>
          </a:p>
        </p:txBody>
      </p:sp>
      <p:sp>
        <p:nvSpPr>
          <p:cNvPr id="5" name="TextBox 4"/>
          <p:cNvSpPr txBox="1"/>
          <p:nvPr/>
        </p:nvSpPr>
        <p:spPr>
          <a:xfrm>
            <a:off x="6012160" y="964852"/>
            <a:ext cx="1944216" cy="369332"/>
          </a:xfrm>
          <a:prstGeom prst="rect">
            <a:avLst/>
          </a:prstGeom>
          <a:noFill/>
        </p:spPr>
        <p:txBody>
          <a:bodyPr wrap="square" rtlCol="0">
            <a:spAutoFit/>
          </a:bodyPr>
          <a:lstStyle/>
          <a:p>
            <a:r>
              <a:rPr lang="ko-KR" altLang="en-US" smtClean="0">
                <a:solidFill>
                  <a:prstClr val="black"/>
                </a:solidFill>
              </a:rPr>
              <a:t>이러</a:t>
            </a:r>
            <a:r>
              <a:rPr lang="ko-KR" altLang="en-US">
                <a:solidFill>
                  <a:prstClr val="black"/>
                </a:solidFill>
              </a:rPr>
              <a:t>한</a:t>
            </a:r>
            <a:r>
              <a:rPr lang="ko-KR" altLang="en-US" smtClean="0">
                <a:solidFill>
                  <a:prstClr val="black"/>
                </a:solidFill>
              </a:rPr>
              <a:t> 대제사장</a:t>
            </a:r>
            <a:endParaRPr lang="ko-KR" altLang="en-US">
              <a:solidFill>
                <a:prstClr val="black"/>
              </a:solidFill>
            </a:endParaRPr>
          </a:p>
        </p:txBody>
      </p:sp>
      <p:cxnSp>
        <p:nvCxnSpPr>
          <p:cNvPr id="7" name="직선 연결선 6"/>
          <p:cNvCxnSpPr>
            <a:stCxn id="3" idx="2"/>
            <a:endCxn id="4" idx="3"/>
          </p:cNvCxnSpPr>
          <p:nvPr/>
        </p:nvCxnSpPr>
        <p:spPr>
          <a:xfrm flipH="1">
            <a:off x="3226659" y="791854"/>
            <a:ext cx="1417349" cy="373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a:stCxn id="3" idx="2"/>
            <a:endCxn id="5" idx="1"/>
          </p:cNvCxnSpPr>
          <p:nvPr/>
        </p:nvCxnSpPr>
        <p:spPr>
          <a:xfrm>
            <a:off x="4644008" y="791854"/>
            <a:ext cx="1368152" cy="35766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9512" y="1772816"/>
            <a:ext cx="720080" cy="369332"/>
          </a:xfrm>
          <a:prstGeom prst="rect">
            <a:avLst/>
          </a:prstGeom>
          <a:noFill/>
        </p:spPr>
        <p:txBody>
          <a:bodyPr wrap="square" rtlCol="0">
            <a:spAutoFit/>
          </a:bodyPr>
          <a:lstStyle/>
          <a:p>
            <a:r>
              <a:rPr lang="ko-KR" altLang="en-US" smtClean="0">
                <a:solidFill>
                  <a:prstClr val="black"/>
                </a:solidFill>
              </a:rPr>
              <a:t>땅에</a:t>
            </a:r>
            <a:endParaRPr lang="ko-KR" altLang="en-US">
              <a:solidFill>
                <a:prstClr val="black"/>
              </a:solidFill>
            </a:endParaRPr>
          </a:p>
        </p:txBody>
      </p:sp>
      <p:sp>
        <p:nvSpPr>
          <p:cNvPr id="15" name="TextBox 14"/>
          <p:cNvSpPr txBox="1"/>
          <p:nvPr/>
        </p:nvSpPr>
        <p:spPr>
          <a:xfrm>
            <a:off x="2002523" y="1778134"/>
            <a:ext cx="720080" cy="369332"/>
          </a:xfrm>
          <a:prstGeom prst="rect">
            <a:avLst/>
          </a:prstGeom>
          <a:noFill/>
        </p:spPr>
        <p:txBody>
          <a:bodyPr wrap="square" rtlCol="0">
            <a:spAutoFit/>
          </a:bodyPr>
          <a:lstStyle/>
          <a:p>
            <a:r>
              <a:rPr lang="ko-KR" altLang="en-US" dirty="0" smtClean="0">
                <a:solidFill>
                  <a:prstClr val="black"/>
                </a:solidFill>
              </a:rPr>
              <a:t>섬김</a:t>
            </a:r>
            <a:endParaRPr lang="ko-KR" altLang="en-US" dirty="0">
              <a:solidFill>
                <a:prstClr val="black"/>
              </a:solidFill>
            </a:endParaRPr>
          </a:p>
        </p:txBody>
      </p:sp>
      <p:cxnSp>
        <p:nvCxnSpPr>
          <p:cNvPr id="17" name="직선 연결선 16"/>
          <p:cNvCxnSpPr>
            <a:stCxn id="14" idx="3"/>
            <a:endCxn id="4" idx="2"/>
          </p:cNvCxnSpPr>
          <p:nvPr/>
        </p:nvCxnSpPr>
        <p:spPr>
          <a:xfrm flipV="1">
            <a:off x="899592" y="1350060"/>
            <a:ext cx="1462971" cy="607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0"/>
            <a:endCxn id="4" idx="2"/>
          </p:cNvCxnSpPr>
          <p:nvPr/>
        </p:nvCxnSpPr>
        <p:spPr>
          <a:xfrm flipV="1">
            <a:off x="2362563" y="1350060"/>
            <a:ext cx="0" cy="42807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255" y="2490546"/>
            <a:ext cx="2483767" cy="584775"/>
          </a:xfrm>
          <a:prstGeom prst="rect">
            <a:avLst/>
          </a:prstGeom>
          <a:noFill/>
        </p:spPr>
        <p:txBody>
          <a:bodyPr wrap="square" rtlCol="0">
            <a:spAutoFit/>
          </a:bodyPr>
          <a:lstStyle/>
          <a:p>
            <a:r>
              <a:rPr lang="ko-KR" altLang="en-US" dirty="0" smtClean="0">
                <a:solidFill>
                  <a:prstClr val="black"/>
                </a:solidFill>
              </a:rPr>
              <a:t>하늘의 모형과 그림자</a:t>
            </a:r>
            <a:endParaRPr lang="en-US" altLang="ko-KR" dirty="0" smtClean="0">
              <a:solidFill>
                <a:prstClr val="black"/>
              </a:solidFill>
            </a:endParaRPr>
          </a:p>
          <a:p>
            <a:pPr algn="ctr"/>
            <a:r>
              <a:rPr lang="ko-KR" altLang="en-US" sz="1400" dirty="0" smtClean="0">
                <a:solidFill>
                  <a:prstClr val="black"/>
                </a:solidFill>
              </a:rPr>
              <a:t>출</a:t>
            </a:r>
            <a:r>
              <a:rPr lang="en-US" altLang="ko-KR" sz="1400" dirty="0" smtClean="0">
                <a:solidFill>
                  <a:prstClr val="black"/>
                </a:solidFill>
              </a:rPr>
              <a:t>25:40, 26:30 </a:t>
            </a:r>
            <a:r>
              <a:rPr lang="ko-KR" altLang="en-US" sz="1400" dirty="0" smtClean="0">
                <a:solidFill>
                  <a:prstClr val="black"/>
                </a:solidFill>
              </a:rPr>
              <a:t>대상</a:t>
            </a:r>
            <a:r>
              <a:rPr lang="en-US" altLang="ko-KR" sz="1400" dirty="0" smtClean="0">
                <a:solidFill>
                  <a:prstClr val="black"/>
                </a:solidFill>
              </a:rPr>
              <a:t>28:10,12</a:t>
            </a:r>
            <a:endParaRPr lang="ko-KR" altLang="en-US" sz="1400" dirty="0">
              <a:solidFill>
                <a:prstClr val="black"/>
              </a:solidFill>
            </a:endParaRPr>
          </a:p>
        </p:txBody>
      </p:sp>
      <p:sp>
        <p:nvSpPr>
          <p:cNvPr id="21" name="TextBox 20"/>
          <p:cNvSpPr txBox="1"/>
          <p:nvPr/>
        </p:nvSpPr>
        <p:spPr>
          <a:xfrm>
            <a:off x="2722604" y="2490546"/>
            <a:ext cx="1212730" cy="369332"/>
          </a:xfrm>
          <a:prstGeom prst="rect">
            <a:avLst/>
          </a:prstGeom>
          <a:noFill/>
        </p:spPr>
        <p:txBody>
          <a:bodyPr wrap="square" rtlCol="0">
            <a:spAutoFit/>
          </a:bodyPr>
          <a:lstStyle/>
          <a:p>
            <a:r>
              <a:rPr lang="ko-KR" altLang="en-US" dirty="0" smtClean="0">
                <a:solidFill>
                  <a:prstClr val="black"/>
                </a:solidFill>
              </a:rPr>
              <a:t>예물드림</a:t>
            </a:r>
            <a:endParaRPr lang="ko-KR" altLang="en-US" dirty="0">
              <a:solidFill>
                <a:prstClr val="black"/>
              </a:solidFill>
            </a:endParaRPr>
          </a:p>
        </p:txBody>
      </p:sp>
      <p:cxnSp>
        <p:nvCxnSpPr>
          <p:cNvPr id="23" name="직선 연결선 22"/>
          <p:cNvCxnSpPr>
            <a:stCxn id="15" idx="2"/>
            <a:endCxn id="20" idx="0"/>
          </p:cNvCxnSpPr>
          <p:nvPr/>
        </p:nvCxnSpPr>
        <p:spPr>
          <a:xfrm flipH="1">
            <a:off x="1277139" y="2147466"/>
            <a:ext cx="1085424" cy="343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직선 연결선 24"/>
          <p:cNvCxnSpPr>
            <a:stCxn id="21" idx="0"/>
            <a:endCxn id="15" idx="2"/>
          </p:cNvCxnSpPr>
          <p:nvPr/>
        </p:nvCxnSpPr>
        <p:spPr>
          <a:xfrm flipH="1" flipV="1">
            <a:off x="2362563" y="2147466"/>
            <a:ext cx="966406" cy="34308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22604" y="3148209"/>
            <a:ext cx="1417348" cy="369332"/>
          </a:xfrm>
          <a:prstGeom prst="rect">
            <a:avLst/>
          </a:prstGeom>
          <a:noFill/>
        </p:spPr>
        <p:txBody>
          <a:bodyPr wrap="square" rtlCol="0">
            <a:spAutoFit/>
          </a:bodyPr>
          <a:lstStyle/>
          <a:p>
            <a:r>
              <a:rPr lang="ko-KR" altLang="en-US" dirty="0" err="1" smtClean="0">
                <a:solidFill>
                  <a:prstClr val="black"/>
                </a:solidFill>
              </a:rPr>
              <a:t>율법따라</a:t>
            </a:r>
            <a:r>
              <a:rPr lang="en-US" altLang="ko-KR" dirty="0" smtClean="0">
                <a:solidFill>
                  <a:prstClr val="black"/>
                </a:solidFill>
              </a:rPr>
              <a:t>(4)</a:t>
            </a:r>
            <a:endParaRPr lang="ko-KR" altLang="en-US" dirty="0">
              <a:solidFill>
                <a:prstClr val="black"/>
              </a:solidFill>
            </a:endParaRPr>
          </a:p>
        </p:txBody>
      </p:sp>
      <p:sp>
        <p:nvSpPr>
          <p:cNvPr id="27" name="TextBox 26"/>
          <p:cNvSpPr txBox="1"/>
          <p:nvPr/>
        </p:nvSpPr>
        <p:spPr>
          <a:xfrm>
            <a:off x="121540" y="3148209"/>
            <a:ext cx="2304255" cy="369332"/>
          </a:xfrm>
          <a:prstGeom prst="rect">
            <a:avLst/>
          </a:prstGeom>
          <a:noFill/>
        </p:spPr>
        <p:txBody>
          <a:bodyPr wrap="square" rtlCol="0">
            <a:spAutoFit/>
          </a:bodyPr>
          <a:lstStyle/>
          <a:p>
            <a:r>
              <a:rPr lang="ko-KR" altLang="en-US" smtClean="0">
                <a:solidFill>
                  <a:prstClr val="black"/>
                </a:solidFill>
              </a:rPr>
              <a:t>지시하심 </a:t>
            </a:r>
            <a:r>
              <a:rPr lang="ko-KR" altLang="en-US" dirty="0" err="1" smtClean="0">
                <a:solidFill>
                  <a:prstClr val="black"/>
                </a:solidFill>
              </a:rPr>
              <a:t>얻은데로</a:t>
            </a:r>
            <a:r>
              <a:rPr lang="en-US" altLang="ko-KR" dirty="0" smtClean="0">
                <a:solidFill>
                  <a:prstClr val="black"/>
                </a:solidFill>
              </a:rPr>
              <a:t>(5)</a:t>
            </a:r>
            <a:endParaRPr lang="ko-KR" altLang="en-US" dirty="0">
              <a:solidFill>
                <a:prstClr val="black"/>
              </a:solidFill>
            </a:endParaRPr>
          </a:p>
        </p:txBody>
      </p:sp>
      <p:sp>
        <p:nvSpPr>
          <p:cNvPr id="28" name="TextBox 27"/>
          <p:cNvSpPr txBox="1"/>
          <p:nvPr/>
        </p:nvSpPr>
        <p:spPr>
          <a:xfrm>
            <a:off x="238258" y="3768932"/>
            <a:ext cx="2039035" cy="646331"/>
          </a:xfrm>
          <a:prstGeom prst="rect">
            <a:avLst/>
          </a:prstGeom>
          <a:noFill/>
        </p:spPr>
        <p:txBody>
          <a:bodyPr wrap="square" rtlCol="0">
            <a:spAutoFit/>
          </a:bodyPr>
          <a:lstStyle/>
          <a:p>
            <a:r>
              <a:rPr lang="ko-KR" altLang="en-US" dirty="0" smtClean="0">
                <a:solidFill>
                  <a:prstClr val="black"/>
                </a:solidFill>
              </a:rPr>
              <a:t>산에서 보이던 본을 따라</a:t>
            </a:r>
            <a:r>
              <a:rPr lang="en-US" altLang="ko-KR" dirty="0" smtClean="0">
                <a:solidFill>
                  <a:prstClr val="black"/>
                </a:solidFill>
              </a:rPr>
              <a:t>(</a:t>
            </a:r>
            <a:r>
              <a:rPr lang="ko-KR" altLang="en-US" dirty="0" smtClean="0">
                <a:solidFill>
                  <a:prstClr val="black"/>
                </a:solidFill>
              </a:rPr>
              <a:t>출</a:t>
            </a:r>
            <a:r>
              <a:rPr lang="en-US" altLang="ko-KR" dirty="0" smtClean="0">
                <a:solidFill>
                  <a:prstClr val="black"/>
                </a:solidFill>
              </a:rPr>
              <a:t>25:40)</a:t>
            </a:r>
            <a:endParaRPr lang="ko-KR" altLang="en-US" dirty="0">
              <a:solidFill>
                <a:prstClr val="black"/>
              </a:solidFill>
            </a:endParaRPr>
          </a:p>
        </p:txBody>
      </p:sp>
      <p:sp>
        <p:nvSpPr>
          <p:cNvPr id="29" name="TextBox 28"/>
          <p:cNvSpPr txBox="1"/>
          <p:nvPr/>
        </p:nvSpPr>
        <p:spPr>
          <a:xfrm>
            <a:off x="861732" y="4512881"/>
            <a:ext cx="792087" cy="369332"/>
          </a:xfrm>
          <a:prstGeom prst="rect">
            <a:avLst/>
          </a:prstGeom>
          <a:solidFill>
            <a:srgbClr val="FF0000"/>
          </a:solidFill>
        </p:spPr>
        <p:txBody>
          <a:bodyPr wrap="square" rtlCol="0">
            <a:spAutoFit/>
          </a:bodyPr>
          <a:lstStyle/>
          <a:p>
            <a:pPr algn="ctr"/>
            <a:r>
              <a:rPr lang="ko-KR" altLang="en-US" dirty="0" smtClean="0">
                <a:solidFill>
                  <a:prstClr val="white"/>
                </a:solidFill>
              </a:rPr>
              <a:t>모세</a:t>
            </a:r>
            <a:endParaRPr lang="ko-KR" altLang="en-US" dirty="0">
              <a:solidFill>
                <a:prstClr val="white"/>
              </a:solidFill>
            </a:endParaRPr>
          </a:p>
        </p:txBody>
      </p:sp>
      <p:sp>
        <p:nvSpPr>
          <p:cNvPr id="30" name="TextBox 29"/>
          <p:cNvSpPr txBox="1"/>
          <p:nvPr/>
        </p:nvSpPr>
        <p:spPr>
          <a:xfrm>
            <a:off x="416177" y="4882213"/>
            <a:ext cx="1651414" cy="369332"/>
          </a:xfrm>
          <a:prstGeom prst="rect">
            <a:avLst/>
          </a:prstGeom>
          <a:noFill/>
        </p:spPr>
        <p:txBody>
          <a:bodyPr wrap="none" rtlCol="0">
            <a:spAutoFit/>
          </a:bodyPr>
          <a:lstStyle/>
          <a:p>
            <a:r>
              <a:rPr lang="ko-KR" altLang="en-US" dirty="0" smtClean="0">
                <a:solidFill>
                  <a:prstClr val="black"/>
                </a:solidFill>
              </a:rPr>
              <a:t>언약의 중보자</a:t>
            </a:r>
            <a:endParaRPr lang="ko-KR" altLang="en-US" dirty="0">
              <a:solidFill>
                <a:prstClr val="black"/>
              </a:solidFill>
            </a:endParaRPr>
          </a:p>
        </p:txBody>
      </p:sp>
      <p:sp>
        <p:nvSpPr>
          <p:cNvPr id="31" name="TextBox 30"/>
          <p:cNvSpPr txBox="1"/>
          <p:nvPr/>
        </p:nvSpPr>
        <p:spPr>
          <a:xfrm>
            <a:off x="6984268" y="1946839"/>
            <a:ext cx="1872208" cy="369332"/>
          </a:xfrm>
          <a:prstGeom prst="rect">
            <a:avLst/>
          </a:prstGeom>
          <a:noFill/>
        </p:spPr>
        <p:txBody>
          <a:bodyPr wrap="square" rtlCol="0">
            <a:spAutoFit/>
          </a:bodyPr>
          <a:lstStyle/>
          <a:p>
            <a:r>
              <a:rPr lang="ko-KR" altLang="en-US" dirty="0" smtClean="0">
                <a:solidFill>
                  <a:prstClr val="black"/>
                </a:solidFill>
              </a:rPr>
              <a:t>하늘 보좌 우편</a:t>
            </a:r>
            <a:endParaRPr lang="ko-KR" altLang="en-US" dirty="0">
              <a:solidFill>
                <a:prstClr val="black"/>
              </a:solidFill>
            </a:endParaRPr>
          </a:p>
        </p:txBody>
      </p:sp>
      <p:sp>
        <p:nvSpPr>
          <p:cNvPr id="32" name="TextBox 31"/>
          <p:cNvSpPr txBox="1"/>
          <p:nvPr/>
        </p:nvSpPr>
        <p:spPr>
          <a:xfrm>
            <a:off x="4772566" y="1957482"/>
            <a:ext cx="792088" cy="369332"/>
          </a:xfrm>
          <a:prstGeom prst="rect">
            <a:avLst/>
          </a:prstGeom>
          <a:noFill/>
        </p:spPr>
        <p:txBody>
          <a:bodyPr wrap="square" rtlCol="0">
            <a:spAutoFit/>
          </a:bodyPr>
          <a:lstStyle/>
          <a:p>
            <a:r>
              <a:rPr lang="ko-KR" altLang="en-US" dirty="0" smtClean="0">
                <a:solidFill>
                  <a:prstClr val="black"/>
                </a:solidFill>
              </a:rPr>
              <a:t>섬김</a:t>
            </a:r>
            <a:endParaRPr lang="ko-KR" altLang="en-US" dirty="0">
              <a:solidFill>
                <a:prstClr val="black"/>
              </a:solidFill>
            </a:endParaRPr>
          </a:p>
        </p:txBody>
      </p:sp>
      <p:cxnSp>
        <p:nvCxnSpPr>
          <p:cNvPr id="34" name="직선 연결선 33"/>
          <p:cNvCxnSpPr>
            <a:stCxn id="5" idx="2"/>
            <a:endCxn id="31" idx="0"/>
          </p:cNvCxnSpPr>
          <p:nvPr/>
        </p:nvCxnSpPr>
        <p:spPr>
          <a:xfrm>
            <a:off x="6984268" y="1334184"/>
            <a:ext cx="936104" cy="612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직선 연결선 35"/>
          <p:cNvCxnSpPr>
            <a:stCxn id="32" idx="0"/>
            <a:endCxn id="5" idx="2"/>
          </p:cNvCxnSpPr>
          <p:nvPr/>
        </p:nvCxnSpPr>
        <p:spPr>
          <a:xfrm flipV="1">
            <a:off x="5168610" y="1334184"/>
            <a:ext cx="1815658" cy="62329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88324" y="4492876"/>
            <a:ext cx="936104" cy="369332"/>
          </a:xfrm>
          <a:prstGeom prst="rect">
            <a:avLst/>
          </a:prstGeom>
          <a:solidFill>
            <a:srgbClr val="FF0000"/>
          </a:solidFill>
        </p:spPr>
        <p:txBody>
          <a:bodyPr wrap="square" rtlCol="0">
            <a:spAutoFit/>
          </a:bodyPr>
          <a:lstStyle/>
          <a:p>
            <a:r>
              <a:rPr lang="ko-KR" altLang="en-US" dirty="0" smtClean="0">
                <a:solidFill>
                  <a:prstClr val="white"/>
                </a:solidFill>
              </a:rPr>
              <a:t>예수님</a:t>
            </a:r>
            <a:endParaRPr lang="ko-KR" altLang="en-US" dirty="0">
              <a:solidFill>
                <a:prstClr val="white"/>
              </a:solidFill>
            </a:endParaRPr>
          </a:p>
        </p:txBody>
      </p:sp>
      <p:cxnSp>
        <p:nvCxnSpPr>
          <p:cNvPr id="39" name="직선 연결선 38"/>
          <p:cNvCxnSpPr>
            <a:stCxn id="31" idx="2"/>
            <a:endCxn id="37" idx="0"/>
          </p:cNvCxnSpPr>
          <p:nvPr/>
        </p:nvCxnSpPr>
        <p:spPr>
          <a:xfrm>
            <a:off x="7920372" y="2316171"/>
            <a:ext cx="36004" cy="217670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168610" y="4143549"/>
            <a:ext cx="2065421" cy="369332"/>
          </a:xfrm>
          <a:prstGeom prst="rect">
            <a:avLst/>
          </a:prstGeom>
          <a:noFill/>
        </p:spPr>
        <p:txBody>
          <a:bodyPr wrap="square" rtlCol="0">
            <a:spAutoFit/>
          </a:bodyPr>
          <a:lstStyle/>
          <a:p>
            <a:r>
              <a:rPr lang="ko-KR" altLang="en-US" dirty="0" smtClean="0">
                <a:solidFill>
                  <a:prstClr val="black"/>
                </a:solidFill>
              </a:rPr>
              <a:t>더 아름다운 직분</a:t>
            </a:r>
            <a:endParaRPr lang="ko-KR" altLang="en-US" dirty="0">
              <a:solidFill>
                <a:prstClr val="black"/>
              </a:solidFill>
            </a:endParaRPr>
          </a:p>
        </p:txBody>
      </p:sp>
      <p:sp>
        <p:nvSpPr>
          <p:cNvPr id="45" name="자유형 44"/>
          <p:cNvSpPr/>
          <p:nvPr/>
        </p:nvSpPr>
        <p:spPr>
          <a:xfrm flipV="1">
            <a:off x="1631077" y="4512881"/>
            <a:ext cx="5857247" cy="349326"/>
          </a:xfrm>
          <a:custGeom>
            <a:avLst/>
            <a:gdLst>
              <a:gd name="connsiteX0" fmla="*/ 0 w 2883876"/>
              <a:gd name="connsiteY0" fmla="*/ 124429 h 195162"/>
              <a:gd name="connsiteX1" fmla="*/ 685800 w 2883876"/>
              <a:gd name="connsiteY1" fmla="*/ 1336 h 195162"/>
              <a:gd name="connsiteX2" fmla="*/ 1389184 w 2883876"/>
              <a:gd name="connsiteY2" fmla="*/ 194767 h 195162"/>
              <a:gd name="connsiteX3" fmla="*/ 2198076 w 2883876"/>
              <a:gd name="connsiteY3" fmla="*/ 54090 h 195162"/>
              <a:gd name="connsiteX4" fmla="*/ 2883876 w 2883876"/>
              <a:gd name="connsiteY4" fmla="*/ 142013 h 195162"/>
              <a:gd name="connsiteX5" fmla="*/ 2883876 w 2883876"/>
              <a:gd name="connsiteY5" fmla="*/ 142013 h 1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876" h="195162">
                <a:moveTo>
                  <a:pt x="0" y="124429"/>
                </a:moveTo>
                <a:cubicBezTo>
                  <a:pt x="227134" y="57021"/>
                  <a:pt x="454269" y="-10387"/>
                  <a:pt x="685800" y="1336"/>
                </a:cubicBezTo>
                <a:cubicBezTo>
                  <a:pt x="917331" y="13059"/>
                  <a:pt x="1137138" y="185975"/>
                  <a:pt x="1389184" y="194767"/>
                </a:cubicBezTo>
                <a:cubicBezTo>
                  <a:pt x="1641230" y="203559"/>
                  <a:pt x="1948961" y="62882"/>
                  <a:pt x="2198076" y="54090"/>
                </a:cubicBezTo>
                <a:cubicBezTo>
                  <a:pt x="2447191" y="45298"/>
                  <a:pt x="2883876" y="142013"/>
                  <a:pt x="2883876" y="142013"/>
                </a:cubicBezTo>
                <a:lnTo>
                  <a:pt x="2883876" y="14201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46" name="TextBox 45"/>
          <p:cNvSpPr txBox="1"/>
          <p:nvPr/>
        </p:nvSpPr>
        <p:spPr>
          <a:xfrm>
            <a:off x="6444209" y="4953699"/>
            <a:ext cx="2699792" cy="369332"/>
          </a:xfrm>
          <a:prstGeom prst="rect">
            <a:avLst/>
          </a:prstGeom>
          <a:noFill/>
        </p:spPr>
        <p:txBody>
          <a:bodyPr wrap="square" rtlCol="0">
            <a:spAutoFit/>
          </a:bodyPr>
          <a:lstStyle/>
          <a:p>
            <a:r>
              <a:rPr lang="ko-KR" altLang="en-US" dirty="0" smtClean="0">
                <a:solidFill>
                  <a:prstClr val="black"/>
                </a:solidFill>
              </a:rPr>
              <a:t>더 좋은 언약의 중보자</a:t>
            </a:r>
            <a:r>
              <a:rPr lang="en-US" altLang="ko-KR" dirty="0" smtClean="0">
                <a:solidFill>
                  <a:prstClr val="black"/>
                </a:solidFill>
              </a:rPr>
              <a:t>(6)</a:t>
            </a:r>
            <a:endParaRPr lang="ko-KR" altLang="en-US" dirty="0">
              <a:solidFill>
                <a:prstClr val="black"/>
              </a:solidFill>
            </a:endParaRPr>
          </a:p>
        </p:txBody>
      </p:sp>
      <p:sp>
        <p:nvSpPr>
          <p:cNvPr id="47" name="TextBox 46"/>
          <p:cNvSpPr txBox="1"/>
          <p:nvPr/>
        </p:nvSpPr>
        <p:spPr>
          <a:xfrm>
            <a:off x="645499" y="5704348"/>
            <a:ext cx="1192768" cy="369332"/>
          </a:xfrm>
          <a:prstGeom prst="rect">
            <a:avLst/>
          </a:prstGeom>
          <a:noFill/>
        </p:spPr>
        <p:txBody>
          <a:bodyPr wrap="square" rtlCol="0">
            <a:spAutoFit/>
          </a:bodyPr>
          <a:lstStyle/>
          <a:p>
            <a:pPr algn="ctr"/>
            <a:r>
              <a:rPr lang="ko-KR" altLang="en-US" dirty="0" smtClean="0">
                <a:solidFill>
                  <a:prstClr val="black"/>
                </a:solidFill>
              </a:rPr>
              <a:t>옛 언약</a:t>
            </a:r>
            <a:endParaRPr lang="ko-KR" altLang="en-US" dirty="0">
              <a:solidFill>
                <a:prstClr val="black"/>
              </a:solidFill>
            </a:endParaRPr>
          </a:p>
        </p:txBody>
      </p:sp>
      <p:sp>
        <p:nvSpPr>
          <p:cNvPr id="48" name="TextBox 47"/>
          <p:cNvSpPr txBox="1"/>
          <p:nvPr/>
        </p:nvSpPr>
        <p:spPr>
          <a:xfrm>
            <a:off x="7197721" y="5728920"/>
            <a:ext cx="1192768" cy="369332"/>
          </a:xfrm>
          <a:prstGeom prst="rect">
            <a:avLst/>
          </a:prstGeom>
          <a:noFill/>
        </p:spPr>
        <p:txBody>
          <a:bodyPr wrap="square" rtlCol="0">
            <a:spAutoFit/>
          </a:bodyPr>
          <a:lstStyle/>
          <a:p>
            <a:pPr algn="ctr"/>
            <a:r>
              <a:rPr lang="ko-KR" altLang="en-US" dirty="0" smtClean="0">
                <a:solidFill>
                  <a:prstClr val="black"/>
                </a:solidFill>
              </a:rPr>
              <a:t>새 언약</a:t>
            </a:r>
            <a:endParaRPr lang="ko-KR" altLang="en-US" dirty="0">
              <a:solidFill>
                <a:prstClr val="black"/>
              </a:solidFill>
            </a:endParaRPr>
          </a:p>
        </p:txBody>
      </p:sp>
      <p:cxnSp>
        <p:nvCxnSpPr>
          <p:cNvPr id="50" name="직선 연결선 49"/>
          <p:cNvCxnSpPr>
            <a:stCxn id="20" idx="2"/>
            <a:endCxn id="27" idx="0"/>
          </p:cNvCxnSpPr>
          <p:nvPr/>
        </p:nvCxnSpPr>
        <p:spPr>
          <a:xfrm flipH="1">
            <a:off x="1273668" y="3075321"/>
            <a:ext cx="3471" cy="72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직선 연결선 51"/>
          <p:cNvCxnSpPr>
            <a:stCxn id="27" idx="2"/>
            <a:endCxn id="28" idx="0"/>
          </p:cNvCxnSpPr>
          <p:nvPr/>
        </p:nvCxnSpPr>
        <p:spPr>
          <a:xfrm flipH="1">
            <a:off x="1257776" y="3517541"/>
            <a:ext cx="15892" cy="251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직선 연결선 53"/>
          <p:cNvCxnSpPr>
            <a:stCxn id="28" idx="2"/>
            <a:endCxn id="29" idx="0"/>
          </p:cNvCxnSpPr>
          <p:nvPr/>
        </p:nvCxnSpPr>
        <p:spPr>
          <a:xfrm>
            <a:off x="1257776" y="4415263"/>
            <a:ext cx="0" cy="97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직선 연결선 60"/>
          <p:cNvCxnSpPr>
            <a:stCxn id="47" idx="0"/>
            <a:endCxn id="30" idx="2"/>
          </p:cNvCxnSpPr>
          <p:nvPr/>
        </p:nvCxnSpPr>
        <p:spPr>
          <a:xfrm flipV="1">
            <a:off x="1241883" y="5251545"/>
            <a:ext cx="1" cy="45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직선 연결선 63"/>
          <p:cNvCxnSpPr>
            <a:stCxn id="48" idx="0"/>
            <a:endCxn id="46" idx="2"/>
          </p:cNvCxnSpPr>
          <p:nvPr/>
        </p:nvCxnSpPr>
        <p:spPr>
          <a:xfrm flipV="1">
            <a:off x="7794105" y="5323031"/>
            <a:ext cx="0" cy="405889"/>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874383" y="4953699"/>
            <a:ext cx="3202056" cy="369332"/>
          </a:xfrm>
          <a:prstGeom prst="rect">
            <a:avLst/>
          </a:prstGeom>
          <a:solidFill>
            <a:srgbClr val="FFFF00"/>
          </a:solidFill>
        </p:spPr>
        <p:txBody>
          <a:bodyPr wrap="square" rtlCol="0">
            <a:spAutoFit/>
          </a:bodyPr>
          <a:lstStyle/>
          <a:p>
            <a:r>
              <a:rPr lang="ko-KR" altLang="en-US" dirty="0" smtClean="0">
                <a:solidFill>
                  <a:prstClr val="black"/>
                </a:solidFill>
              </a:rPr>
              <a:t>첫 언약이 </a:t>
            </a:r>
            <a:r>
              <a:rPr lang="ko-KR" altLang="en-US" dirty="0" err="1" smtClean="0">
                <a:solidFill>
                  <a:prstClr val="black"/>
                </a:solidFill>
              </a:rPr>
              <a:t>무흠하였더면</a:t>
            </a:r>
            <a:r>
              <a:rPr lang="ko-KR" altLang="en-US" dirty="0" smtClean="0">
                <a:solidFill>
                  <a:prstClr val="black"/>
                </a:solidFill>
              </a:rPr>
              <a:t> </a:t>
            </a:r>
            <a:r>
              <a:rPr lang="en-US" altLang="ko-KR" dirty="0" smtClean="0">
                <a:solidFill>
                  <a:prstClr val="black"/>
                </a:solidFill>
              </a:rPr>
              <a:t>(7)</a:t>
            </a:r>
            <a:endParaRPr lang="ko-KR" altLang="en-US" dirty="0">
              <a:solidFill>
                <a:prstClr val="black"/>
              </a:solidFill>
            </a:endParaRPr>
          </a:p>
        </p:txBody>
      </p:sp>
      <p:sp>
        <p:nvSpPr>
          <p:cNvPr id="78" name="TextBox 77"/>
          <p:cNvSpPr txBox="1"/>
          <p:nvPr/>
        </p:nvSpPr>
        <p:spPr>
          <a:xfrm>
            <a:off x="3935333" y="2501878"/>
            <a:ext cx="2076827" cy="369332"/>
          </a:xfrm>
          <a:prstGeom prst="rect">
            <a:avLst/>
          </a:prstGeom>
          <a:noFill/>
        </p:spPr>
        <p:txBody>
          <a:bodyPr wrap="square" rtlCol="0">
            <a:spAutoFit/>
          </a:bodyPr>
          <a:lstStyle/>
          <a:p>
            <a:r>
              <a:rPr lang="ko-KR" altLang="en-US" dirty="0" smtClean="0">
                <a:solidFill>
                  <a:prstClr val="black"/>
                </a:solidFill>
              </a:rPr>
              <a:t>예물과 제사드림</a:t>
            </a:r>
            <a:endParaRPr lang="ko-KR" altLang="en-US" dirty="0">
              <a:solidFill>
                <a:prstClr val="black"/>
              </a:solidFill>
            </a:endParaRPr>
          </a:p>
        </p:txBody>
      </p:sp>
      <p:cxnSp>
        <p:nvCxnSpPr>
          <p:cNvPr id="80" name="직선 연결선 79"/>
          <p:cNvCxnSpPr>
            <a:stCxn id="78" idx="0"/>
            <a:endCxn id="32" idx="2"/>
          </p:cNvCxnSpPr>
          <p:nvPr/>
        </p:nvCxnSpPr>
        <p:spPr>
          <a:xfrm flipV="1">
            <a:off x="4973747" y="2326814"/>
            <a:ext cx="194863" cy="175064"/>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861903" y="2513048"/>
            <a:ext cx="1794249" cy="369332"/>
          </a:xfrm>
          <a:prstGeom prst="rect">
            <a:avLst/>
          </a:prstGeom>
          <a:noFill/>
        </p:spPr>
        <p:txBody>
          <a:bodyPr wrap="square" rtlCol="0">
            <a:spAutoFit/>
          </a:bodyPr>
          <a:lstStyle/>
          <a:p>
            <a:r>
              <a:rPr lang="ko-KR" altLang="en-US" dirty="0" smtClean="0">
                <a:solidFill>
                  <a:prstClr val="black"/>
                </a:solidFill>
              </a:rPr>
              <a:t>성소와 참 장막</a:t>
            </a:r>
            <a:endParaRPr lang="ko-KR" altLang="en-US" dirty="0">
              <a:solidFill>
                <a:prstClr val="black"/>
              </a:solidFill>
            </a:endParaRPr>
          </a:p>
        </p:txBody>
      </p:sp>
      <p:cxnSp>
        <p:nvCxnSpPr>
          <p:cNvPr id="90" name="직선 연결선 89"/>
          <p:cNvCxnSpPr>
            <a:stCxn id="32" idx="2"/>
            <a:endCxn id="88" idx="0"/>
          </p:cNvCxnSpPr>
          <p:nvPr/>
        </p:nvCxnSpPr>
        <p:spPr>
          <a:xfrm>
            <a:off x="5168610" y="2326814"/>
            <a:ext cx="1590418" cy="186234"/>
          </a:xfrm>
          <a:prstGeom prst="line">
            <a:avLst/>
          </a:prstGeom>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861903" y="3148209"/>
            <a:ext cx="1794249" cy="369332"/>
          </a:xfrm>
          <a:prstGeom prst="rect">
            <a:avLst/>
          </a:prstGeom>
          <a:noFill/>
        </p:spPr>
        <p:txBody>
          <a:bodyPr wrap="square" rtlCol="0">
            <a:spAutoFit/>
          </a:bodyPr>
          <a:lstStyle/>
          <a:p>
            <a:r>
              <a:rPr lang="ko-KR" altLang="en-US" dirty="0" smtClean="0">
                <a:solidFill>
                  <a:prstClr val="black"/>
                </a:solidFill>
              </a:rPr>
              <a:t>주께서 세우심</a:t>
            </a:r>
            <a:endParaRPr lang="ko-KR" altLang="en-US" dirty="0">
              <a:solidFill>
                <a:prstClr val="black"/>
              </a:solidFill>
            </a:endParaRPr>
          </a:p>
        </p:txBody>
      </p:sp>
      <p:cxnSp>
        <p:nvCxnSpPr>
          <p:cNvPr id="100" name="직선 연결선 99"/>
          <p:cNvCxnSpPr>
            <a:stCxn id="88" idx="2"/>
            <a:endCxn id="98" idx="0"/>
          </p:cNvCxnSpPr>
          <p:nvPr/>
        </p:nvCxnSpPr>
        <p:spPr>
          <a:xfrm>
            <a:off x="6759028" y="2882380"/>
            <a:ext cx="0" cy="265829"/>
          </a:xfrm>
          <a:prstGeom prst="line">
            <a:avLst/>
          </a:prstGeom>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601645" y="5889014"/>
            <a:ext cx="744204" cy="461665"/>
          </a:xfrm>
          <a:prstGeom prst="rect">
            <a:avLst/>
          </a:prstGeom>
          <a:noFill/>
        </p:spPr>
        <p:txBody>
          <a:bodyPr wrap="square" rtlCol="0">
            <a:spAutoFit/>
          </a:bodyPr>
          <a:lstStyle/>
          <a:p>
            <a:pPr algn="ctr"/>
            <a:r>
              <a:rPr lang="en-US" altLang="ko-KR" sz="2400" dirty="0" smtClean="0">
                <a:solidFill>
                  <a:prstClr val="black"/>
                </a:solidFill>
              </a:rPr>
              <a:t>9</a:t>
            </a:r>
            <a:r>
              <a:rPr lang="ko-KR" altLang="en-US" sz="2400" dirty="0" smtClean="0">
                <a:solidFill>
                  <a:prstClr val="black"/>
                </a:solidFill>
              </a:rPr>
              <a:t>장</a:t>
            </a:r>
            <a:endParaRPr lang="ko-KR" altLang="en-US" sz="2400" dirty="0">
              <a:solidFill>
                <a:prstClr val="black"/>
              </a:solidFill>
            </a:endParaRPr>
          </a:p>
        </p:txBody>
      </p:sp>
      <p:cxnSp>
        <p:nvCxnSpPr>
          <p:cNvPr id="102" name="직선 연결선 101"/>
          <p:cNvCxnSpPr>
            <a:stCxn id="78" idx="2"/>
            <a:endCxn id="103" idx="0"/>
          </p:cNvCxnSpPr>
          <p:nvPr/>
        </p:nvCxnSpPr>
        <p:spPr>
          <a:xfrm>
            <a:off x="4973747" y="2871210"/>
            <a:ext cx="0" cy="30178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7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5691" y="424971"/>
            <a:ext cx="1192768" cy="369332"/>
          </a:xfrm>
          <a:prstGeom prst="rect">
            <a:avLst/>
          </a:prstGeom>
          <a:solidFill>
            <a:srgbClr val="FF0000"/>
          </a:solidFill>
        </p:spPr>
        <p:txBody>
          <a:bodyPr wrap="square" rtlCol="0">
            <a:spAutoFit/>
          </a:bodyPr>
          <a:lstStyle/>
          <a:p>
            <a:pPr algn="ctr"/>
            <a:r>
              <a:rPr lang="ko-KR" altLang="en-US" b="1" dirty="0" smtClean="0">
                <a:solidFill>
                  <a:schemeClr val="bg1"/>
                </a:solidFill>
              </a:rPr>
              <a:t>옛 언약</a:t>
            </a:r>
            <a:endParaRPr lang="ko-KR" altLang="en-US" b="1" dirty="0">
              <a:solidFill>
                <a:schemeClr val="bg1"/>
              </a:solidFill>
            </a:endParaRPr>
          </a:p>
        </p:txBody>
      </p:sp>
      <p:sp>
        <p:nvSpPr>
          <p:cNvPr id="4" name="TextBox 3"/>
          <p:cNvSpPr txBox="1"/>
          <p:nvPr/>
        </p:nvSpPr>
        <p:spPr>
          <a:xfrm>
            <a:off x="6555315" y="424971"/>
            <a:ext cx="1192768" cy="369332"/>
          </a:xfrm>
          <a:prstGeom prst="rect">
            <a:avLst/>
          </a:prstGeom>
          <a:solidFill>
            <a:srgbClr val="FF0000"/>
          </a:solidFill>
        </p:spPr>
        <p:txBody>
          <a:bodyPr wrap="square" rtlCol="0">
            <a:spAutoFit/>
          </a:bodyPr>
          <a:lstStyle/>
          <a:p>
            <a:pPr algn="ctr"/>
            <a:r>
              <a:rPr lang="ko-KR" altLang="en-US" b="1" dirty="0" smtClean="0">
                <a:solidFill>
                  <a:schemeClr val="bg1"/>
                </a:solidFill>
              </a:rPr>
              <a:t>새 언약</a:t>
            </a:r>
            <a:endParaRPr lang="ko-KR" altLang="en-US" b="1" dirty="0">
              <a:solidFill>
                <a:schemeClr val="bg1"/>
              </a:solidFill>
            </a:endParaRPr>
          </a:p>
        </p:txBody>
      </p:sp>
      <p:sp>
        <p:nvSpPr>
          <p:cNvPr id="7" name="TextBox 6"/>
          <p:cNvSpPr txBox="1"/>
          <p:nvPr/>
        </p:nvSpPr>
        <p:spPr>
          <a:xfrm>
            <a:off x="179513" y="1412776"/>
            <a:ext cx="1852562" cy="646331"/>
          </a:xfrm>
          <a:prstGeom prst="rect">
            <a:avLst/>
          </a:prstGeom>
          <a:noFill/>
        </p:spPr>
        <p:txBody>
          <a:bodyPr wrap="square" rtlCol="0">
            <a:spAutoFit/>
          </a:bodyPr>
          <a:lstStyle/>
          <a:p>
            <a:r>
              <a:rPr lang="ko-KR" altLang="en-US" dirty="0" err="1" smtClean="0"/>
              <a:t>애굽땅에서</a:t>
            </a:r>
            <a:r>
              <a:rPr lang="ko-KR" altLang="en-US" dirty="0" smtClean="0"/>
              <a:t> 인도하여 낼 때에 </a:t>
            </a:r>
            <a:endParaRPr lang="ko-KR" altLang="en-US" dirty="0"/>
          </a:p>
        </p:txBody>
      </p:sp>
      <p:cxnSp>
        <p:nvCxnSpPr>
          <p:cNvPr id="9" name="직선 연결선 8"/>
          <p:cNvCxnSpPr>
            <a:stCxn id="3" idx="2"/>
          </p:cNvCxnSpPr>
          <p:nvPr/>
        </p:nvCxnSpPr>
        <p:spPr>
          <a:xfrm flipH="1">
            <a:off x="1105794" y="794303"/>
            <a:ext cx="926281" cy="618473"/>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22593" y="1476001"/>
            <a:ext cx="811732" cy="369332"/>
          </a:xfrm>
          <a:prstGeom prst="rect">
            <a:avLst/>
          </a:prstGeom>
          <a:solidFill>
            <a:srgbClr val="FFFF00"/>
          </a:solidFill>
        </p:spPr>
        <p:txBody>
          <a:bodyPr wrap="square" rtlCol="0">
            <a:spAutoFit/>
          </a:bodyPr>
          <a:lstStyle/>
          <a:p>
            <a:pPr algn="ctr"/>
            <a:r>
              <a:rPr lang="ko-KR" altLang="en-US" dirty="0" smtClean="0"/>
              <a:t>돌판</a:t>
            </a:r>
            <a:endParaRPr lang="ko-KR" altLang="en-US" dirty="0"/>
          </a:p>
        </p:txBody>
      </p:sp>
      <p:cxnSp>
        <p:nvCxnSpPr>
          <p:cNvPr id="12" name="직선 연결선 11"/>
          <p:cNvCxnSpPr>
            <a:stCxn id="3" idx="2"/>
            <a:endCxn id="10" idx="0"/>
          </p:cNvCxnSpPr>
          <p:nvPr/>
        </p:nvCxnSpPr>
        <p:spPr>
          <a:xfrm>
            <a:off x="2032075" y="794303"/>
            <a:ext cx="596384" cy="681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0" idx="2"/>
            <a:endCxn id="15" idx="0"/>
          </p:cNvCxnSpPr>
          <p:nvPr/>
        </p:nvCxnSpPr>
        <p:spPr>
          <a:xfrm>
            <a:off x="2628459" y="1845333"/>
            <a:ext cx="0" cy="111257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2275" y="2957905"/>
            <a:ext cx="3312368" cy="646331"/>
          </a:xfrm>
          <a:prstGeom prst="rect">
            <a:avLst/>
          </a:prstGeom>
          <a:noFill/>
        </p:spPr>
        <p:txBody>
          <a:bodyPr wrap="square" rtlCol="0">
            <a:spAutoFit/>
          </a:bodyPr>
          <a:lstStyle/>
          <a:p>
            <a:r>
              <a:rPr lang="ko-KR" altLang="en-US" dirty="0" smtClean="0"/>
              <a:t>내 언약에 머물러 있지 아니하므로 내가 돌보지 않았다</a:t>
            </a:r>
            <a:r>
              <a:rPr lang="en-US" altLang="ko-KR" dirty="0" smtClean="0"/>
              <a:t>(9)</a:t>
            </a:r>
            <a:endParaRPr lang="ko-KR" altLang="en-US" dirty="0"/>
          </a:p>
        </p:txBody>
      </p:sp>
      <p:sp>
        <p:nvSpPr>
          <p:cNvPr id="16" name="직사각형 15"/>
          <p:cNvSpPr/>
          <p:nvPr/>
        </p:nvSpPr>
        <p:spPr>
          <a:xfrm>
            <a:off x="510919" y="2446955"/>
            <a:ext cx="1189749" cy="369332"/>
          </a:xfrm>
          <a:prstGeom prst="rect">
            <a:avLst/>
          </a:prstGeom>
        </p:spPr>
        <p:txBody>
          <a:bodyPr wrap="none">
            <a:spAutoFit/>
          </a:bodyPr>
          <a:lstStyle/>
          <a:p>
            <a:pPr lvl="0"/>
            <a:r>
              <a:rPr lang="ko-KR" altLang="en-US" dirty="0" smtClean="0">
                <a:solidFill>
                  <a:prstClr val="black"/>
                </a:solidFill>
              </a:rPr>
              <a:t>맺은 </a:t>
            </a:r>
            <a:r>
              <a:rPr lang="ko-KR" altLang="en-US" dirty="0">
                <a:solidFill>
                  <a:prstClr val="black"/>
                </a:solidFill>
              </a:rPr>
              <a:t>언약</a:t>
            </a:r>
          </a:p>
        </p:txBody>
      </p:sp>
      <p:cxnSp>
        <p:nvCxnSpPr>
          <p:cNvPr id="20" name="직선 연결선 19"/>
          <p:cNvCxnSpPr>
            <a:stCxn id="7" idx="2"/>
            <a:endCxn id="16" idx="0"/>
          </p:cNvCxnSpPr>
          <p:nvPr/>
        </p:nvCxnSpPr>
        <p:spPr>
          <a:xfrm>
            <a:off x="1105794" y="2059107"/>
            <a:ext cx="0" cy="38784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32040" y="1445773"/>
            <a:ext cx="2219659" cy="369332"/>
          </a:xfrm>
          <a:prstGeom prst="rect">
            <a:avLst/>
          </a:prstGeom>
          <a:noFill/>
        </p:spPr>
        <p:txBody>
          <a:bodyPr wrap="square" rtlCol="0">
            <a:spAutoFit/>
          </a:bodyPr>
          <a:lstStyle/>
          <a:p>
            <a:r>
              <a:rPr lang="ko-KR" altLang="en-US" dirty="0" smtClean="0"/>
              <a:t>그 날 후에</a:t>
            </a:r>
            <a:r>
              <a:rPr lang="en-US" altLang="ko-KR" dirty="0" smtClean="0"/>
              <a:t>(</a:t>
            </a:r>
            <a:r>
              <a:rPr lang="ko-KR" altLang="en-US" dirty="0" err="1" smtClean="0"/>
              <a:t>렘</a:t>
            </a:r>
            <a:r>
              <a:rPr lang="en-US" altLang="ko-KR" dirty="0" smtClean="0"/>
              <a:t>31:31)</a:t>
            </a:r>
            <a:endParaRPr lang="ko-KR" altLang="en-US" dirty="0"/>
          </a:p>
        </p:txBody>
      </p:sp>
      <p:cxnSp>
        <p:nvCxnSpPr>
          <p:cNvPr id="23" name="직선 연결선 22"/>
          <p:cNvCxnSpPr/>
          <p:nvPr/>
        </p:nvCxnSpPr>
        <p:spPr>
          <a:xfrm flipH="1">
            <a:off x="6361703" y="827300"/>
            <a:ext cx="926281" cy="61847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87984" y="1508998"/>
            <a:ext cx="1460480" cy="646331"/>
          </a:xfrm>
          <a:prstGeom prst="rect">
            <a:avLst/>
          </a:prstGeom>
          <a:solidFill>
            <a:srgbClr val="FFFF00"/>
          </a:solidFill>
        </p:spPr>
        <p:txBody>
          <a:bodyPr wrap="square" rtlCol="0">
            <a:spAutoFit/>
          </a:bodyPr>
          <a:lstStyle/>
          <a:p>
            <a:r>
              <a:rPr lang="ko-KR" altLang="en-US" dirty="0" smtClean="0"/>
              <a:t>생각과 마음</a:t>
            </a:r>
            <a:endParaRPr lang="en-US" altLang="ko-KR" dirty="0" smtClean="0"/>
          </a:p>
          <a:p>
            <a:pPr algn="ctr"/>
            <a:r>
              <a:rPr lang="en-US" altLang="ko-KR" dirty="0" smtClean="0"/>
              <a:t>(</a:t>
            </a:r>
            <a:r>
              <a:rPr lang="ko-KR" altLang="en-US" dirty="0" err="1" smtClean="0"/>
              <a:t>고후</a:t>
            </a:r>
            <a:r>
              <a:rPr lang="en-US" altLang="ko-KR" dirty="0" smtClean="0"/>
              <a:t>3:3)</a:t>
            </a:r>
            <a:endParaRPr lang="ko-KR" altLang="en-US" dirty="0"/>
          </a:p>
        </p:txBody>
      </p:sp>
      <p:cxnSp>
        <p:nvCxnSpPr>
          <p:cNvPr id="25" name="직선 연결선 24"/>
          <p:cNvCxnSpPr>
            <a:endCxn id="24" idx="0"/>
          </p:cNvCxnSpPr>
          <p:nvPr/>
        </p:nvCxnSpPr>
        <p:spPr>
          <a:xfrm>
            <a:off x="7287984" y="827300"/>
            <a:ext cx="730240" cy="681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24" idx="2"/>
            <a:endCxn id="27" idx="0"/>
          </p:cNvCxnSpPr>
          <p:nvPr/>
        </p:nvCxnSpPr>
        <p:spPr>
          <a:xfrm flipH="1">
            <a:off x="7241513" y="2155329"/>
            <a:ext cx="776711" cy="348035"/>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81473" y="2503364"/>
            <a:ext cx="720080" cy="369332"/>
          </a:xfrm>
          <a:prstGeom prst="rect">
            <a:avLst/>
          </a:prstGeom>
          <a:noFill/>
        </p:spPr>
        <p:txBody>
          <a:bodyPr wrap="square" rtlCol="0">
            <a:spAutoFit/>
          </a:bodyPr>
          <a:lstStyle/>
          <a:p>
            <a:r>
              <a:rPr lang="ko-KR" altLang="en-US" smtClean="0"/>
              <a:t>두고</a:t>
            </a:r>
            <a:endParaRPr lang="ko-KR" altLang="en-US" dirty="0"/>
          </a:p>
        </p:txBody>
      </p:sp>
      <p:sp>
        <p:nvSpPr>
          <p:cNvPr id="28" name="직사각형 27"/>
          <p:cNvSpPr/>
          <p:nvPr/>
        </p:nvSpPr>
        <p:spPr>
          <a:xfrm>
            <a:off x="5446994" y="2479952"/>
            <a:ext cx="1189749" cy="369332"/>
          </a:xfrm>
          <a:prstGeom prst="rect">
            <a:avLst/>
          </a:prstGeom>
        </p:spPr>
        <p:txBody>
          <a:bodyPr wrap="none">
            <a:spAutoFit/>
          </a:bodyPr>
          <a:lstStyle/>
          <a:p>
            <a:pPr lvl="0"/>
            <a:r>
              <a:rPr lang="ko-KR" altLang="en-US" dirty="0" smtClean="0">
                <a:solidFill>
                  <a:prstClr val="black"/>
                </a:solidFill>
              </a:rPr>
              <a:t>맺은 </a:t>
            </a:r>
            <a:r>
              <a:rPr lang="ko-KR" altLang="en-US" dirty="0">
                <a:solidFill>
                  <a:prstClr val="black"/>
                </a:solidFill>
              </a:rPr>
              <a:t>언약</a:t>
            </a:r>
          </a:p>
        </p:txBody>
      </p:sp>
      <p:cxnSp>
        <p:nvCxnSpPr>
          <p:cNvPr id="29" name="직선 연결선 28"/>
          <p:cNvCxnSpPr>
            <a:stCxn id="22" idx="2"/>
            <a:endCxn id="28" idx="0"/>
          </p:cNvCxnSpPr>
          <p:nvPr/>
        </p:nvCxnSpPr>
        <p:spPr>
          <a:xfrm flipH="1">
            <a:off x="6041869" y="1815105"/>
            <a:ext cx="1" cy="664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직선 연결선 39"/>
          <p:cNvCxnSpPr>
            <a:stCxn id="24" idx="2"/>
            <a:endCxn id="41" idx="0"/>
          </p:cNvCxnSpPr>
          <p:nvPr/>
        </p:nvCxnSpPr>
        <p:spPr>
          <a:xfrm>
            <a:off x="8018224" y="2155329"/>
            <a:ext cx="304451" cy="348035"/>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896885" y="2503364"/>
            <a:ext cx="851579" cy="376479"/>
          </a:xfrm>
          <a:prstGeom prst="rect">
            <a:avLst/>
          </a:prstGeom>
          <a:noFill/>
        </p:spPr>
        <p:txBody>
          <a:bodyPr wrap="square" rtlCol="0">
            <a:spAutoFit/>
          </a:bodyPr>
          <a:lstStyle/>
          <a:p>
            <a:r>
              <a:rPr lang="ko-KR" altLang="en-US" dirty="0" smtClean="0"/>
              <a:t>기록</a:t>
            </a:r>
            <a:endParaRPr lang="ko-KR" altLang="en-US" dirty="0"/>
          </a:p>
        </p:txBody>
      </p:sp>
      <p:sp>
        <p:nvSpPr>
          <p:cNvPr id="46" name="TextBox 45"/>
          <p:cNvSpPr txBox="1"/>
          <p:nvPr/>
        </p:nvSpPr>
        <p:spPr>
          <a:xfrm>
            <a:off x="5784440" y="3604236"/>
            <a:ext cx="2952328" cy="646331"/>
          </a:xfrm>
          <a:prstGeom prst="rect">
            <a:avLst/>
          </a:prstGeom>
          <a:noFill/>
        </p:spPr>
        <p:txBody>
          <a:bodyPr wrap="square" rtlCol="0">
            <a:spAutoFit/>
          </a:bodyPr>
          <a:lstStyle/>
          <a:p>
            <a:pPr algn="ctr"/>
            <a:r>
              <a:rPr lang="ko-KR" altLang="en-US" dirty="0" smtClean="0"/>
              <a:t>작은 자로부터 큰 자까지 다 나를 앎이라</a:t>
            </a:r>
            <a:r>
              <a:rPr lang="en-US" altLang="ko-KR" dirty="0" smtClean="0"/>
              <a:t>(4)</a:t>
            </a:r>
            <a:endParaRPr lang="ko-KR" altLang="en-US" dirty="0"/>
          </a:p>
        </p:txBody>
      </p:sp>
      <p:cxnSp>
        <p:nvCxnSpPr>
          <p:cNvPr id="48" name="직선 연결선 47"/>
          <p:cNvCxnSpPr>
            <a:stCxn id="24" idx="2"/>
            <a:endCxn id="46" idx="0"/>
          </p:cNvCxnSpPr>
          <p:nvPr/>
        </p:nvCxnSpPr>
        <p:spPr>
          <a:xfrm flipH="1">
            <a:off x="7260604" y="2155329"/>
            <a:ext cx="757620" cy="1448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a:stCxn id="3" idx="3"/>
            <a:endCxn id="4" idx="1"/>
          </p:cNvCxnSpPr>
          <p:nvPr/>
        </p:nvCxnSpPr>
        <p:spPr>
          <a:xfrm>
            <a:off x="2628459" y="609637"/>
            <a:ext cx="39268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68960" y="457968"/>
            <a:ext cx="2088232" cy="369332"/>
          </a:xfrm>
          <a:prstGeom prst="rect">
            <a:avLst/>
          </a:prstGeom>
          <a:solidFill>
            <a:srgbClr val="FFFF00"/>
          </a:solidFill>
        </p:spPr>
        <p:txBody>
          <a:bodyPr wrap="square" rtlCol="0">
            <a:spAutoFit/>
          </a:bodyPr>
          <a:lstStyle/>
          <a:p>
            <a:r>
              <a:rPr lang="ko-KR" altLang="en-US" dirty="0" err="1" smtClean="0"/>
              <a:t>무흠</a:t>
            </a:r>
            <a:r>
              <a:rPr lang="ko-KR" altLang="en-US" dirty="0" smtClean="0"/>
              <a:t> 하였더라면</a:t>
            </a:r>
            <a:r>
              <a:rPr lang="en-US" altLang="ko-KR" dirty="0" smtClean="0"/>
              <a:t>(7)</a:t>
            </a:r>
            <a:endParaRPr lang="ko-KR" altLang="en-US" dirty="0"/>
          </a:p>
        </p:txBody>
      </p:sp>
      <p:sp>
        <p:nvSpPr>
          <p:cNvPr id="55" name="TextBox 54"/>
          <p:cNvSpPr txBox="1"/>
          <p:nvPr/>
        </p:nvSpPr>
        <p:spPr>
          <a:xfrm>
            <a:off x="5780203" y="4832285"/>
            <a:ext cx="2922620" cy="646331"/>
          </a:xfrm>
          <a:prstGeom prst="rect">
            <a:avLst/>
          </a:prstGeom>
          <a:noFill/>
        </p:spPr>
        <p:txBody>
          <a:bodyPr wrap="square" rtlCol="0">
            <a:spAutoFit/>
          </a:bodyPr>
          <a:lstStyle/>
          <a:p>
            <a:r>
              <a:rPr lang="ko-KR" altLang="en-US" dirty="0" smtClean="0"/>
              <a:t>그들의 불의를 불쌍히</a:t>
            </a:r>
            <a:endParaRPr lang="en-US" altLang="ko-KR" dirty="0"/>
          </a:p>
          <a:p>
            <a:r>
              <a:rPr lang="ko-KR" altLang="en-US" dirty="0" smtClean="0"/>
              <a:t>그들의 죄를 </a:t>
            </a:r>
            <a:r>
              <a:rPr lang="ko-KR" altLang="en-US" dirty="0" err="1" smtClean="0"/>
              <a:t>기억지</a:t>
            </a:r>
            <a:r>
              <a:rPr lang="ko-KR" altLang="en-US" dirty="0" smtClean="0"/>
              <a:t> 아니</a:t>
            </a:r>
            <a:endParaRPr lang="ko-KR" altLang="en-US" dirty="0"/>
          </a:p>
        </p:txBody>
      </p:sp>
      <p:cxnSp>
        <p:nvCxnSpPr>
          <p:cNvPr id="57" name="직선 연결선 56"/>
          <p:cNvCxnSpPr>
            <a:stCxn id="46" idx="2"/>
            <a:endCxn id="55" idx="0"/>
          </p:cNvCxnSpPr>
          <p:nvPr/>
        </p:nvCxnSpPr>
        <p:spPr>
          <a:xfrm flipH="1">
            <a:off x="7241513" y="4250567"/>
            <a:ext cx="19091" cy="581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050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3347864" y="1715221"/>
            <a:ext cx="1928193" cy="369332"/>
          </a:xfrm>
          <a:prstGeom prst="rect">
            <a:avLst/>
          </a:prstGeom>
          <a:solidFill>
            <a:srgbClr val="92D050">
              <a:alpha val="29000"/>
            </a:srgbClr>
          </a:solidFill>
        </p:spPr>
        <p:txBody>
          <a:bodyPr wrap="square" rtlCol="0">
            <a:spAutoFit/>
          </a:bodyPr>
          <a:lstStyle/>
          <a:p>
            <a:pPr algn="ctr"/>
            <a:r>
              <a:rPr lang="ko-KR" altLang="en-US" dirty="0" smtClean="0"/>
              <a:t>아들</a:t>
            </a:r>
            <a:r>
              <a:rPr lang="en-US" altLang="ko-KR" sz="1400" dirty="0" smtClean="0"/>
              <a:t>His Son</a:t>
            </a:r>
            <a:endParaRPr lang="ko-KR" altLang="en-US" sz="1400" dirty="0"/>
          </a:p>
        </p:txBody>
      </p:sp>
      <p:cxnSp>
        <p:nvCxnSpPr>
          <p:cNvPr id="61" name="직선 화살표 연결선 60"/>
          <p:cNvCxnSpPr>
            <a:stCxn id="50" idx="2"/>
            <a:endCxn id="64" idx="0"/>
          </p:cNvCxnSpPr>
          <p:nvPr/>
        </p:nvCxnSpPr>
        <p:spPr>
          <a:xfrm>
            <a:off x="4311961" y="2084553"/>
            <a:ext cx="15045" cy="687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851920" y="2771933"/>
            <a:ext cx="950172" cy="369332"/>
          </a:xfrm>
          <a:prstGeom prst="rect">
            <a:avLst/>
          </a:prstGeom>
          <a:solidFill>
            <a:srgbClr val="92D050">
              <a:alpha val="29000"/>
            </a:srgbClr>
          </a:solidFill>
        </p:spPr>
        <p:txBody>
          <a:bodyPr wrap="square" rtlCol="0">
            <a:spAutoFit/>
          </a:bodyPr>
          <a:lstStyle/>
          <a:p>
            <a:pPr algn="ctr"/>
            <a:r>
              <a:rPr lang="en-US" altLang="ko-KR" dirty="0" smtClean="0"/>
              <a:t>WORK</a:t>
            </a:r>
            <a:endParaRPr lang="ko-KR" altLang="en-US" dirty="0"/>
          </a:p>
        </p:txBody>
      </p:sp>
      <p:sp>
        <p:nvSpPr>
          <p:cNvPr id="70" name="TextBox 69"/>
          <p:cNvSpPr txBox="1"/>
          <p:nvPr/>
        </p:nvSpPr>
        <p:spPr>
          <a:xfrm>
            <a:off x="251520" y="4366192"/>
            <a:ext cx="3199178" cy="553998"/>
          </a:xfrm>
          <a:prstGeom prst="rect">
            <a:avLst/>
          </a:prstGeom>
          <a:noFill/>
        </p:spPr>
        <p:txBody>
          <a:bodyPr wrap="square" rtlCol="0">
            <a:spAutoFit/>
          </a:bodyPr>
          <a:lstStyle/>
          <a:p>
            <a:r>
              <a:rPr lang="ko-KR" altLang="en-US" dirty="0" smtClean="0"/>
              <a:t>만물을 </a:t>
            </a:r>
            <a:r>
              <a:rPr lang="ko-KR" altLang="en-US" dirty="0" smtClean="0">
                <a:solidFill>
                  <a:srgbClr val="FF0000"/>
                </a:solidFill>
              </a:rPr>
              <a:t>붙드심</a:t>
            </a:r>
            <a:r>
              <a:rPr lang="ko-KR" altLang="en-US" sz="1200" dirty="0" smtClean="0"/>
              <a:t> </a:t>
            </a:r>
            <a:r>
              <a:rPr lang="en-US" altLang="ko-KR" sz="1200" dirty="0" smtClean="0"/>
              <a:t>(upholding) </a:t>
            </a:r>
            <a:r>
              <a:rPr lang="ko-KR" altLang="en-US" sz="1200" dirty="0" smtClean="0"/>
              <a:t>사</a:t>
            </a:r>
            <a:r>
              <a:rPr lang="en-US" altLang="ko-KR" sz="1200" dirty="0" smtClean="0"/>
              <a:t>40:26</a:t>
            </a:r>
          </a:p>
          <a:p>
            <a:r>
              <a:rPr lang="ko-KR" altLang="en-US" sz="1200" dirty="0" smtClean="0"/>
              <a:t>고전</a:t>
            </a:r>
            <a:r>
              <a:rPr lang="en-US" altLang="ko-KR" sz="1200" dirty="0" smtClean="0"/>
              <a:t>8:6 </a:t>
            </a:r>
            <a:r>
              <a:rPr lang="ko-KR" altLang="en-US" sz="1200" dirty="0" smtClean="0"/>
              <a:t>히</a:t>
            </a:r>
            <a:r>
              <a:rPr lang="en-US" altLang="ko-KR" sz="1200" dirty="0" smtClean="0"/>
              <a:t>11:3 </a:t>
            </a:r>
            <a:r>
              <a:rPr lang="ko-KR" altLang="en-US" sz="1200" dirty="0" smtClean="0"/>
              <a:t>욜</a:t>
            </a:r>
            <a:r>
              <a:rPr lang="en-US" altLang="ko-KR" sz="1200" dirty="0" smtClean="0"/>
              <a:t>2:31</a:t>
            </a:r>
            <a:endParaRPr lang="ko-KR" altLang="en-US" sz="1400" dirty="0"/>
          </a:p>
        </p:txBody>
      </p:sp>
      <p:sp>
        <p:nvSpPr>
          <p:cNvPr id="71" name="TextBox 70"/>
          <p:cNvSpPr txBox="1"/>
          <p:nvPr/>
        </p:nvSpPr>
        <p:spPr>
          <a:xfrm>
            <a:off x="2945903" y="4953636"/>
            <a:ext cx="2875650" cy="369332"/>
          </a:xfrm>
          <a:prstGeom prst="rect">
            <a:avLst/>
          </a:prstGeom>
          <a:noFill/>
        </p:spPr>
        <p:txBody>
          <a:bodyPr wrap="square" rtlCol="0">
            <a:spAutoFit/>
          </a:bodyPr>
          <a:lstStyle/>
          <a:p>
            <a:r>
              <a:rPr lang="ko-KR" altLang="en-US" dirty="0" smtClean="0"/>
              <a:t>죄를 </a:t>
            </a:r>
            <a:r>
              <a:rPr lang="ko-KR" altLang="en-US" dirty="0" smtClean="0">
                <a:solidFill>
                  <a:srgbClr val="FF0000"/>
                </a:solidFill>
              </a:rPr>
              <a:t>정결케</a:t>
            </a:r>
            <a:r>
              <a:rPr lang="ko-KR" altLang="en-US" dirty="0" smtClean="0"/>
              <a:t> </a:t>
            </a:r>
            <a:r>
              <a:rPr lang="ko-KR" altLang="en-US" sz="1200" dirty="0" smtClean="0"/>
              <a:t>막</a:t>
            </a:r>
            <a:r>
              <a:rPr lang="en-US" altLang="ko-KR" sz="1200" dirty="0" smtClean="0"/>
              <a:t>2:10, </a:t>
            </a:r>
            <a:r>
              <a:rPr lang="ko-KR" altLang="en-US" sz="1200" dirty="0" err="1" smtClean="0"/>
              <a:t>슥</a:t>
            </a:r>
            <a:r>
              <a:rPr lang="en-US" altLang="ko-KR" sz="1200" dirty="0" smtClean="0"/>
              <a:t>13:1</a:t>
            </a:r>
            <a:endParaRPr lang="ko-KR" altLang="en-US" sz="1200" dirty="0"/>
          </a:p>
        </p:txBody>
      </p:sp>
      <p:sp>
        <p:nvSpPr>
          <p:cNvPr id="72" name="TextBox 71"/>
          <p:cNvSpPr txBox="1"/>
          <p:nvPr/>
        </p:nvSpPr>
        <p:spPr>
          <a:xfrm>
            <a:off x="5652120" y="4131836"/>
            <a:ext cx="3045901" cy="553998"/>
          </a:xfrm>
          <a:prstGeom prst="rect">
            <a:avLst/>
          </a:prstGeom>
          <a:noFill/>
        </p:spPr>
        <p:txBody>
          <a:bodyPr wrap="square" rtlCol="0">
            <a:spAutoFit/>
          </a:bodyPr>
          <a:lstStyle/>
          <a:p>
            <a:r>
              <a:rPr lang="ko-KR" altLang="en-US" dirty="0" smtClean="0"/>
              <a:t>위엄의 우편에  </a:t>
            </a:r>
            <a:r>
              <a:rPr lang="ko-KR" altLang="en-US" dirty="0" smtClean="0">
                <a:solidFill>
                  <a:srgbClr val="FF0000"/>
                </a:solidFill>
              </a:rPr>
              <a:t>앉으심</a:t>
            </a:r>
            <a:endParaRPr lang="en-US" altLang="ko-KR" dirty="0" smtClean="0">
              <a:solidFill>
                <a:srgbClr val="FF0000"/>
              </a:solidFill>
            </a:endParaRPr>
          </a:p>
          <a:p>
            <a:r>
              <a:rPr lang="ko-KR" altLang="en-US" sz="1200" dirty="0" smtClean="0"/>
              <a:t>시</a:t>
            </a:r>
            <a:r>
              <a:rPr lang="en-US" altLang="ko-KR" sz="1200" dirty="0" smtClean="0"/>
              <a:t>110:5 </a:t>
            </a:r>
            <a:r>
              <a:rPr lang="ko-KR" altLang="en-US" sz="1200" dirty="0"/>
              <a:t>막</a:t>
            </a:r>
            <a:r>
              <a:rPr lang="en-US" altLang="ko-KR" sz="1200" dirty="0"/>
              <a:t>12:36 </a:t>
            </a:r>
            <a:r>
              <a:rPr lang="ko-KR" altLang="en-US" sz="1200" dirty="0" smtClean="0"/>
              <a:t>히</a:t>
            </a:r>
            <a:r>
              <a:rPr lang="en-US" altLang="ko-KR" sz="1200" dirty="0" smtClean="0"/>
              <a:t>8:1,9:24</a:t>
            </a:r>
            <a:endParaRPr lang="ko-KR" altLang="en-US" dirty="0"/>
          </a:p>
        </p:txBody>
      </p:sp>
      <p:sp>
        <p:nvSpPr>
          <p:cNvPr id="11" name="직사각형 10"/>
          <p:cNvSpPr/>
          <p:nvPr/>
        </p:nvSpPr>
        <p:spPr>
          <a:xfrm>
            <a:off x="719418" y="359496"/>
            <a:ext cx="7669005" cy="1200329"/>
          </a:xfrm>
          <a:prstGeom prst="rect">
            <a:avLst/>
          </a:prstGeom>
        </p:spPr>
        <p:txBody>
          <a:bodyPr wrap="square">
            <a:spAutoFit/>
          </a:bodyPr>
          <a:lstStyle/>
          <a:p>
            <a:r>
              <a:rPr lang="en-US" altLang="ko-KR" dirty="0"/>
              <a:t>1:3 </a:t>
            </a:r>
            <a:r>
              <a:rPr lang="ko-KR" altLang="en-US" dirty="0"/>
              <a:t>이는 하나님의 영광의 </a:t>
            </a:r>
            <a:r>
              <a:rPr lang="ko-KR" altLang="en-US" dirty="0" err="1"/>
              <a:t>광채시요</a:t>
            </a:r>
            <a:r>
              <a:rPr lang="ko-KR" altLang="en-US" dirty="0"/>
              <a:t> 그 본체의 형상이시라 그의 능력의 말씀으로 만물을 붙드시며 죄를 정결케 하는 일을 하시고 높은 곳에 계신 위엄의 우편에 앉으셨느니라</a:t>
            </a:r>
          </a:p>
          <a:p>
            <a:endParaRPr lang="ko-KR" altLang="en-US" dirty="0"/>
          </a:p>
        </p:txBody>
      </p:sp>
      <p:cxnSp>
        <p:nvCxnSpPr>
          <p:cNvPr id="18" name="직선 연결선 17"/>
          <p:cNvCxnSpPr>
            <a:stCxn id="64" idx="2"/>
            <a:endCxn id="70" idx="0"/>
          </p:cNvCxnSpPr>
          <p:nvPr/>
        </p:nvCxnSpPr>
        <p:spPr>
          <a:xfrm flipH="1">
            <a:off x="1851109" y="3141265"/>
            <a:ext cx="2475897" cy="1224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p:cNvCxnSpPr>
            <a:stCxn id="64" idx="2"/>
            <a:endCxn id="71" idx="0"/>
          </p:cNvCxnSpPr>
          <p:nvPr/>
        </p:nvCxnSpPr>
        <p:spPr>
          <a:xfrm>
            <a:off x="4327006" y="3141265"/>
            <a:ext cx="56722" cy="1812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64" idx="2"/>
            <a:endCxn id="72" idx="0"/>
          </p:cNvCxnSpPr>
          <p:nvPr/>
        </p:nvCxnSpPr>
        <p:spPr>
          <a:xfrm>
            <a:off x="4327006" y="3141265"/>
            <a:ext cx="2848065" cy="990571"/>
          </a:xfrm>
          <a:prstGeom prst="line">
            <a:avLst/>
          </a:prstGeom>
        </p:spPr>
        <p:style>
          <a:lnRef idx="1">
            <a:schemeClr val="accent1"/>
          </a:lnRef>
          <a:fillRef idx="0">
            <a:schemeClr val="accent1"/>
          </a:fillRef>
          <a:effectRef idx="0">
            <a:schemeClr val="accent1"/>
          </a:effectRef>
          <a:fontRef idx="minor">
            <a:schemeClr val="tx1"/>
          </a:fontRef>
        </p:style>
      </p:cxnSp>
      <p:sp>
        <p:nvSpPr>
          <p:cNvPr id="36" name="직사각형 35"/>
          <p:cNvSpPr/>
          <p:nvPr/>
        </p:nvSpPr>
        <p:spPr>
          <a:xfrm>
            <a:off x="5990756" y="1922682"/>
            <a:ext cx="2707265" cy="1754326"/>
          </a:xfrm>
          <a:prstGeom prst="rect">
            <a:avLst/>
          </a:prstGeom>
        </p:spPr>
        <p:txBody>
          <a:bodyPr wrap="square">
            <a:spAutoFit/>
          </a:bodyPr>
          <a:lstStyle/>
          <a:p>
            <a:r>
              <a:rPr lang="en-US" altLang="ko-KR" dirty="0"/>
              <a:t>8:1 </a:t>
            </a:r>
            <a:r>
              <a:rPr lang="ko-KR" altLang="en-US" dirty="0"/>
              <a:t>이제 하는 말의 중요한 것은 </a:t>
            </a:r>
            <a:r>
              <a:rPr lang="ko-KR" altLang="en-US" b="1" dirty="0">
                <a:solidFill>
                  <a:srgbClr val="002060"/>
                </a:solidFill>
              </a:rPr>
              <a:t>이러한 대제사장</a:t>
            </a:r>
            <a:r>
              <a:rPr lang="ko-KR" altLang="en-US" dirty="0"/>
              <a:t>이 우리에게 있는 것이라 </a:t>
            </a:r>
            <a:r>
              <a:rPr lang="ko-KR" altLang="en-US" b="1" dirty="0">
                <a:solidFill>
                  <a:srgbClr val="FF0000"/>
                </a:solidFill>
              </a:rPr>
              <a:t>그가 하늘에서 위엄의 보좌 우편에 앉으셨으니</a:t>
            </a:r>
          </a:p>
        </p:txBody>
      </p:sp>
    </p:spTree>
    <p:extLst>
      <p:ext uri="{BB962C8B-B14F-4D97-AF65-F5344CB8AC3E}">
        <p14:creationId xmlns:p14="http://schemas.microsoft.com/office/powerpoint/2010/main" val="27507807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705" y="58187"/>
            <a:ext cx="1882552" cy="490066"/>
          </a:xfrm>
        </p:spPr>
        <p:txBody>
          <a:bodyPr/>
          <a:lstStyle/>
          <a:p>
            <a:pPr algn="r"/>
            <a:r>
              <a:rPr lang="ko-KR" altLang="en-US" sz="2000" dirty="0" smtClean="0"/>
              <a:t>히브리서 </a:t>
            </a:r>
            <a:r>
              <a:rPr lang="en-US" altLang="ko-KR" sz="2000" dirty="0"/>
              <a:t>9</a:t>
            </a:r>
            <a:r>
              <a:rPr lang="ko-KR" altLang="en-US" sz="2000" dirty="0" smtClean="0"/>
              <a:t>장</a:t>
            </a:r>
            <a:endParaRPr lang="ko-KR" altLang="en-US" dirty="0"/>
          </a:p>
        </p:txBody>
      </p:sp>
      <p:sp>
        <p:nvSpPr>
          <p:cNvPr id="4" name="TextBox 3"/>
          <p:cNvSpPr txBox="1"/>
          <p:nvPr/>
        </p:nvSpPr>
        <p:spPr>
          <a:xfrm>
            <a:off x="2208150" y="515901"/>
            <a:ext cx="1080120" cy="369332"/>
          </a:xfrm>
          <a:prstGeom prst="rect">
            <a:avLst/>
          </a:prstGeom>
          <a:noFill/>
        </p:spPr>
        <p:txBody>
          <a:bodyPr wrap="square" rtlCol="0">
            <a:spAutoFit/>
          </a:bodyPr>
          <a:lstStyle/>
          <a:p>
            <a:pPr algn="ctr"/>
            <a:r>
              <a:rPr lang="ko-KR" altLang="en-US" dirty="0" smtClean="0"/>
              <a:t>첫 언약</a:t>
            </a:r>
            <a:endParaRPr lang="ko-KR" altLang="en-US" dirty="0"/>
          </a:p>
        </p:txBody>
      </p:sp>
      <p:sp>
        <p:nvSpPr>
          <p:cNvPr id="5" name="TextBox 4"/>
          <p:cNvSpPr txBox="1"/>
          <p:nvPr/>
        </p:nvSpPr>
        <p:spPr>
          <a:xfrm>
            <a:off x="1207218" y="1497792"/>
            <a:ext cx="1442882" cy="369332"/>
          </a:xfrm>
          <a:prstGeom prst="rect">
            <a:avLst/>
          </a:prstGeom>
          <a:solidFill>
            <a:srgbClr val="FFFF00"/>
          </a:solidFill>
        </p:spPr>
        <p:txBody>
          <a:bodyPr wrap="square" rtlCol="0">
            <a:spAutoFit/>
          </a:bodyPr>
          <a:lstStyle/>
          <a:p>
            <a:r>
              <a:rPr lang="ko-KR" altLang="en-US" dirty="0" smtClean="0"/>
              <a:t>섬기는 예법</a:t>
            </a:r>
            <a:endParaRPr lang="ko-KR" altLang="en-US" dirty="0"/>
          </a:p>
        </p:txBody>
      </p:sp>
      <p:sp>
        <p:nvSpPr>
          <p:cNvPr id="6" name="TextBox 5"/>
          <p:cNvSpPr txBox="1"/>
          <p:nvPr/>
        </p:nvSpPr>
        <p:spPr>
          <a:xfrm>
            <a:off x="4616091" y="1495105"/>
            <a:ext cx="820005" cy="369332"/>
          </a:xfrm>
          <a:prstGeom prst="rect">
            <a:avLst/>
          </a:prstGeom>
          <a:solidFill>
            <a:srgbClr val="FF0000"/>
          </a:solidFill>
        </p:spPr>
        <p:txBody>
          <a:bodyPr wrap="square" rtlCol="0">
            <a:spAutoFit/>
          </a:bodyPr>
          <a:lstStyle/>
          <a:p>
            <a:pPr algn="ctr"/>
            <a:r>
              <a:rPr lang="ko-KR" altLang="en-US" dirty="0" smtClean="0">
                <a:solidFill>
                  <a:schemeClr val="bg1"/>
                </a:solidFill>
              </a:rPr>
              <a:t>성소</a:t>
            </a:r>
            <a:endParaRPr lang="ko-KR" altLang="en-US" dirty="0">
              <a:solidFill>
                <a:schemeClr val="bg1"/>
              </a:solidFill>
            </a:endParaRPr>
          </a:p>
        </p:txBody>
      </p:sp>
      <p:sp>
        <p:nvSpPr>
          <p:cNvPr id="7" name="TextBox 6"/>
          <p:cNvSpPr txBox="1"/>
          <p:nvPr/>
        </p:nvSpPr>
        <p:spPr>
          <a:xfrm>
            <a:off x="5747504" y="1497792"/>
            <a:ext cx="1584176" cy="369332"/>
          </a:xfrm>
          <a:prstGeom prst="rect">
            <a:avLst/>
          </a:prstGeom>
          <a:noFill/>
        </p:spPr>
        <p:txBody>
          <a:bodyPr wrap="square" rtlCol="0">
            <a:spAutoFit/>
          </a:bodyPr>
          <a:lstStyle/>
          <a:p>
            <a:r>
              <a:rPr lang="ko-KR" altLang="en-US" dirty="0" smtClean="0"/>
              <a:t>세상에 속한</a:t>
            </a:r>
            <a:endParaRPr lang="ko-KR" altLang="en-US" dirty="0"/>
          </a:p>
        </p:txBody>
      </p:sp>
      <p:cxnSp>
        <p:nvCxnSpPr>
          <p:cNvPr id="9" name="직선 연결선 8"/>
          <p:cNvCxnSpPr>
            <a:stCxn id="6" idx="3"/>
            <a:endCxn id="7" idx="1"/>
          </p:cNvCxnSpPr>
          <p:nvPr/>
        </p:nvCxnSpPr>
        <p:spPr>
          <a:xfrm>
            <a:off x="5436096" y="1679771"/>
            <a:ext cx="311408" cy="26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6250" y="2289880"/>
            <a:ext cx="1604969" cy="369332"/>
          </a:xfrm>
          <a:prstGeom prst="rect">
            <a:avLst/>
          </a:prstGeom>
          <a:noFill/>
        </p:spPr>
        <p:txBody>
          <a:bodyPr wrap="square" rtlCol="0">
            <a:spAutoFit/>
          </a:bodyPr>
          <a:lstStyle/>
          <a:p>
            <a:r>
              <a:rPr lang="ko-KR" altLang="en-US" dirty="0" smtClean="0"/>
              <a:t>첫 장막</a:t>
            </a:r>
            <a:r>
              <a:rPr lang="en-US" altLang="ko-KR" dirty="0" smtClean="0"/>
              <a:t>(</a:t>
            </a:r>
            <a:r>
              <a:rPr lang="ko-KR" altLang="en-US" dirty="0" smtClean="0"/>
              <a:t>성소</a:t>
            </a:r>
            <a:r>
              <a:rPr lang="en-US" altLang="ko-KR" dirty="0" smtClean="0"/>
              <a:t>)</a:t>
            </a:r>
            <a:endParaRPr lang="ko-KR" altLang="en-US" dirty="0"/>
          </a:p>
        </p:txBody>
      </p:sp>
      <p:sp>
        <p:nvSpPr>
          <p:cNvPr id="12" name="TextBox 11"/>
          <p:cNvSpPr txBox="1"/>
          <p:nvPr/>
        </p:nvSpPr>
        <p:spPr>
          <a:xfrm>
            <a:off x="4616091" y="3286852"/>
            <a:ext cx="540060" cy="369332"/>
          </a:xfrm>
          <a:prstGeom prst="rect">
            <a:avLst/>
          </a:prstGeom>
          <a:noFill/>
        </p:spPr>
        <p:txBody>
          <a:bodyPr wrap="square" rtlCol="0">
            <a:spAutoFit/>
          </a:bodyPr>
          <a:lstStyle/>
          <a:p>
            <a:r>
              <a:rPr lang="ko-KR" altLang="en-US" dirty="0" smtClean="0"/>
              <a:t>상</a:t>
            </a:r>
            <a:endParaRPr lang="en-US" altLang="ko-KR" dirty="0" smtClean="0"/>
          </a:p>
        </p:txBody>
      </p:sp>
      <p:sp>
        <p:nvSpPr>
          <p:cNvPr id="13" name="TextBox 12"/>
          <p:cNvSpPr txBox="1"/>
          <p:nvPr/>
        </p:nvSpPr>
        <p:spPr>
          <a:xfrm>
            <a:off x="5256342" y="2270886"/>
            <a:ext cx="1967401" cy="584775"/>
          </a:xfrm>
          <a:prstGeom prst="rect">
            <a:avLst/>
          </a:prstGeom>
          <a:noFill/>
        </p:spPr>
        <p:txBody>
          <a:bodyPr wrap="square" rtlCol="0">
            <a:spAutoFit/>
          </a:bodyPr>
          <a:lstStyle/>
          <a:p>
            <a:r>
              <a:rPr lang="ko-KR" altLang="en-US" dirty="0" smtClean="0"/>
              <a:t>둘</a:t>
            </a:r>
            <a:r>
              <a:rPr lang="ko-KR" altLang="en-US" dirty="0"/>
              <a:t>째</a:t>
            </a:r>
            <a:r>
              <a:rPr lang="ko-KR" altLang="en-US" dirty="0" smtClean="0"/>
              <a:t> 장막</a:t>
            </a:r>
            <a:r>
              <a:rPr lang="en-US" altLang="ko-KR" dirty="0" smtClean="0"/>
              <a:t>(</a:t>
            </a:r>
            <a:r>
              <a:rPr lang="ko-KR" altLang="en-US" dirty="0" smtClean="0"/>
              <a:t>지성소</a:t>
            </a:r>
            <a:r>
              <a:rPr lang="en-US" altLang="ko-KR" dirty="0" smtClean="0"/>
              <a:t>)</a:t>
            </a:r>
          </a:p>
          <a:p>
            <a:pPr algn="ctr"/>
            <a:r>
              <a:rPr lang="ko-KR" altLang="en-US" sz="1400" dirty="0" smtClean="0"/>
              <a:t>출</a:t>
            </a:r>
            <a:r>
              <a:rPr lang="en-US" altLang="ko-KR" sz="1400" dirty="0" smtClean="0"/>
              <a:t>25:22 </a:t>
            </a:r>
            <a:r>
              <a:rPr lang="ko-KR" altLang="en-US" sz="1400" dirty="0" smtClean="0"/>
              <a:t>민</a:t>
            </a:r>
            <a:r>
              <a:rPr lang="en-US" altLang="ko-KR" sz="1400" dirty="0" smtClean="0"/>
              <a:t>17:4</a:t>
            </a:r>
            <a:endParaRPr lang="ko-KR" altLang="en-US" sz="1400" dirty="0"/>
          </a:p>
        </p:txBody>
      </p:sp>
      <p:sp>
        <p:nvSpPr>
          <p:cNvPr id="14" name="TextBox 13"/>
          <p:cNvSpPr txBox="1"/>
          <p:nvPr/>
        </p:nvSpPr>
        <p:spPr>
          <a:xfrm>
            <a:off x="4925069" y="2937952"/>
            <a:ext cx="1357296" cy="584775"/>
          </a:xfrm>
          <a:prstGeom prst="rect">
            <a:avLst/>
          </a:prstGeom>
          <a:noFill/>
        </p:spPr>
        <p:txBody>
          <a:bodyPr wrap="square" rtlCol="0">
            <a:spAutoFit/>
          </a:bodyPr>
          <a:lstStyle/>
          <a:p>
            <a:pPr algn="ctr"/>
            <a:r>
              <a:rPr lang="ko-KR" altLang="en-US" dirty="0" err="1" smtClean="0"/>
              <a:t>금향로</a:t>
            </a:r>
            <a:endParaRPr lang="en-US" altLang="ko-KR" dirty="0" smtClean="0"/>
          </a:p>
          <a:p>
            <a:pPr algn="ctr"/>
            <a:r>
              <a:rPr lang="ko-KR" altLang="en-US" sz="1400" dirty="0" smtClean="0"/>
              <a:t>계</a:t>
            </a:r>
            <a:r>
              <a:rPr lang="en-US" altLang="ko-KR" sz="1400" dirty="0" smtClean="0"/>
              <a:t>8:3 </a:t>
            </a:r>
            <a:r>
              <a:rPr lang="ko-KR" altLang="en-US" sz="1400" dirty="0" smtClean="0"/>
              <a:t>출</a:t>
            </a:r>
            <a:r>
              <a:rPr lang="en-US" altLang="ko-KR" sz="1400" dirty="0" smtClean="0"/>
              <a:t>30:34</a:t>
            </a:r>
            <a:endParaRPr lang="en-US" altLang="ko-KR" dirty="0" smtClean="0"/>
          </a:p>
        </p:txBody>
      </p:sp>
      <p:sp>
        <p:nvSpPr>
          <p:cNvPr id="15" name="TextBox 14"/>
          <p:cNvSpPr txBox="1"/>
          <p:nvPr/>
        </p:nvSpPr>
        <p:spPr>
          <a:xfrm>
            <a:off x="6018900" y="2937952"/>
            <a:ext cx="988531" cy="369332"/>
          </a:xfrm>
          <a:prstGeom prst="rect">
            <a:avLst/>
          </a:prstGeom>
          <a:noFill/>
        </p:spPr>
        <p:txBody>
          <a:bodyPr wrap="square" rtlCol="0">
            <a:spAutoFit/>
          </a:bodyPr>
          <a:lstStyle/>
          <a:p>
            <a:r>
              <a:rPr lang="ko-KR" altLang="en-US" dirty="0" err="1" smtClean="0"/>
              <a:t>언약궤</a:t>
            </a:r>
            <a:endParaRPr lang="en-US" altLang="ko-KR" dirty="0" smtClean="0"/>
          </a:p>
        </p:txBody>
      </p:sp>
      <p:sp>
        <p:nvSpPr>
          <p:cNvPr id="16" name="TextBox 15"/>
          <p:cNvSpPr txBox="1"/>
          <p:nvPr/>
        </p:nvSpPr>
        <p:spPr>
          <a:xfrm>
            <a:off x="7188733" y="2937952"/>
            <a:ext cx="1989588" cy="369332"/>
          </a:xfrm>
          <a:prstGeom prst="rect">
            <a:avLst/>
          </a:prstGeom>
          <a:noFill/>
        </p:spPr>
        <p:txBody>
          <a:bodyPr wrap="square" rtlCol="0">
            <a:spAutoFit/>
          </a:bodyPr>
          <a:lstStyle/>
          <a:p>
            <a:r>
              <a:rPr lang="ko-KR" altLang="en-US" dirty="0" smtClean="0"/>
              <a:t>사면을 금으로 싼</a:t>
            </a:r>
            <a:endParaRPr lang="ko-KR" altLang="en-US" dirty="0"/>
          </a:p>
        </p:txBody>
      </p:sp>
      <p:cxnSp>
        <p:nvCxnSpPr>
          <p:cNvPr id="18" name="직선 연결선 17"/>
          <p:cNvCxnSpPr>
            <a:stCxn id="6" idx="2"/>
            <a:endCxn id="11" idx="0"/>
          </p:cNvCxnSpPr>
          <p:nvPr/>
        </p:nvCxnSpPr>
        <p:spPr>
          <a:xfrm flipH="1">
            <a:off x="4038735" y="1864437"/>
            <a:ext cx="987359" cy="42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p:cNvCxnSpPr>
            <a:stCxn id="6" idx="2"/>
            <a:endCxn id="13" idx="0"/>
          </p:cNvCxnSpPr>
          <p:nvPr/>
        </p:nvCxnSpPr>
        <p:spPr>
          <a:xfrm>
            <a:off x="5026094" y="1864437"/>
            <a:ext cx="1213949" cy="406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13" idx="2"/>
            <a:endCxn id="14" idx="0"/>
          </p:cNvCxnSpPr>
          <p:nvPr/>
        </p:nvCxnSpPr>
        <p:spPr>
          <a:xfrm flipH="1">
            <a:off x="5603717" y="2855661"/>
            <a:ext cx="636326"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13" idx="2"/>
            <a:endCxn id="15" idx="0"/>
          </p:cNvCxnSpPr>
          <p:nvPr/>
        </p:nvCxnSpPr>
        <p:spPr>
          <a:xfrm>
            <a:off x="6240043" y="2855661"/>
            <a:ext cx="273123"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15" idx="3"/>
            <a:endCxn id="16" idx="1"/>
          </p:cNvCxnSpPr>
          <p:nvPr/>
        </p:nvCxnSpPr>
        <p:spPr>
          <a:xfrm>
            <a:off x="7007431" y="3122618"/>
            <a:ext cx="18130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70059" y="3515126"/>
            <a:ext cx="798675" cy="369332"/>
          </a:xfrm>
          <a:prstGeom prst="rect">
            <a:avLst/>
          </a:prstGeom>
          <a:noFill/>
        </p:spPr>
        <p:txBody>
          <a:bodyPr wrap="square" rtlCol="0">
            <a:spAutoFit/>
          </a:bodyPr>
          <a:lstStyle/>
          <a:p>
            <a:r>
              <a:rPr lang="ko-KR" altLang="en-US" dirty="0" smtClean="0"/>
              <a:t>안에</a:t>
            </a:r>
            <a:endParaRPr lang="ko-KR" altLang="en-US" dirty="0"/>
          </a:p>
        </p:txBody>
      </p:sp>
      <p:sp>
        <p:nvSpPr>
          <p:cNvPr id="32" name="TextBox 31"/>
          <p:cNvSpPr txBox="1"/>
          <p:nvPr/>
        </p:nvSpPr>
        <p:spPr>
          <a:xfrm>
            <a:off x="6513166" y="3491950"/>
            <a:ext cx="798675" cy="369332"/>
          </a:xfrm>
          <a:prstGeom prst="rect">
            <a:avLst/>
          </a:prstGeom>
          <a:noFill/>
        </p:spPr>
        <p:txBody>
          <a:bodyPr wrap="square" rtlCol="0">
            <a:spAutoFit/>
          </a:bodyPr>
          <a:lstStyle/>
          <a:p>
            <a:r>
              <a:rPr lang="ko-KR" altLang="en-US" dirty="0"/>
              <a:t>위</a:t>
            </a:r>
            <a:r>
              <a:rPr lang="ko-KR" altLang="en-US" dirty="0" smtClean="0"/>
              <a:t>에</a:t>
            </a:r>
            <a:endParaRPr lang="ko-KR" altLang="en-US" dirty="0"/>
          </a:p>
        </p:txBody>
      </p:sp>
      <p:sp>
        <p:nvSpPr>
          <p:cNvPr id="33" name="TextBox 32"/>
          <p:cNvSpPr txBox="1"/>
          <p:nvPr/>
        </p:nvSpPr>
        <p:spPr>
          <a:xfrm>
            <a:off x="5172911" y="4636939"/>
            <a:ext cx="875616" cy="369332"/>
          </a:xfrm>
          <a:prstGeom prst="rect">
            <a:avLst/>
          </a:prstGeom>
          <a:noFill/>
        </p:spPr>
        <p:txBody>
          <a:bodyPr wrap="square" rtlCol="0">
            <a:spAutoFit/>
          </a:bodyPr>
          <a:lstStyle/>
          <a:p>
            <a:r>
              <a:rPr lang="ko-KR" altLang="en-US" dirty="0" smtClean="0"/>
              <a:t>지팡이</a:t>
            </a:r>
            <a:endParaRPr lang="en-US" altLang="ko-KR" dirty="0" smtClean="0"/>
          </a:p>
        </p:txBody>
      </p:sp>
      <p:sp>
        <p:nvSpPr>
          <p:cNvPr id="34" name="직사각형 33"/>
          <p:cNvSpPr/>
          <p:nvPr/>
        </p:nvSpPr>
        <p:spPr>
          <a:xfrm>
            <a:off x="4596303" y="4168365"/>
            <a:ext cx="1119696" cy="369332"/>
          </a:xfrm>
          <a:prstGeom prst="rect">
            <a:avLst/>
          </a:prstGeom>
        </p:spPr>
        <p:txBody>
          <a:bodyPr wrap="square">
            <a:spAutoFit/>
          </a:bodyPr>
          <a:lstStyle/>
          <a:p>
            <a:pPr lvl="0"/>
            <a:r>
              <a:rPr lang="ko-KR" altLang="en-US" dirty="0" err="1" smtClean="0">
                <a:solidFill>
                  <a:prstClr val="black"/>
                </a:solidFill>
              </a:rPr>
              <a:t>금항아리</a:t>
            </a:r>
            <a:endParaRPr lang="en-US" altLang="ko-KR" dirty="0">
              <a:solidFill>
                <a:prstClr val="black"/>
              </a:solidFill>
            </a:endParaRPr>
          </a:p>
        </p:txBody>
      </p:sp>
      <p:sp>
        <p:nvSpPr>
          <p:cNvPr id="35" name="직사각형 34"/>
          <p:cNvSpPr/>
          <p:nvPr/>
        </p:nvSpPr>
        <p:spPr>
          <a:xfrm>
            <a:off x="5172911" y="5164162"/>
            <a:ext cx="1420582" cy="615553"/>
          </a:xfrm>
          <a:prstGeom prst="rect">
            <a:avLst/>
          </a:prstGeom>
        </p:spPr>
        <p:txBody>
          <a:bodyPr wrap="none">
            <a:spAutoFit/>
          </a:bodyPr>
          <a:lstStyle/>
          <a:p>
            <a:pPr lvl="0"/>
            <a:r>
              <a:rPr lang="ko-KR" altLang="en-US" dirty="0">
                <a:solidFill>
                  <a:prstClr val="black"/>
                </a:solidFill>
              </a:rPr>
              <a:t>언약의 </a:t>
            </a:r>
            <a:r>
              <a:rPr lang="ko-KR" altLang="en-US" dirty="0" smtClean="0">
                <a:solidFill>
                  <a:prstClr val="black"/>
                </a:solidFill>
              </a:rPr>
              <a:t>비석</a:t>
            </a:r>
            <a:endParaRPr lang="en-US" altLang="ko-KR" dirty="0" smtClean="0">
              <a:solidFill>
                <a:prstClr val="black"/>
              </a:solidFill>
            </a:endParaRPr>
          </a:p>
          <a:p>
            <a:pPr lvl="0" algn="ctr"/>
            <a:r>
              <a:rPr lang="ko-KR" altLang="en-US" sz="1600" dirty="0" smtClean="0">
                <a:solidFill>
                  <a:prstClr val="black"/>
                </a:solidFill>
              </a:rPr>
              <a:t>대하</a:t>
            </a:r>
            <a:r>
              <a:rPr lang="en-US" altLang="ko-KR" sz="1600" dirty="0" smtClean="0">
                <a:solidFill>
                  <a:prstClr val="black"/>
                </a:solidFill>
              </a:rPr>
              <a:t>5:10</a:t>
            </a:r>
            <a:endParaRPr lang="ko-KR" altLang="en-US" sz="1600" dirty="0">
              <a:solidFill>
                <a:prstClr val="black"/>
              </a:solidFill>
            </a:endParaRPr>
          </a:p>
        </p:txBody>
      </p:sp>
      <p:sp>
        <p:nvSpPr>
          <p:cNvPr id="36" name="직사각형 35"/>
          <p:cNvSpPr/>
          <p:nvPr/>
        </p:nvSpPr>
        <p:spPr>
          <a:xfrm>
            <a:off x="3029945" y="4205237"/>
            <a:ext cx="1420582" cy="646331"/>
          </a:xfrm>
          <a:prstGeom prst="rect">
            <a:avLst/>
          </a:prstGeom>
        </p:spPr>
        <p:txBody>
          <a:bodyPr wrap="none">
            <a:spAutoFit/>
          </a:bodyPr>
          <a:lstStyle/>
          <a:p>
            <a:r>
              <a:rPr lang="ko-KR" altLang="en-US" dirty="0" err="1">
                <a:solidFill>
                  <a:prstClr val="black"/>
                </a:solidFill>
              </a:rPr>
              <a:t>만나를</a:t>
            </a:r>
            <a:r>
              <a:rPr lang="ko-KR" altLang="en-US" dirty="0">
                <a:solidFill>
                  <a:prstClr val="black"/>
                </a:solidFill>
              </a:rPr>
              <a:t> </a:t>
            </a:r>
            <a:r>
              <a:rPr lang="ko-KR" altLang="en-US" dirty="0" smtClean="0">
                <a:solidFill>
                  <a:prstClr val="black"/>
                </a:solidFill>
              </a:rPr>
              <a:t>담은</a:t>
            </a:r>
            <a:endParaRPr lang="en-US" altLang="ko-KR" dirty="0" smtClean="0">
              <a:solidFill>
                <a:prstClr val="black"/>
              </a:solidFill>
            </a:endParaRPr>
          </a:p>
          <a:p>
            <a:r>
              <a:rPr lang="ko-KR" altLang="en-US" sz="1400" dirty="0" smtClean="0">
                <a:solidFill>
                  <a:prstClr val="black"/>
                </a:solidFill>
              </a:rPr>
              <a:t>출</a:t>
            </a:r>
            <a:r>
              <a:rPr lang="en-US" altLang="ko-KR" sz="1400" dirty="0" smtClean="0">
                <a:solidFill>
                  <a:prstClr val="black"/>
                </a:solidFill>
              </a:rPr>
              <a:t>16:35</a:t>
            </a:r>
            <a:r>
              <a:rPr lang="ko-KR" altLang="en-US" dirty="0" smtClean="0">
                <a:solidFill>
                  <a:prstClr val="black"/>
                </a:solidFill>
              </a:rPr>
              <a:t> </a:t>
            </a:r>
            <a:endParaRPr lang="ko-KR" altLang="en-US" dirty="0"/>
          </a:p>
        </p:txBody>
      </p:sp>
      <p:sp>
        <p:nvSpPr>
          <p:cNvPr id="37" name="직사각형 36"/>
          <p:cNvSpPr/>
          <p:nvPr/>
        </p:nvSpPr>
        <p:spPr>
          <a:xfrm>
            <a:off x="3247370" y="4956042"/>
            <a:ext cx="1420582" cy="584775"/>
          </a:xfrm>
          <a:prstGeom prst="rect">
            <a:avLst/>
          </a:prstGeom>
        </p:spPr>
        <p:txBody>
          <a:bodyPr wrap="none">
            <a:spAutoFit/>
          </a:bodyPr>
          <a:lstStyle/>
          <a:p>
            <a:r>
              <a:rPr lang="ko-KR" altLang="en-US" dirty="0" err="1">
                <a:solidFill>
                  <a:prstClr val="black"/>
                </a:solidFill>
              </a:rPr>
              <a:t>아론의</a:t>
            </a:r>
            <a:r>
              <a:rPr lang="ko-KR" altLang="en-US" dirty="0">
                <a:solidFill>
                  <a:prstClr val="black"/>
                </a:solidFill>
              </a:rPr>
              <a:t> </a:t>
            </a:r>
            <a:r>
              <a:rPr lang="ko-KR" altLang="en-US" dirty="0" err="1" smtClean="0">
                <a:solidFill>
                  <a:prstClr val="black"/>
                </a:solidFill>
              </a:rPr>
              <a:t>싹난</a:t>
            </a:r>
            <a:endParaRPr lang="en-US" altLang="ko-KR" dirty="0" smtClean="0">
              <a:solidFill>
                <a:prstClr val="black"/>
              </a:solidFill>
            </a:endParaRPr>
          </a:p>
          <a:p>
            <a:r>
              <a:rPr lang="en-US" altLang="ko-KR" sz="1400" dirty="0" smtClean="0">
                <a:solidFill>
                  <a:prstClr val="black"/>
                </a:solidFill>
              </a:rPr>
              <a:t>(</a:t>
            </a:r>
            <a:r>
              <a:rPr lang="ko-KR" altLang="en-US" sz="1400" dirty="0" smtClean="0">
                <a:solidFill>
                  <a:prstClr val="black"/>
                </a:solidFill>
              </a:rPr>
              <a:t>민</a:t>
            </a:r>
            <a:r>
              <a:rPr lang="en-US" altLang="ko-KR" sz="1400" dirty="0" smtClean="0">
                <a:solidFill>
                  <a:prstClr val="black"/>
                </a:solidFill>
              </a:rPr>
              <a:t>17</a:t>
            </a:r>
            <a:r>
              <a:rPr lang="ko-KR" altLang="en-US" sz="1400" dirty="0" smtClean="0">
                <a:solidFill>
                  <a:prstClr val="black"/>
                </a:solidFill>
              </a:rPr>
              <a:t>장</a:t>
            </a:r>
            <a:r>
              <a:rPr lang="en-US" altLang="ko-KR" sz="1400" dirty="0" smtClean="0">
                <a:solidFill>
                  <a:prstClr val="black"/>
                </a:solidFill>
              </a:rPr>
              <a:t>10</a:t>
            </a:r>
            <a:r>
              <a:rPr lang="ko-KR" altLang="en-US" sz="1400" dirty="0" smtClean="0">
                <a:solidFill>
                  <a:prstClr val="black"/>
                </a:solidFill>
              </a:rPr>
              <a:t>절</a:t>
            </a:r>
            <a:r>
              <a:rPr lang="en-US" altLang="ko-KR" sz="1400" dirty="0" smtClean="0">
                <a:solidFill>
                  <a:prstClr val="black"/>
                </a:solidFill>
              </a:rPr>
              <a:t>)</a:t>
            </a:r>
            <a:r>
              <a:rPr lang="ko-KR" altLang="en-US" sz="1400" dirty="0" smtClean="0">
                <a:solidFill>
                  <a:prstClr val="black"/>
                </a:solidFill>
              </a:rPr>
              <a:t> </a:t>
            </a:r>
            <a:endParaRPr lang="ko-KR" altLang="en-US" sz="1400" dirty="0"/>
          </a:p>
        </p:txBody>
      </p:sp>
      <p:cxnSp>
        <p:nvCxnSpPr>
          <p:cNvPr id="39" name="직선 연결선 38"/>
          <p:cNvCxnSpPr>
            <a:stCxn id="34" idx="1"/>
            <a:endCxn id="36" idx="3"/>
          </p:cNvCxnSpPr>
          <p:nvPr/>
        </p:nvCxnSpPr>
        <p:spPr>
          <a:xfrm flipH="1">
            <a:off x="4450527" y="4353031"/>
            <a:ext cx="145776" cy="175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3" idx="1"/>
            <a:endCxn id="37" idx="3"/>
          </p:cNvCxnSpPr>
          <p:nvPr/>
        </p:nvCxnSpPr>
        <p:spPr>
          <a:xfrm flipH="1">
            <a:off x="4667952" y="4821605"/>
            <a:ext cx="504959" cy="426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직선 연결선 44"/>
          <p:cNvCxnSpPr>
            <a:stCxn id="31" idx="2"/>
            <a:endCxn id="34" idx="3"/>
          </p:cNvCxnSpPr>
          <p:nvPr/>
        </p:nvCxnSpPr>
        <p:spPr>
          <a:xfrm flipH="1">
            <a:off x="5715999" y="3884458"/>
            <a:ext cx="253398" cy="468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직선 연결선 46"/>
          <p:cNvCxnSpPr>
            <a:stCxn id="31" idx="2"/>
            <a:endCxn id="33" idx="3"/>
          </p:cNvCxnSpPr>
          <p:nvPr/>
        </p:nvCxnSpPr>
        <p:spPr>
          <a:xfrm>
            <a:off x="5969397" y="3884458"/>
            <a:ext cx="79130" cy="93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p:cNvCxnSpPr>
            <a:stCxn id="31" idx="2"/>
            <a:endCxn id="35" idx="3"/>
          </p:cNvCxnSpPr>
          <p:nvPr/>
        </p:nvCxnSpPr>
        <p:spPr>
          <a:xfrm>
            <a:off x="5969397" y="3884458"/>
            <a:ext cx="624096" cy="1587481"/>
          </a:xfrm>
          <a:prstGeom prst="line">
            <a:avLst/>
          </a:prstGeom>
        </p:spPr>
        <p:style>
          <a:lnRef idx="1">
            <a:schemeClr val="accent1"/>
          </a:lnRef>
          <a:fillRef idx="0">
            <a:schemeClr val="accent1"/>
          </a:fillRef>
          <a:effectRef idx="0">
            <a:schemeClr val="accent1"/>
          </a:effectRef>
          <a:fontRef idx="minor">
            <a:schemeClr val="tx1"/>
          </a:fontRef>
        </p:style>
      </p:cxnSp>
      <p:sp>
        <p:nvSpPr>
          <p:cNvPr id="55" name="직사각형 54"/>
          <p:cNvSpPr/>
          <p:nvPr/>
        </p:nvSpPr>
        <p:spPr>
          <a:xfrm>
            <a:off x="3047999" y="3214951"/>
            <a:ext cx="646331" cy="584775"/>
          </a:xfrm>
          <a:prstGeom prst="rect">
            <a:avLst/>
          </a:prstGeom>
        </p:spPr>
        <p:txBody>
          <a:bodyPr wrap="none">
            <a:spAutoFit/>
          </a:bodyPr>
          <a:lstStyle/>
          <a:p>
            <a:pPr lvl="0"/>
            <a:r>
              <a:rPr lang="ko-KR" altLang="en-US" dirty="0" smtClean="0">
                <a:solidFill>
                  <a:prstClr val="black"/>
                </a:solidFill>
              </a:rPr>
              <a:t>등대</a:t>
            </a:r>
          </a:p>
          <a:p>
            <a:pPr lvl="0" algn="ctr"/>
            <a:r>
              <a:rPr lang="ko-KR" altLang="en-US" sz="1400" dirty="0" smtClean="0">
                <a:solidFill>
                  <a:prstClr val="black"/>
                </a:solidFill>
              </a:rPr>
              <a:t>출</a:t>
            </a:r>
            <a:r>
              <a:rPr lang="en-US" altLang="ko-KR" sz="1400" dirty="0" smtClean="0">
                <a:solidFill>
                  <a:prstClr val="black"/>
                </a:solidFill>
              </a:rPr>
              <a:t>25</a:t>
            </a:r>
            <a:endParaRPr lang="en-US" altLang="ko-KR" sz="1400" dirty="0">
              <a:solidFill>
                <a:prstClr val="black"/>
              </a:solidFill>
            </a:endParaRPr>
          </a:p>
        </p:txBody>
      </p:sp>
      <p:sp>
        <p:nvSpPr>
          <p:cNvPr id="56" name="직사각형 55"/>
          <p:cNvSpPr/>
          <p:nvPr/>
        </p:nvSpPr>
        <p:spPr>
          <a:xfrm>
            <a:off x="3738928" y="3330460"/>
            <a:ext cx="877163" cy="369332"/>
          </a:xfrm>
          <a:prstGeom prst="rect">
            <a:avLst/>
          </a:prstGeom>
        </p:spPr>
        <p:txBody>
          <a:bodyPr wrap="none">
            <a:spAutoFit/>
          </a:bodyPr>
          <a:lstStyle/>
          <a:p>
            <a:pPr lvl="0"/>
            <a:r>
              <a:rPr lang="ko-KR" altLang="en-US" dirty="0" err="1">
                <a:solidFill>
                  <a:prstClr val="black"/>
                </a:solidFill>
              </a:rPr>
              <a:t>진설병</a:t>
            </a:r>
            <a:endParaRPr lang="ko-KR" altLang="en-US" dirty="0">
              <a:solidFill>
                <a:prstClr val="black"/>
              </a:solidFill>
            </a:endParaRPr>
          </a:p>
        </p:txBody>
      </p:sp>
      <p:cxnSp>
        <p:nvCxnSpPr>
          <p:cNvPr id="58" name="직선 연결선 57"/>
          <p:cNvCxnSpPr>
            <a:stCxn id="11" idx="2"/>
            <a:endCxn id="55" idx="0"/>
          </p:cNvCxnSpPr>
          <p:nvPr/>
        </p:nvCxnSpPr>
        <p:spPr>
          <a:xfrm flipH="1">
            <a:off x="3371165" y="2659212"/>
            <a:ext cx="667570" cy="555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직선 연결선 59"/>
          <p:cNvCxnSpPr>
            <a:stCxn id="11" idx="2"/>
            <a:endCxn id="56" idx="0"/>
          </p:cNvCxnSpPr>
          <p:nvPr/>
        </p:nvCxnSpPr>
        <p:spPr>
          <a:xfrm>
            <a:off x="4038735" y="2659212"/>
            <a:ext cx="138775" cy="67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11" idx="2"/>
            <a:endCxn id="12" idx="0"/>
          </p:cNvCxnSpPr>
          <p:nvPr/>
        </p:nvCxnSpPr>
        <p:spPr>
          <a:xfrm>
            <a:off x="4038735" y="2659212"/>
            <a:ext cx="847386" cy="627640"/>
          </a:xfrm>
          <a:prstGeom prst="line">
            <a:avLst/>
          </a:prstGeom>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973338" y="4030686"/>
            <a:ext cx="1475084" cy="584775"/>
          </a:xfrm>
          <a:prstGeom prst="rect">
            <a:avLst/>
          </a:prstGeom>
        </p:spPr>
        <p:txBody>
          <a:bodyPr wrap="none">
            <a:spAutoFit/>
          </a:bodyPr>
          <a:lstStyle/>
          <a:p>
            <a:r>
              <a:rPr lang="ko-KR" altLang="en-US" dirty="0"/>
              <a:t>영광의 </a:t>
            </a:r>
            <a:r>
              <a:rPr lang="ko-KR" altLang="en-US" dirty="0" smtClean="0"/>
              <a:t>그룹</a:t>
            </a:r>
            <a:endParaRPr lang="en-US" altLang="ko-KR" dirty="0" smtClean="0"/>
          </a:p>
          <a:p>
            <a:r>
              <a:rPr lang="ko-KR" altLang="en-US" sz="1400" dirty="0"/>
              <a:t>출</a:t>
            </a:r>
            <a:r>
              <a:rPr lang="en-US" altLang="ko-KR" sz="1400" dirty="0" smtClean="0"/>
              <a:t>25:22,</a:t>
            </a:r>
            <a:r>
              <a:rPr lang="ko-KR" altLang="en-US" sz="1400" dirty="0"/>
              <a:t> 민</a:t>
            </a:r>
            <a:r>
              <a:rPr lang="en-US" altLang="ko-KR" sz="1400" dirty="0"/>
              <a:t>7:89</a:t>
            </a:r>
            <a:endParaRPr lang="ko-KR" altLang="en-US" sz="1400" dirty="0"/>
          </a:p>
        </p:txBody>
      </p:sp>
      <p:cxnSp>
        <p:nvCxnSpPr>
          <p:cNvPr id="66" name="직선 연결선 65"/>
          <p:cNvCxnSpPr>
            <a:stCxn id="32" idx="2"/>
            <a:endCxn id="64" idx="1"/>
          </p:cNvCxnSpPr>
          <p:nvPr/>
        </p:nvCxnSpPr>
        <p:spPr>
          <a:xfrm>
            <a:off x="6912504" y="3861282"/>
            <a:ext cx="60834" cy="461792"/>
          </a:xfrm>
          <a:prstGeom prst="line">
            <a:avLst/>
          </a:prstGeom>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6841839" y="4794830"/>
            <a:ext cx="1651414" cy="584775"/>
          </a:xfrm>
          <a:prstGeom prst="rect">
            <a:avLst/>
          </a:prstGeom>
        </p:spPr>
        <p:txBody>
          <a:bodyPr wrap="none">
            <a:spAutoFit/>
          </a:bodyPr>
          <a:lstStyle/>
          <a:p>
            <a:r>
              <a:rPr lang="ko-KR" altLang="en-US" dirty="0" err="1"/>
              <a:t>속죄소를</a:t>
            </a:r>
            <a:r>
              <a:rPr lang="ko-KR" altLang="en-US" dirty="0"/>
              <a:t> </a:t>
            </a:r>
            <a:r>
              <a:rPr lang="ko-KR" altLang="en-US" dirty="0" smtClean="0"/>
              <a:t>덮는</a:t>
            </a:r>
            <a:endParaRPr lang="en-US" altLang="ko-KR" dirty="0" smtClean="0"/>
          </a:p>
          <a:p>
            <a:pPr algn="ctr"/>
            <a:r>
              <a:rPr lang="ko-KR" altLang="en-US" sz="1400" dirty="0" err="1"/>
              <a:t>레</a:t>
            </a:r>
            <a:r>
              <a:rPr lang="ko-KR" altLang="en-US" sz="1400" dirty="0"/>
              <a:t> </a:t>
            </a:r>
            <a:r>
              <a:rPr lang="en-US" altLang="ko-KR" sz="1400" dirty="0"/>
              <a:t>16:2</a:t>
            </a:r>
            <a:r>
              <a:rPr lang="ko-KR" altLang="en-US" sz="1400" dirty="0" smtClean="0"/>
              <a:t> </a:t>
            </a:r>
            <a:endParaRPr lang="ko-KR" altLang="en-US" sz="1400" dirty="0"/>
          </a:p>
        </p:txBody>
      </p:sp>
      <p:cxnSp>
        <p:nvCxnSpPr>
          <p:cNvPr id="70" name="직선 연결선 69"/>
          <p:cNvCxnSpPr>
            <a:stCxn id="64" idx="2"/>
            <a:endCxn id="68" idx="0"/>
          </p:cNvCxnSpPr>
          <p:nvPr/>
        </p:nvCxnSpPr>
        <p:spPr>
          <a:xfrm flipH="1">
            <a:off x="7667546" y="4615461"/>
            <a:ext cx="43334" cy="17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직선 연결선 81"/>
          <p:cNvCxnSpPr>
            <a:stCxn id="4" idx="2"/>
            <a:endCxn id="5" idx="0"/>
          </p:cNvCxnSpPr>
          <p:nvPr/>
        </p:nvCxnSpPr>
        <p:spPr>
          <a:xfrm flipH="1">
            <a:off x="1928659" y="885233"/>
            <a:ext cx="819551" cy="61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직선 연결선 83"/>
          <p:cNvCxnSpPr>
            <a:stCxn id="4" idx="2"/>
            <a:endCxn id="6" idx="0"/>
          </p:cNvCxnSpPr>
          <p:nvPr/>
        </p:nvCxnSpPr>
        <p:spPr>
          <a:xfrm>
            <a:off x="2748210" y="885233"/>
            <a:ext cx="2277884" cy="60987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23528" y="2289880"/>
            <a:ext cx="883690" cy="369332"/>
          </a:xfrm>
          <a:prstGeom prst="rect">
            <a:avLst/>
          </a:prstGeom>
          <a:noFill/>
        </p:spPr>
        <p:txBody>
          <a:bodyPr wrap="square" rtlCol="0">
            <a:spAutoFit/>
          </a:bodyPr>
          <a:lstStyle/>
          <a:p>
            <a:r>
              <a:rPr lang="ko-KR" altLang="en-US" smtClean="0"/>
              <a:t>제사장</a:t>
            </a:r>
            <a:endParaRPr lang="ko-KR" altLang="en-US"/>
          </a:p>
        </p:txBody>
      </p:sp>
      <p:sp>
        <p:nvSpPr>
          <p:cNvPr id="88" name="TextBox 87"/>
          <p:cNvSpPr txBox="1"/>
          <p:nvPr/>
        </p:nvSpPr>
        <p:spPr>
          <a:xfrm>
            <a:off x="1627891" y="2255989"/>
            <a:ext cx="1248146" cy="369332"/>
          </a:xfrm>
          <a:prstGeom prst="rect">
            <a:avLst/>
          </a:prstGeom>
          <a:noFill/>
        </p:spPr>
        <p:txBody>
          <a:bodyPr wrap="square" rtlCol="0">
            <a:spAutoFit/>
          </a:bodyPr>
          <a:lstStyle/>
          <a:p>
            <a:r>
              <a:rPr lang="ko-KR" altLang="en-US" smtClean="0"/>
              <a:t>대제사장</a:t>
            </a:r>
            <a:endParaRPr lang="ko-KR" altLang="en-US"/>
          </a:p>
        </p:txBody>
      </p:sp>
      <p:cxnSp>
        <p:nvCxnSpPr>
          <p:cNvPr id="90" name="직선 연결선 89"/>
          <p:cNvCxnSpPr>
            <a:stCxn id="5" idx="2"/>
          </p:cNvCxnSpPr>
          <p:nvPr/>
        </p:nvCxnSpPr>
        <p:spPr>
          <a:xfrm flipH="1">
            <a:off x="899592" y="1867124"/>
            <a:ext cx="1029067" cy="38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직선 연결선 91"/>
          <p:cNvCxnSpPr>
            <a:stCxn id="5" idx="2"/>
            <a:endCxn id="88" idx="0"/>
          </p:cNvCxnSpPr>
          <p:nvPr/>
        </p:nvCxnSpPr>
        <p:spPr>
          <a:xfrm>
            <a:off x="1928659" y="1867124"/>
            <a:ext cx="323305" cy="388865"/>
          </a:xfrm>
          <a:prstGeom prst="line">
            <a:avLst/>
          </a:prstGeom>
        </p:spPr>
        <p:style>
          <a:lnRef idx="1">
            <a:schemeClr val="accent1"/>
          </a:lnRef>
          <a:fillRef idx="0">
            <a:schemeClr val="accent1"/>
          </a:fillRef>
          <a:effectRef idx="0">
            <a:schemeClr val="accent1"/>
          </a:effectRef>
          <a:fontRef idx="minor">
            <a:schemeClr val="tx1"/>
          </a:fontRef>
        </p:style>
      </p:cxnSp>
      <p:sp>
        <p:nvSpPr>
          <p:cNvPr id="96" name="직사각형 95"/>
          <p:cNvSpPr/>
          <p:nvPr/>
        </p:nvSpPr>
        <p:spPr>
          <a:xfrm>
            <a:off x="182095" y="2917520"/>
            <a:ext cx="1166555" cy="369332"/>
          </a:xfrm>
          <a:prstGeom prst="rect">
            <a:avLst/>
          </a:prstGeom>
        </p:spPr>
        <p:txBody>
          <a:bodyPr wrap="square">
            <a:spAutoFit/>
          </a:bodyPr>
          <a:lstStyle/>
          <a:p>
            <a:r>
              <a:rPr lang="ko-KR" altLang="en-US" smtClean="0"/>
              <a:t>첫 장막</a:t>
            </a:r>
            <a:endParaRPr lang="ko-KR" altLang="en-US" dirty="0"/>
          </a:p>
        </p:txBody>
      </p:sp>
      <p:sp>
        <p:nvSpPr>
          <p:cNvPr id="97" name="직사각형 96"/>
          <p:cNvSpPr/>
          <p:nvPr/>
        </p:nvSpPr>
        <p:spPr>
          <a:xfrm>
            <a:off x="1026991" y="3543706"/>
            <a:ext cx="2209259" cy="369332"/>
          </a:xfrm>
          <a:prstGeom prst="rect">
            <a:avLst/>
          </a:prstGeom>
        </p:spPr>
        <p:txBody>
          <a:bodyPr wrap="none">
            <a:spAutoFit/>
          </a:bodyPr>
          <a:lstStyle/>
          <a:p>
            <a:r>
              <a:rPr lang="ko-KR" altLang="en-US" dirty="0"/>
              <a:t>홀로 일 년 일 차씩 </a:t>
            </a:r>
          </a:p>
        </p:txBody>
      </p:sp>
      <p:cxnSp>
        <p:nvCxnSpPr>
          <p:cNvPr id="99" name="직선 연결선 98"/>
          <p:cNvCxnSpPr>
            <a:stCxn id="87" idx="2"/>
            <a:endCxn id="96" idx="0"/>
          </p:cNvCxnSpPr>
          <p:nvPr/>
        </p:nvCxnSpPr>
        <p:spPr>
          <a:xfrm>
            <a:off x="765373" y="2659212"/>
            <a:ext cx="0" cy="25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p:cNvCxnSpPr>
            <a:stCxn id="110" idx="2"/>
            <a:endCxn id="97" idx="0"/>
          </p:cNvCxnSpPr>
          <p:nvPr/>
        </p:nvCxnSpPr>
        <p:spPr>
          <a:xfrm flipH="1">
            <a:off x="2131621" y="3253135"/>
            <a:ext cx="32715" cy="290571"/>
          </a:xfrm>
          <a:prstGeom prst="line">
            <a:avLst/>
          </a:prstGeom>
        </p:spPr>
        <p:style>
          <a:lnRef idx="1">
            <a:schemeClr val="accent1"/>
          </a:lnRef>
          <a:fillRef idx="0">
            <a:schemeClr val="accent1"/>
          </a:fillRef>
          <a:effectRef idx="0">
            <a:schemeClr val="accent1"/>
          </a:effectRef>
          <a:fontRef idx="minor">
            <a:schemeClr val="tx1"/>
          </a:fontRef>
        </p:style>
      </p:cxnSp>
      <p:sp>
        <p:nvSpPr>
          <p:cNvPr id="110" name="직사각형 109"/>
          <p:cNvSpPr/>
          <p:nvPr/>
        </p:nvSpPr>
        <p:spPr>
          <a:xfrm>
            <a:off x="1512154" y="2883803"/>
            <a:ext cx="1304363" cy="369332"/>
          </a:xfrm>
          <a:prstGeom prst="rect">
            <a:avLst/>
          </a:prstGeom>
        </p:spPr>
        <p:txBody>
          <a:bodyPr wrap="square">
            <a:spAutoFit/>
          </a:bodyPr>
          <a:lstStyle/>
          <a:p>
            <a:r>
              <a:rPr lang="ko-KR" altLang="en-US" dirty="0" smtClean="0"/>
              <a:t>둘</a:t>
            </a:r>
            <a:r>
              <a:rPr lang="ko-KR" altLang="en-US" dirty="0"/>
              <a:t>째</a:t>
            </a:r>
            <a:r>
              <a:rPr lang="ko-KR" altLang="en-US" dirty="0" smtClean="0"/>
              <a:t> 장막</a:t>
            </a:r>
            <a:endParaRPr lang="ko-KR" altLang="en-US" dirty="0"/>
          </a:p>
        </p:txBody>
      </p:sp>
      <p:cxnSp>
        <p:nvCxnSpPr>
          <p:cNvPr id="115" name="직선 연결선 114"/>
          <p:cNvCxnSpPr>
            <a:stCxn id="88" idx="2"/>
            <a:endCxn id="110" idx="0"/>
          </p:cNvCxnSpPr>
          <p:nvPr/>
        </p:nvCxnSpPr>
        <p:spPr>
          <a:xfrm flipH="1">
            <a:off x="2164336" y="2625321"/>
            <a:ext cx="87628" cy="25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2"/>
            <a:endCxn id="31" idx="0"/>
          </p:cNvCxnSpPr>
          <p:nvPr/>
        </p:nvCxnSpPr>
        <p:spPr>
          <a:xfrm flipH="1">
            <a:off x="5969397" y="3307284"/>
            <a:ext cx="543769" cy="20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p:cNvCxnSpPr>
            <a:stCxn id="15" idx="2"/>
            <a:endCxn id="32" idx="0"/>
          </p:cNvCxnSpPr>
          <p:nvPr/>
        </p:nvCxnSpPr>
        <p:spPr>
          <a:xfrm>
            <a:off x="6513166" y="3307284"/>
            <a:ext cx="399338" cy="184666"/>
          </a:xfrm>
          <a:prstGeom prst="line">
            <a:avLst/>
          </a:prstGeom>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453991" y="2371214"/>
            <a:ext cx="1752561" cy="369332"/>
          </a:xfrm>
          <a:prstGeom prst="rect">
            <a:avLst/>
          </a:prstGeom>
          <a:noFill/>
        </p:spPr>
        <p:txBody>
          <a:bodyPr wrap="square" rtlCol="0">
            <a:spAutoFit/>
          </a:bodyPr>
          <a:lstStyle/>
          <a:p>
            <a:r>
              <a:rPr lang="ko-KR" altLang="en-US" dirty="0" smtClean="0"/>
              <a:t>둘째 휘장 뒤</a:t>
            </a:r>
            <a:endParaRPr lang="ko-KR" altLang="en-US" dirty="0"/>
          </a:p>
        </p:txBody>
      </p:sp>
      <p:cxnSp>
        <p:nvCxnSpPr>
          <p:cNvPr id="140" name="직선 연결선 139"/>
          <p:cNvCxnSpPr>
            <a:stCxn id="13" idx="3"/>
            <a:endCxn id="138" idx="1"/>
          </p:cNvCxnSpPr>
          <p:nvPr/>
        </p:nvCxnSpPr>
        <p:spPr>
          <a:xfrm flipV="1">
            <a:off x="7223743" y="2555880"/>
            <a:ext cx="230248" cy="7394"/>
          </a:xfrm>
          <a:prstGeom prst="line">
            <a:avLst/>
          </a:prstGeom>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627891" y="4215352"/>
            <a:ext cx="1022209" cy="369332"/>
          </a:xfrm>
          <a:prstGeom prst="rect">
            <a:avLst/>
          </a:prstGeom>
          <a:noFill/>
        </p:spPr>
        <p:txBody>
          <a:bodyPr wrap="square" rtlCol="0">
            <a:spAutoFit/>
          </a:bodyPr>
          <a:lstStyle/>
          <a:p>
            <a:pPr algn="ctr"/>
            <a:r>
              <a:rPr lang="ko-KR" altLang="en-US" smtClean="0"/>
              <a:t>피 드림</a:t>
            </a:r>
            <a:endParaRPr lang="ko-KR" altLang="en-US" dirty="0"/>
          </a:p>
        </p:txBody>
      </p:sp>
      <p:cxnSp>
        <p:nvCxnSpPr>
          <p:cNvPr id="143" name="직선 연결선 142"/>
          <p:cNvCxnSpPr>
            <a:stCxn id="97" idx="2"/>
            <a:endCxn id="141" idx="0"/>
          </p:cNvCxnSpPr>
          <p:nvPr/>
        </p:nvCxnSpPr>
        <p:spPr>
          <a:xfrm>
            <a:off x="2131621" y="3913038"/>
            <a:ext cx="7375" cy="302314"/>
          </a:xfrm>
          <a:prstGeom prst="line">
            <a:avLst/>
          </a:prstGeom>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320837" y="5026205"/>
            <a:ext cx="820142" cy="369332"/>
          </a:xfrm>
          <a:prstGeom prst="rect">
            <a:avLst/>
          </a:prstGeom>
          <a:noFill/>
        </p:spPr>
        <p:txBody>
          <a:bodyPr wrap="square" rtlCol="0">
            <a:spAutoFit/>
          </a:bodyPr>
          <a:lstStyle/>
          <a:p>
            <a:r>
              <a:rPr lang="ko-KR" altLang="en-US" smtClean="0"/>
              <a:t>자기</a:t>
            </a:r>
            <a:endParaRPr lang="ko-KR" altLang="en-US"/>
          </a:p>
        </p:txBody>
      </p:sp>
      <p:sp>
        <p:nvSpPr>
          <p:cNvPr id="145" name="TextBox 144"/>
          <p:cNvSpPr txBox="1"/>
          <p:nvPr/>
        </p:nvSpPr>
        <p:spPr>
          <a:xfrm>
            <a:off x="2261709" y="5026205"/>
            <a:ext cx="820142" cy="369332"/>
          </a:xfrm>
          <a:prstGeom prst="rect">
            <a:avLst/>
          </a:prstGeom>
          <a:noFill/>
        </p:spPr>
        <p:txBody>
          <a:bodyPr wrap="square" rtlCol="0">
            <a:spAutoFit/>
          </a:bodyPr>
          <a:lstStyle/>
          <a:p>
            <a:r>
              <a:rPr lang="ko-KR" altLang="en-US" smtClean="0"/>
              <a:t>백성</a:t>
            </a:r>
            <a:endParaRPr lang="ko-KR" altLang="en-US" dirty="0"/>
          </a:p>
        </p:txBody>
      </p:sp>
      <p:cxnSp>
        <p:nvCxnSpPr>
          <p:cNvPr id="151" name="직선 연결선 150"/>
          <p:cNvCxnSpPr>
            <a:stCxn id="141" idx="2"/>
            <a:endCxn id="144" idx="0"/>
          </p:cNvCxnSpPr>
          <p:nvPr/>
        </p:nvCxnSpPr>
        <p:spPr>
          <a:xfrm flipH="1">
            <a:off x="1730908" y="4584684"/>
            <a:ext cx="408088" cy="441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직선 연결선 152"/>
          <p:cNvCxnSpPr>
            <a:stCxn id="141" idx="2"/>
            <a:endCxn id="145" idx="0"/>
          </p:cNvCxnSpPr>
          <p:nvPr/>
        </p:nvCxnSpPr>
        <p:spPr>
          <a:xfrm>
            <a:off x="2138996" y="4584684"/>
            <a:ext cx="532784" cy="441521"/>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82096" y="4215352"/>
            <a:ext cx="1232030" cy="369332"/>
          </a:xfrm>
          <a:prstGeom prst="rect">
            <a:avLst/>
          </a:prstGeom>
          <a:noFill/>
        </p:spPr>
        <p:txBody>
          <a:bodyPr wrap="square" rtlCol="0">
            <a:spAutoFit/>
          </a:bodyPr>
          <a:lstStyle/>
          <a:p>
            <a:r>
              <a:rPr lang="ko-KR" altLang="en-US" dirty="0" err="1" smtClean="0"/>
              <a:t>허물위해</a:t>
            </a:r>
            <a:endParaRPr lang="ko-KR" altLang="en-US" dirty="0"/>
          </a:p>
        </p:txBody>
      </p:sp>
      <p:cxnSp>
        <p:nvCxnSpPr>
          <p:cNvPr id="156" name="직선 연결선 155"/>
          <p:cNvCxnSpPr>
            <a:stCxn id="154" idx="3"/>
            <a:endCxn id="141" idx="1"/>
          </p:cNvCxnSpPr>
          <p:nvPr/>
        </p:nvCxnSpPr>
        <p:spPr>
          <a:xfrm>
            <a:off x="1414126" y="4400018"/>
            <a:ext cx="213765" cy="0"/>
          </a:xfrm>
          <a:prstGeom prst="line">
            <a:avLst/>
          </a:prstGeom>
        </p:spPr>
        <p:style>
          <a:lnRef idx="1">
            <a:schemeClr val="accent1"/>
          </a:lnRef>
          <a:fillRef idx="0">
            <a:schemeClr val="accent1"/>
          </a:fillRef>
          <a:effectRef idx="0">
            <a:schemeClr val="accent1"/>
          </a:effectRef>
          <a:fontRef idx="minor">
            <a:schemeClr val="tx1"/>
          </a:fontRef>
        </p:style>
      </p:cxnSp>
      <p:sp>
        <p:nvSpPr>
          <p:cNvPr id="170" name="직사각형 169"/>
          <p:cNvSpPr/>
          <p:nvPr/>
        </p:nvSpPr>
        <p:spPr>
          <a:xfrm>
            <a:off x="5595537" y="1965870"/>
            <a:ext cx="1470274" cy="369332"/>
          </a:xfrm>
          <a:prstGeom prst="rect">
            <a:avLst/>
          </a:prstGeom>
        </p:spPr>
        <p:txBody>
          <a:bodyPr wrap="none">
            <a:spAutoFit/>
          </a:bodyPr>
          <a:lstStyle/>
          <a:p>
            <a:pPr algn="ctr"/>
            <a:r>
              <a:rPr lang="en-US" altLang="ko-KR" dirty="0" smtClean="0"/>
              <a:t>The second </a:t>
            </a:r>
            <a:endParaRPr lang="ko-KR" altLang="en-US" dirty="0"/>
          </a:p>
        </p:txBody>
      </p:sp>
      <p:sp>
        <p:nvSpPr>
          <p:cNvPr id="171" name="직사각형 170"/>
          <p:cNvSpPr/>
          <p:nvPr/>
        </p:nvSpPr>
        <p:spPr>
          <a:xfrm>
            <a:off x="3270472" y="1941958"/>
            <a:ext cx="1120884" cy="369332"/>
          </a:xfrm>
          <a:prstGeom prst="rect">
            <a:avLst/>
          </a:prstGeom>
        </p:spPr>
        <p:txBody>
          <a:bodyPr wrap="none">
            <a:spAutoFit/>
          </a:bodyPr>
          <a:lstStyle/>
          <a:p>
            <a:r>
              <a:rPr lang="en-US" altLang="ko-KR" dirty="0"/>
              <a:t>T</a:t>
            </a:r>
            <a:r>
              <a:rPr lang="en-US" altLang="ko-KR" dirty="0" smtClean="0"/>
              <a:t>he </a:t>
            </a:r>
            <a:r>
              <a:rPr lang="en-US" altLang="ko-KR" dirty="0"/>
              <a:t>first </a:t>
            </a:r>
            <a:endParaRPr lang="ko-KR" altLang="en-US" dirty="0"/>
          </a:p>
        </p:txBody>
      </p:sp>
      <p:sp>
        <p:nvSpPr>
          <p:cNvPr id="172" name="직사각형 171"/>
          <p:cNvSpPr/>
          <p:nvPr/>
        </p:nvSpPr>
        <p:spPr>
          <a:xfrm>
            <a:off x="182095" y="3188910"/>
            <a:ext cx="1116036" cy="369332"/>
          </a:xfrm>
          <a:prstGeom prst="rect">
            <a:avLst/>
          </a:prstGeom>
        </p:spPr>
        <p:txBody>
          <a:bodyPr wrap="square">
            <a:spAutoFit/>
          </a:bodyPr>
          <a:lstStyle/>
          <a:p>
            <a:r>
              <a:rPr lang="en-US" altLang="ko-KR" dirty="0"/>
              <a:t>the </a:t>
            </a:r>
            <a:r>
              <a:rPr lang="en-US" altLang="ko-KR" dirty="0" smtClean="0"/>
              <a:t>first</a:t>
            </a:r>
            <a:endParaRPr lang="ko-KR" altLang="en-US" dirty="0"/>
          </a:p>
        </p:txBody>
      </p:sp>
      <p:sp>
        <p:nvSpPr>
          <p:cNvPr id="173" name="직사각형 172"/>
          <p:cNvSpPr/>
          <p:nvPr/>
        </p:nvSpPr>
        <p:spPr>
          <a:xfrm>
            <a:off x="1491714" y="3153143"/>
            <a:ext cx="1345240" cy="369332"/>
          </a:xfrm>
          <a:prstGeom prst="rect">
            <a:avLst/>
          </a:prstGeom>
        </p:spPr>
        <p:txBody>
          <a:bodyPr wrap="none">
            <a:spAutoFit/>
          </a:bodyPr>
          <a:lstStyle/>
          <a:p>
            <a:r>
              <a:rPr lang="en-US" altLang="ko-KR" dirty="0"/>
              <a:t>the second</a:t>
            </a:r>
            <a:endParaRPr lang="ko-KR" altLang="en-US" dirty="0"/>
          </a:p>
        </p:txBody>
      </p:sp>
      <p:sp>
        <p:nvSpPr>
          <p:cNvPr id="2" name="Rectangle 1"/>
          <p:cNvSpPr/>
          <p:nvPr/>
        </p:nvSpPr>
        <p:spPr>
          <a:xfrm>
            <a:off x="-4576953" y="5487327"/>
            <a:ext cx="4572000" cy="1200329"/>
          </a:xfrm>
          <a:prstGeom prst="rect">
            <a:avLst/>
          </a:prstGeom>
        </p:spPr>
        <p:txBody>
          <a:bodyPr>
            <a:spAutoFit/>
          </a:bodyPr>
          <a:lstStyle/>
          <a:p>
            <a:r>
              <a:rPr lang="en-US" altLang="ko-KR" dirty="0"/>
              <a:t>[</a:t>
            </a:r>
            <a:r>
              <a:rPr lang="ko-KR" altLang="en-US" dirty="0"/>
              <a:t>출</a:t>
            </a:r>
            <a:r>
              <a:rPr lang="en-US" altLang="ko-KR" dirty="0"/>
              <a:t>25:22]</a:t>
            </a:r>
            <a:r>
              <a:rPr lang="ko-KR" altLang="en-US" dirty="0"/>
              <a:t>거기서 내가 너와 만나고 </a:t>
            </a:r>
            <a:r>
              <a:rPr lang="ko-KR" altLang="en-US" dirty="0" err="1"/>
              <a:t>속죄소</a:t>
            </a:r>
            <a:r>
              <a:rPr lang="ko-KR" altLang="en-US" dirty="0"/>
              <a:t> 위 곧 </a:t>
            </a:r>
            <a:r>
              <a:rPr lang="ko-KR" altLang="en-US" dirty="0" err="1"/>
              <a:t>증거궤</a:t>
            </a:r>
            <a:r>
              <a:rPr lang="ko-KR" altLang="en-US" dirty="0"/>
              <a:t> 위에 있는 두 그룹 사이에서 내가 이스라엘 자손을 위하여 네게 명할 모든 일을 네게 이르리라</a:t>
            </a:r>
          </a:p>
        </p:txBody>
      </p:sp>
      <p:sp>
        <p:nvSpPr>
          <p:cNvPr id="25" name="Rectangle 24"/>
          <p:cNvSpPr/>
          <p:nvPr/>
        </p:nvSpPr>
        <p:spPr>
          <a:xfrm>
            <a:off x="9485357" y="5210328"/>
            <a:ext cx="4572000" cy="1200329"/>
          </a:xfrm>
          <a:prstGeom prst="rect">
            <a:avLst/>
          </a:prstGeom>
        </p:spPr>
        <p:txBody>
          <a:bodyPr>
            <a:spAutoFit/>
          </a:bodyPr>
          <a:lstStyle/>
          <a:p>
            <a:r>
              <a:rPr lang="en-US" altLang="ko-KR" dirty="0"/>
              <a:t>[</a:t>
            </a:r>
            <a:r>
              <a:rPr lang="ko-KR" altLang="en-US" dirty="0"/>
              <a:t>계</a:t>
            </a:r>
            <a:r>
              <a:rPr lang="en-US" altLang="ko-KR" dirty="0"/>
              <a:t>8:3]</a:t>
            </a:r>
            <a:r>
              <a:rPr lang="ko-KR" altLang="en-US" dirty="0"/>
              <a:t>또 다른 천사가 와서 제단 곁에 서서 </a:t>
            </a:r>
            <a:r>
              <a:rPr lang="ko-KR" altLang="en-US" dirty="0" err="1"/>
              <a:t>금향로를</a:t>
            </a:r>
            <a:r>
              <a:rPr lang="ko-KR" altLang="en-US" dirty="0"/>
              <a:t> 가지고 많은 향을 받았으니 이는 모든 성도의 기도들과 합하여 보좌 앞 금단에 드리고자 함이라</a:t>
            </a:r>
          </a:p>
        </p:txBody>
      </p:sp>
      <p:sp>
        <p:nvSpPr>
          <p:cNvPr id="27" name="Rectangle 26"/>
          <p:cNvSpPr/>
          <p:nvPr/>
        </p:nvSpPr>
        <p:spPr>
          <a:xfrm>
            <a:off x="9156134" y="74350"/>
            <a:ext cx="6721122" cy="4524315"/>
          </a:xfrm>
          <a:prstGeom prst="rect">
            <a:avLst/>
          </a:prstGeom>
        </p:spPr>
        <p:txBody>
          <a:bodyPr wrap="square">
            <a:spAutoFit/>
          </a:bodyPr>
          <a:lstStyle/>
          <a:p>
            <a:r>
              <a:rPr lang="ko-KR" altLang="en-US" dirty="0" smtClean="0"/>
              <a:t>30:34 </a:t>
            </a:r>
            <a:r>
              <a:rPr lang="ko-KR" altLang="en-US" dirty="0"/>
              <a:t>여호와께서 모세에게 이르시되 너는 </a:t>
            </a:r>
            <a:r>
              <a:rPr lang="ko-KR" altLang="en-US" dirty="0" err="1"/>
              <a:t>소합향과</a:t>
            </a:r>
            <a:r>
              <a:rPr lang="ko-KR" altLang="en-US" dirty="0"/>
              <a:t> </a:t>
            </a:r>
            <a:r>
              <a:rPr lang="ko-KR" altLang="en-US" dirty="0" err="1"/>
              <a:t>나감향과</a:t>
            </a:r>
            <a:r>
              <a:rPr lang="ko-KR" altLang="en-US" dirty="0"/>
              <a:t> </a:t>
            </a:r>
            <a:r>
              <a:rPr lang="ko-KR" altLang="en-US" dirty="0" err="1"/>
              <a:t>풍자향의</a:t>
            </a:r>
            <a:r>
              <a:rPr lang="ko-KR" altLang="en-US" dirty="0"/>
              <a:t> </a:t>
            </a:r>
            <a:r>
              <a:rPr lang="ko-KR" altLang="en-US" dirty="0" err="1"/>
              <a:t>향품을</a:t>
            </a:r>
            <a:r>
              <a:rPr lang="ko-KR" altLang="en-US" dirty="0"/>
              <a:t> 취하고 그 </a:t>
            </a:r>
            <a:r>
              <a:rPr lang="ko-KR" altLang="en-US" dirty="0" err="1"/>
              <a:t>향품을</a:t>
            </a:r>
            <a:r>
              <a:rPr lang="ko-KR" altLang="en-US" dirty="0"/>
              <a:t> 유향에 섞되 각기 동일한 중수로 하고</a:t>
            </a:r>
          </a:p>
          <a:p>
            <a:endParaRPr lang="ko-KR" altLang="en-US" dirty="0"/>
          </a:p>
          <a:p>
            <a:r>
              <a:rPr lang="ko-KR" altLang="en-US" dirty="0"/>
              <a:t>30:35 그것으로 향을 만들되 향 만드는 법대로 만들고 그것에 소금을 쳐서 성결하게 하고</a:t>
            </a:r>
          </a:p>
          <a:p>
            <a:endParaRPr lang="ko-KR" altLang="en-US" dirty="0"/>
          </a:p>
          <a:p>
            <a:r>
              <a:rPr lang="ko-KR" altLang="en-US" dirty="0"/>
              <a:t>30:36 그 향 얼마를 곱게 찧어 내가 너와 만날 </a:t>
            </a:r>
            <a:r>
              <a:rPr lang="ko-KR" altLang="en-US" dirty="0" err="1"/>
              <a:t>회막</a:t>
            </a:r>
            <a:r>
              <a:rPr lang="ko-KR" altLang="en-US" dirty="0"/>
              <a:t> 안 </a:t>
            </a:r>
            <a:r>
              <a:rPr lang="ko-KR" altLang="en-US" dirty="0" err="1"/>
              <a:t>증거궤</a:t>
            </a:r>
            <a:r>
              <a:rPr lang="ko-KR" altLang="en-US" dirty="0"/>
              <a:t> 앞에 두라 이 향은 너희에게 지극히 거룩하니라</a:t>
            </a:r>
          </a:p>
          <a:p>
            <a:endParaRPr lang="ko-KR" altLang="en-US" dirty="0"/>
          </a:p>
          <a:p>
            <a:r>
              <a:rPr lang="ko-KR" altLang="en-US" dirty="0"/>
              <a:t>30:37 네가 만들 향은 여호와를 위하여 거룩한 것이니 그 방법대로 너희를 위하여 만들지 말라</a:t>
            </a:r>
          </a:p>
          <a:p>
            <a:endParaRPr lang="ko-KR" altLang="en-US" dirty="0"/>
          </a:p>
          <a:p>
            <a:r>
              <a:rPr lang="ko-KR" altLang="en-US" dirty="0"/>
              <a:t>30:38 무릇 맡으려고 </a:t>
            </a:r>
            <a:r>
              <a:rPr lang="ko-KR" altLang="en-US" dirty="0" err="1"/>
              <a:t>이같은</a:t>
            </a:r>
            <a:r>
              <a:rPr lang="ko-KR" altLang="en-US" dirty="0"/>
              <a:t> 것을 만드는 자는 그 백성 중에서 </a:t>
            </a:r>
            <a:r>
              <a:rPr lang="ko-KR" altLang="en-US" dirty="0" err="1"/>
              <a:t>끊쳐지리라</a:t>
            </a:r>
            <a:endParaRPr lang="ko-KR" altLang="en-US" dirty="0"/>
          </a:p>
          <a:p>
            <a:endParaRPr lang="ko-KR" altLang="en-US" dirty="0"/>
          </a:p>
        </p:txBody>
      </p:sp>
    </p:spTree>
    <p:extLst>
      <p:ext uri="{BB962C8B-B14F-4D97-AF65-F5344CB8AC3E}">
        <p14:creationId xmlns:p14="http://schemas.microsoft.com/office/powerpoint/2010/main" val="17770843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77" y="188640"/>
            <a:ext cx="7981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직선 연결선 3"/>
          <p:cNvCxnSpPr/>
          <p:nvPr/>
        </p:nvCxnSpPr>
        <p:spPr>
          <a:xfrm flipH="1">
            <a:off x="6420091" y="1778138"/>
            <a:ext cx="648072"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6420091" y="2858258"/>
            <a:ext cx="11682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7068163" y="1778138"/>
            <a:ext cx="0" cy="1584176"/>
          </a:xfrm>
          <a:prstGeom prst="line">
            <a:avLst/>
          </a:prstGeom>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66352"/>
            <a:ext cx="3865407" cy="290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927" y="3966353"/>
            <a:ext cx="3865407" cy="290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661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r"/>
            <a:r>
              <a:rPr lang="ko-KR" altLang="en-US" sz="2400" dirty="0" smtClean="0"/>
              <a:t>히브리서 </a:t>
            </a:r>
            <a:r>
              <a:rPr lang="en-US" altLang="ko-KR" sz="2400" dirty="0" smtClean="0"/>
              <a:t>1</a:t>
            </a:r>
            <a:r>
              <a:rPr lang="ko-KR" altLang="en-US" sz="2400" dirty="0" smtClean="0"/>
              <a:t>장</a:t>
            </a:r>
            <a:endParaRPr lang="ko-KR" altLang="en-US" sz="2400" dirty="0"/>
          </a:p>
        </p:txBody>
      </p:sp>
      <p:sp>
        <p:nvSpPr>
          <p:cNvPr id="3" name="TextBox 2"/>
          <p:cNvSpPr txBox="1"/>
          <p:nvPr/>
        </p:nvSpPr>
        <p:spPr>
          <a:xfrm>
            <a:off x="3451662" y="240819"/>
            <a:ext cx="2880320" cy="707886"/>
          </a:xfrm>
          <a:prstGeom prst="rect">
            <a:avLst/>
          </a:prstGeom>
          <a:solidFill>
            <a:srgbClr val="FFFF00">
              <a:alpha val="19000"/>
            </a:srgbClr>
          </a:solidFill>
          <a:ln>
            <a:solidFill>
              <a:schemeClr val="tx2">
                <a:lumMod val="60000"/>
                <a:lumOff val="40000"/>
              </a:schemeClr>
            </a:solidFill>
          </a:ln>
        </p:spPr>
        <p:txBody>
          <a:bodyPr wrap="square" rtlCol="0">
            <a:spAutoFit/>
          </a:bodyPr>
          <a:lstStyle/>
          <a:p>
            <a:pPr algn="ctr"/>
            <a:r>
              <a:rPr lang="ko-KR" altLang="en-US" sz="2000" dirty="0" smtClean="0"/>
              <a:t>말씀하신 하나님 </a:t>
            </a:r>
            <a:r>
              <a:rPr lang="en-US" altLang="ko-KR" sz="2000" dirty="0" smtClean="0"/>
              <a:t>(1)</a:t>
            </a:r>
          </a:p>
          <a:p>
            <a:pPr algn="ctr"/>
            <a:r>
              <a:rPr lang="en-US" altLang="ko-KR" sz="2000" dirty="0" smtClean="0"/>
              <a:t>having Spoken</a:t>
            </a:r>
            <a:endParaRPr lang="ko-KR" altLang="en-US" sz="2000" dirty="0"/>
          </a:p>
        </p:txBody>
      </p:sp>
      <p:cxnSp>
        <p:nvCxnSpPr>
          <p:cNvPr id="5" name="직선 화살표 연결선 4"/>
          <p:cNvCxnSpPr>
            <a:stCxn id="3" idx="2"/>
            <a:endCxn id="8" idx="0"/>
          </p:cNvCxnSpPr>
          <p:nvPr/>
        </p:nvCxnSpPr>
        <p:spPr>
          <a:xfrm flipH="1">
            <a:off x="2918567" y="948705"/>
            <a:ext cx="1973255"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a:stCxn id="3" idx="2"/>
            <a:endCxn id="9" idx="0"/>
          </p:cNvCxnSpPr>
          <p:nvPr/>
        </p:nvCxnSpPr>
        <p:spPr>
          <a:xfrm>
            <a:off x="4891822" y="948705"/>
            <a:ext cx="397478" cy="437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78999" y="1385920"/>
            <a:ext cx="1879135" cy="369332"/>
          </a:xfrm>
          <a:prstGeom prst="rect">
            <a:avLst/>
          </a:prstGeom>
          <a:solidFill>
            <a:srgbClr val="FFC000">
              <a:alpha val="21000"/>
            </a:srgbClr>
          </a:solidFill>
        </p:spPr>
        <p:txBody>
          <a:bodyPr wrap="square" rtlCol="0">
            <a:spAutoFit/>
          </a:bodyPr>
          <a:lstStyle/>
          <a:p>
            <a:pPr algn="ctr"/>
            <a:r>
              <a:rPr lang="ko-KR" altLang="en-US" dirty="0" smtClean="0"/>
              <a:t>옛적에 </a:t>
            </a:r>
            <a:r>
              <a:rPr lang="en-US" altLang="ko-KR" sz="1200" dirty="0" smtClean="0"/>
              <a:t>Old Time</a:t>
            </a:r>
            <a:endParaRPr lang="ko-KR" altLang="en-US" dirty="0"/>
          </a:p>
        </p:txBody>
      </p:sp>
      <p:sp>
        <p:nvSpPr>
          <p:cNvPr id="9" name="TextBox 8"/>
          <p:cNvSpPr txBox="1"/>
          <p:nvPr/>
        </p:nvSpPr>
        <p:spPr>
          <a:xfrm>
            <a:off x="4158691" y="1385920"/>
            <a:ext cx="2261217" cy="369332"/>
          </a:xfrm>
          <a:prstGeom prst="rect">
            <a:avLst/>
          </a:prstGeom>
          <a:solidFill>
            <a:srgbClr val="92D050">
              <a:alpha val="29000"/>
            </a:srgbClr>
          </a:solidFill>
        </p:spPr>
        <p:txBody>
          <a:bodyPr wrap="square" rtlCol="0">
            <a:spAutoFit/>
          </a:bodyPr>
          <a:lstStyle/>
          <a:p>
            <a:pPr algn="ctr"/>
            <a:r>
              <a:rPr lang="ko-KR" altLang="en-US" dirty="0" smtClean="0"/>
              <a:t>마지막에 </a:t>
            </a:r>
            <a:r>
              <a:rPr lang="en-US" altLang="ko-KR" sz="1400" dirty="0" smtClean="0"/>
              <a:t>Last days</a:t>
            </a:r>
            <a:endParaRPr lang="ko-KR" altLang="en-US" sz="1200" dirty="0" smtClean="0"/>
          </a:p>
        </p:txBody>
      </p:sp>
      <p:sp>
        <p:nvSpPr>
          <p:cNvPr id="21" name="TextBox 20"/>
          <p:cNvSpPr txBox="1"/>
          <p:nvPr/>
        </p:nvSpPr>
        <p:spPr>
          <a:xfrm>
            <a:off x="847013" y="2123564"/>
            <a:ext cx="2604650" cy="369332"/>
          </a:xfrm>
          <a:prstGeom prst="rect">
            <a:avLst/>
          </a:prstGeom>
          <a:solidFill>
            <a:srgbClr val="FFC000">
              <a:alpha val="17000"/>
            </a:srgbClr>
          </a:solidFill>
        </p:spPr>
        <p:txBody>
          <a:bodyPr wrap="square" rtlCol="0">
            <a:spAutoFit/>
          </a:bodyPr>
          <a:lstStyle/>
          <a:p>
            <a:pPr algn="ctr"/>
            <a:r>
              <a:rPr lang="ko-KR" altLang="en-US" dirty="0" smtClean="0"/>
              <a:t>선지자 </a:t>
            </a:r>
            <a:r>
              <a:rPr lang="en-US" altLang="ko-KR" sz="1400" dirty="0" smtClean="0"/>
              <a:t>The Prophets</a:t>
            </a:r>
            <a:endParaRPr lang="ko-KR" altLang="en-US" sz="1400" dirty="0" smtClean="0"/>
          </a:p>
        </p:txBody>
      </p:sp>
      <p:cxnSp>
        <p:nvCxnSpPr>
          <p:cNvPr id="22" name="직선 화살표 연결선 21"/>
          <p:cNvCxnSpPr>
            <a:stCxn id="8" idx="2"/>
            <a:endCxn id="21" idx="0"/>
          </p:cNvCxnSpPr>
          <p:nvPr/>
        </p:nvCxnSpPr>
        <p:spPr>
          <a:xfrm flipH="1">
            <a:off x="2149338" y="1755252"/>
            <a:ext cx="769229" cy="36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8" idx="1"/>
            <a:endCxn id="30" idx="3"/>
          </p:cNvCxnSpPr>
          <p:nvPr/>
        </p:nvCxnSpPr>
        <p:spPr>
          <a:xfrm flipH="1">
            <a:off x="1783939" y="1570586"/>
            <a:ext cx="195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3442" y="1385920"/>
            <a:ext cx="1670497" cy="369332"/>
          </a:xfrm>
          <a:prstGeom prst="rect">
            <a:avLst/>
          </a:prstGeom>
          <a:solidFill>
            <a:srgbClr val="FFC000">
              <a:alpha val="21000"/>
            </a:srgbClr>
          </a:solidFill>
        </p:spPr>
        <p:txBody>
          <a:bodyPr wrap="square" rtlCol="0">
            <a:spAutoFit/>
          </a:bodyPr>
          <a:lstStyle/>
          <a:p>
            <a:pPr algn="ctr"/>
            <a:r>
              <a:rPr lang="ko-KR" altLang="en-US" dirty="0" smtClean="0"/>
              <a:t>조상 </a:t>
            </a:r>
            <a:r>
              <a:rPr lang="en-US" altLang="ko-KR" sz="1200" dirty="0" smtClean="0"/>
              <a:t>The Fathers</a:t>
            </a:r>
            <a:endParaRPr lang="ko-KR" altLang="en-US" sz="1200" dirty="0"/>
          </a:p>
        </p:txBody>
      </p:sp>
      <p:cxnSp>
        <p:nvCxnSpPr>
          <p:cNvPr id="33" name="직선 화살표 연결선 32"/>
          <p:cNvCxnSpPr>
            <a:stCxn id="21" idx="2"/>
            <a:endCxn id="37" idx="0"/>
          </p:cNvCxnSpPr>
          <p:nvPr/>
        </p:nvCxnSpPr>
        <p:spPr>
          <a:xfrm flipH="1">
            <a:off x="1014761" y="2492896"/>
            <a:ext cx="1134577" cy="228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21" idx="2"/>
            <a:endCxn id="38" idx="0"/>
          </p:cNvCxnSpPr>
          <p:nvPr/>
        </p:nvCxnSpPr>
        <p:spPr>
          <a:xfrm>
            <a:off x="2149338" y="2492896"/>
            <a:ext cx="109012" cy="227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51520" y="2721502"/>
            <a:ext cx="1526481" cy="553998"/>
          </a:xfrm>
          <a:prstGeom prst="rect">
            <a:avLst/>
          </a:prstGeom>
          <a:noFill/>
        </p:spPr>
        <p:txBody>
          <a:bodyPr wrap="square" rtlCol="0">
            <a:spAutoFit/>
          </a:bodyPr>
          <a:lstStyle/>
          <a:p>
            <a:r>
              <a:rPr lang="ko-KR" altLang="en-US" dirty="0" err="1" smtClean="0"/>
              <a:t>여러부분</a:t>
            </a:r>
            <a:endParaRPr lang="en-US" altLang="ko-KR" dirty="0" smtClean="0"/>
          </a:p>
          <a:p>
            <a:r>
              <a:rPr lang="en-US" altLang="ko-KR" sz="1200" dirty="0" smtClean="0"/>
              <a:t>Sundry time</a:t>
            </a:r>
            <a:endParaRPr lang="ko-KR" altLang="en-US" sz="1200" dirty="0"/>
          </a:p>
        </p:txBody>
      </p:sp>
      <p:sp>
        <p:nvSpPr>
          <p:cNvPr id="38" name="TextBox 37"/>
          <p:cNvSpPr txBox="1"/>
          <p:nvPr/>
        </p:nvSpPr>
        <p:spPr>
          <a:xfrm>
            <a:off x="1598133" y="2720649"/>
            <a:ext cx="1320433" cy="553998"/>
          </a:xfrm>
          <a:prstGeom prst="rect">
            <a:avLst/>
          </a:prstGeom>
          <a:noFill/>
        </p:spPr>
        <p:txBody>
          <a:bodyPr wrap="square" rtlCol="0">
            <a:spAutoFit/>
          </a:bodyPr>
          <a:lstStyle/>
          <a:p>
            <a:r>
              <a:rPr lang="ko-KR" altLang="en-US" dirty="0" err="1" smtClean="0"/>
              <a:t>여러모양</a:t>
            </a:r>
            <a:endParaRPr lang="en-US" altLang="ko-KR" dirty="0" smtClean="0"/>
          </a:p>
          <a:p>
            <a:r>
              <a:rPr lang="en-US" altLang="ko-KR" sz="1200" dirty="0"/>
              <a:t>divers manners</a:t>
            </a:r>
            <a:endParaRPr lang="en-US" altLang="ko-KR" sz="1200" dirty="0" smtClean="0"/>
          </a:p>
        </p:txBody>
      </p:sp>
      <p:cxnSp>
        <p:nvCxnSpPr>
          <p:cNvPr id="46" name="직선 화살표 연결선 45"/>
          <p:cNvCxnSpPr>
            <a:stCxn id="9" idx="2"/>
            <a:endCxn id="50" idx="0"/>
          </p:cNvCxnSpPr>
          <p:nvPr/>
        </p:nvCxnSpPr>
        <p:spPr>
          <a:xfrm flipH="1">
            <a:off x="5174572" y="1755252"/>
            <a:ext cx="114728" cy="385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282242" y="2140430"/>
            <a:ext cx="1784659" cy="369332"/>
          </a:xfrm>
          <a:prstGeom prst="rect">
            <a:avLst/>
          </a:prstGeom>
          <a:solidFill>
            <a:srgbClr val="92D050">
              <a:alpha val="29000"/>
            </a:srgbClr>
          </a:solidFill>
        </p:spPr>
        <p:txBody>
          <a:bodyPr wrap="square" rtlCol="0">
            <a:spAutoFit/>
          </a:bodyPr>
          <a:lstStyle/>
          <a:p>
            <a:pPr algn="ctr"/>
            <a:r>
              <a:rPr lang="ko-KR" altLang="en-US" dirty="0" smtClean="0"/>
              <a:t>아들</a:t>
            </a:r>
            <a:r>
              <a:rPr lang="en-US" altLang="ko-KR" sz="1400" dirty="0" smtClean="0"/>
              <a:t>His Son</a:t>
            </a:r>
            <a:endParaRPr lang="ko-KR" altLang="en-US" sz="1400" dirty="0"/>
          </a:p>
        </p:txBody>
      </p:sp>
      <p:cxnSp>
        <p:nvCxnSpPr>
          <p:cNvPr id="53" name="직선 화살표 연결선 52"/>
          <p:cNvCxnSpPr>
            <a:stCxn id="50" idx="2"/>
            <a:endCxn id="54" idx="0"/>
          </p:cNvCxnSpPr>
          <p:nvPr/>
        </p:nvCxnSpPr>
        <p:spPr>
          <a:xfrm flipH="1">
            <a:off x="3897841" y="2509762"/>
            <a:ext cx="1276731"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513438" y="2905315"/>
            <a:ext cx="768806" cy="369332"/>
          </a:xfrm>
          <a:prstGeom prst="rect">
            <a:avLst/>
          </a:prstGeom>
          <a:solidFill>
            <a:srgbClr val="92D050">
              <a:alpha val="29000"/>
            </a:srgbClr>
          </a:solidFill>
        </p:spPr>
        <p:txBody>
          <a:bodyPr wrap="square" rtlCol="0">
            <a:spAutoFit/>
          </a:bodyPr>
          <a:lstStyle/>
          <a:p>
            <a:r>
              <a:rPr lang="en-US" altLang="ko-KR" dirty="0" smtClean="0"/>
              <a:t>WHO</a:t>
            </a:r>
            <a:endParaRPr lang="ko-KR" altLang="en-US" dirty="0"/>
          </a:p>
        </p:txBody>
      </p:sp>
      <p:sp>
        <p:nvSpPr>
          <p:cNvPr id="57" name="TextBox 56"/>
          <p:cNvSpPr txBox="1"/>
          <p:nvPr/>
        </p:nvSpPr>
        <p:spPr>
          <a:xfrm>
            <a:off x="1910840" y="3293514"/>
            <a:ext cx="2023725" cy="584775"/>
          </a:xfrm>
          <a:prstGeom prst="rect">
            <a:avLst/>
          </a:prstGeom>
          <a:solidFill>
            <a:srgbClr val="FFFF00">
              <a:alpha val="26000"/>
            </a:srgbClr>
          </a:solidFill>
        </p:spPr>
        <p:txBody>
          <a:bodyPr wrap="square" rtlCol="0">
            <a:spAutoFit/>
          </a:bodyPr>
          <a:lstStyle/>
          <a:p>
            <a:r>
              <a:rPr lang="ko-KR" altLang="en-US" dirty="0" smtClean="0"/>
              <a:t>만유의 </a:t>
            </a:r>
            <a:r>
              <a:rPr lang="ko-KR" altLang="en-US" dirty="0" smtClean="0">
                <a:solidFill>
                  <a:srgbClr val="FF0000"/>
                </a:solidFill>
              </a:rPr>
              <a:t>상속자</a:t>
            </a:r>
            <a:endParaRPr lang="en-US" altLang="ko-KR" dirty="0" smtClean="0">
              <a:solidFill>
                <a:srgbClr val="FF0000"/>
              </a:solidFill>
            </a:endParaRPr>
          </a:p>
          <a:p>
            <a:r>
              <a:rPr lang="ko-KR" altLang="en-US" sz="1400" dirty="0" smtClean="0"/>
              <a:t>요</a:t>
            </a:r>
            <a:r>
              <a:rPr lang="en-US" altLang="ko-KR" sz="1400" dirty="0" smtClean="0"/>
              <a:t>5:22,</a:t>
            </a:r>
            <a:r>
              <a:rPr lang="ko-KR" altLang="en-US" sz="1400" dirty="0" err="1" smtClean="0"/>
              <a:t>고후</a:t>
            </a:r>
            <a:r>
              <a:rPr lang="en-US" altLang="ko-KR" sz="1400" dirty="0" smtClean="0"/>
              <a:t>5:10,</a:t>
            </a:r>
            <a:r>
              <a:rPr lang="ko-KR" altLang="en-US" sz="1400" dirty="0" smtClean="0"/>
              <a:t>막</a:t>
            </a:r>
            <a:r>
              <a:rPr lang="en-US" altLang="ko-KR" sz="1400" dirty="0" smtClean="0"/>
              <a:t>2:10</a:t>
            </a:r>
            <a:endParaRPr lang="ko-KR" altLang="en-US" sz="1400" dirty="0"/>
          </a:p>
        </p:txBody>
      </p:sp>
      <p:sp>
        <p:nvSpPr>
          <p:cNvPr id="58" name="TextBox 57"/>
          <p:cNvSpPr txBox="1"/>
          <p:nvPr/>
        </p:nvSpPr>
        <p:spPr>
          <a:xfrm>
            <a:off x="2206373" y="3826031"/>
            <a:ext cx="1728192" cy="553998"/>
          </a:xfrm>
          <a:prstGeom prst="rect">
            <a:avLst/>
          </a:prstGeom>
          <a:solidFill>
            <a:srgbClr val="FF0000">
              <a:alpha val="7000"/>
            </a:srgbClr>
          </a:solidFill>
        </p:spPr>
        <p:txBody>
          <a:bodyPr wrap="square" rtlCol="0">
            <a:spAutoFit/>
          </a:bodyPr>
          <a:lstStyle/>
          <a:p>
            <a:r>
              <a:rPr lang="ko-KR" altLang="en-US" dirty="0" smtClean="0"/>
              <a:t>모든 세계 </a:t>
            </a:r>
            <a:r>
              <a:rPr lang="ko-KR" altLang="en-US" dirty="0" smtClean="0">
                <a:solidFill>
                  <a:srgbClr val="FF0000"/>
                </a:solidFill>
              </a:rPr>
              <a:t>지음</a:t>
            </a:r>
            <a:endParaRPr lang="en-US" altLang="ko-KR" dirty="0" smtClean="0">
              <a:solidFill>
                <a:srgbClr val="FF0000"/>
              </a:solidFill>
            </a:endParaRPr>
          </a:p>
          <a:p>
            <a:r>
              <a:rPr lang="ko-KR" altLang="en-US" sz="1200" dirty="0" smtClean="0"/>
              <a:t>골</a:t>
            </a:r>
            <a:r>
              <a:rPr lang="en-US" altLang="ko-KR" sz="1200" dirty="0" smtClean="0"/>
              <a:t>1:16-18, </a:t>
            </a:r>
            <a:r>
              <a:rPr lang="ko-KR" altLang="en-US" sz="1200" dirty="0" smtClean="0"/>
              <a:t>요</a:t>
            </a:r>
            <a:r>
              <a:rPr lang="en-US" altLang="ko-KR" sz="1200" dirty="0" smtClean="0"/>
              <a:t>8:56-58</a:t>
            </a:r>
            <a:endParaRPr lang="ko-KR" altLang="en-US" sz="1200" dirty="0"/>
          </a:p>
        </p:txBody>
      </p:sp>
      <p:sp>
        <p:nvSpPr>
          <p:cNvPr id="59" name="TextBox 58"/>
          <p:cNvSpPr txBox="1"/>
          <p:nvPr/>
        </p:nvSpPr>
        <p:spPr>
          <a:xfrm>
            <a:off x="1384157" y="4349645"/>
            <a:ext cx="2521037" cy="553998"/>
          </a:xfrm>
          <a:prstGeom prst="rect">
            <a:avLst/>
          </a:prstGeom>
          <a:solidFill>
            <a:srgbClr val="FFC000">
              <a:alpha val="18000"/>
            </a:srgbClr>
          </a:solidFill>
        </p:spPr>
        <p:txBody>
          <a:bodyPr wrap="square" rtlCol="0">
            <a:spAutoFit/>
          </a:bodyPr>
          <a:lstStyle/>
          <a:p>
            <a:r>
              <a:rPr lang="ko-KR" altLang="en-US" dirty="0" smtClean="0"/>
              <a:t>하나님의 영광의 </a:t>
            </a:r>
            <a:r>
              <a:rPr lang="ko-KR" altLang="en-US" dirty="0" err="1" smtClean="0">
                <a:solidFill>
                  <a:srgbClr val="FF0000"/>
                </a:solidFill>
              </a:rPr>
              <a:t>광체</a:t>
            </a:r>
            <a:endParaRPr lang="en-US" altLang="ko-KR" dirty="0" smtClean="0">
              <a:solidFill>
                <a:srgbClr val="FF0000"/>
              </a:solidFill>
            </a:endParaRPr>
          </a:p>
          <a:p>
            <a:pPr algn="ctr"/>
            <a:r>
              <a:rPr lang="ko-KR" altLang="en-US" sz="1200" dirty="0" smtClean="0"/>
              <a:t>겔</a:t>
            </a:r>
            <a:r>
              <a:rPr lang="en-US" altLang="ko-KR" sz="1200" dirty="0" smtClean="0"/>
              <a:t>1:26-18 </a:t>
            </a:r>
            <a:r>
              <a:rPr lang="ko-KR" altLang="en-US" sz="1200" dirty="0" err="1" smtClean="0"/>
              <a:t>눅</a:t>
            </a:r>
            <a:r>
              <a:rPr lang="en-US" altLang="ko-KR" sz="1200" dirty="0" smtClean="0"/>
              <a:t>9:29 </a:t>
            </a:r>
            <a:r>
              <a:rPr lang="ko-KR" altLang="en-US" sz="1200" dirty="0" smtClean="0"/>
              <a:t>행</a:t>
            </a:r>
            <a:r>
              <a:rPr lang="en-US" altLang="ko-KR" sz="1200" dirty="0" smtClean="0"/>
              <a:t>22:10-11</a:t>
            </a:r>
          </a:p>
        </p:txBody>
      </p:sp>
      <p:sp>
        <p:nvSpPr>
          <p:cNvPr id="60" name="TextBox 59"/>
          <p:cNvSpPr txBox="1"/>
          <p:nvPr/>
        </p:nvSpPr>
        <p:spPr>
          <a:xfrm>
            <a:off x="2063944" y="4922316"/>
            <a:ext cx="1864149" cy="553998"/>
          </a:xfrm>
          <a:prstGeom prst="rect">
            <a:avLst/>
          </a:prstGeom>
          <a:solidFill>
            <a:srgbClr val="00B0F0">
              <a:alpha val="19000"/>
            </a:srgbClr>
          </a:solidFill>
        </p:spPr>
        <p:txBody>
          <a:bodyPr wrap="square" rtlCol="0">
            <a:spAutoFit/>
          </a:bodyPr>
          <a:lstStyle/>
          <a:p>
            <a:r>
              <a:rPr lang="ko-KR" altLang="en-US" dirty="0" smtClean="0"/>
              <a:t>그 본체의 </a:t>
            </a:r>
            <a:r>
              <a:rPr lang="ko-KR" altLang="en-US" dirty="0" smtClean="0">
                <a:solidFill>
                  <a:srgbClr val="FF0000"/>
                </a:solidFill>
              </a:rPr>
              <a:t>형상</a:t>
            </a:r>
            <a:endParaRPr lang="en-US" altLang="ko-KR" dirty="0" smtClean="0">
              <a:solidFill>
                <a:srgbClr val="FF0000"/>
              </a:solidFill>
            </a:endParaRPr>
          </a:p>
          <a:p>
            <a:pPr algn="ctr"/>
            <a:r>
              <a:rPr lang="ko-KR" altLang="en-US" sz="1200" dirty="0" smtClean="0"/>
              <a:t> 요</a:t>
            </a:r>
            <a:r>
              <a:rPr lang="en-US" altLang="ko-KR" sz="1200" dirty="0" smtClean="0"/>
              <a:t>1:1,14 </a:t>
            </a:r>
            <a:r>
              <a:rPr lang="ko-KR" altLang="en-US" sz="1200" dirty="0" smtClean="0"/>
              <a:t>빌</a:t>
            </a:r>
            <a:r>
              <a:rPr lang="en-US" altLang="ko-KR" sz="1200" dirty="0" smtClean="0"/>
              <a:t>2:6, </a:t>
            </a:r>
            <a:r>
              <a:rPr lang="ko-KR" altLang="en-US" sz="1200" dirty="0" smtClean="0"/>
              <a:t>골</a:t>
            </a:r>
            <a:r>
              <a:rPr lang="en-US" altLang="ko-KR" sz="1200" dirty="0" smtClean="0"/>
              <a:t>1:15,</a:t>
            </a:r>
            <a:endParaRPr lang="ko-KR" altLang="en-US" sz="1200" dirty="0"/>
          </a:p>
        </p:txBody>
      </p:sp>
      <p:cxnSp>
        <p:nvCxnSpPr>
          <p:cNvPr id="61" name="직선 화살표 연결선 60"/>
          <p:cNvCxnSpPr>
            <a:stCxn id="50" idx="2"/>
            <a:endCxn id="64" idx="0"/>
          </p:cNvCxnSpPr>
          <p:nvPr/>
        </p:nvCxnSpPr>
        <p:spPr>
          <a:xfrm>
            <a:off x="5174572" y="2509762"/>
            <a:ext cx="1245336" cy="3955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944822" y="2905315"/>
            <a:ext cx="950172" cy="369332"/>
          </a:xfrm>
          <a:prstGeom prst="rect">
            <a:avLst/>
          </a:prstGeom>
          <a:solidFill>
            <a:srgbClr val="92D050">
              <a:alpha val="29000"/>
            </a:srgbClr>
          </a:solidFill>
        </p:spPr>
        <p:txBody>
          <a:bodyPr wrap="square" rtlCol="0">
            <a:spAutoFit/>
          </a:bodyPr>
          <a:lstStyle/>
          <a:p>
            <a:pPr algn="ctr"/>
            <a:r>
              <a:rPr lang="en-US" altLang="ko-KR" dirty="0" smtClean="0"/>
              <a:t>WORK</a:t>
            </a:r>
            <a:endParaRPr lang="ko-KR" altLang="en-US" dirty="0"/>
          </a:p>
        </p:txBody>
      </p:sp>
      <p:sp>
        <p:nvSpPr>
          <p:cNvPr id="70" name="TextBox 69"/>
          <p:cNvSpPr txBox="1"/>
          <p:nvPr/>
        </p:nvSpPr>
        <p:spPr>
          <a:xfrm>
            <a:off x="5797240" y="3274647"/>
            <a:ext cx="3199178" cy="553998"/>
          </a:xfrm>
          <a:prstGeom prst="rect">
            <a:avLst/>
          </a:prstGeom>
          <a:noFill/>
        </p:spPr>
        <p:txBody>
          <a:bodyPr wrap="square" rtlCol="0">
            <a:spAutoFit/>
          </a:bodyPr>
          <a:lstStyle/>
          <a:p>
            <a:r>
              <a:rPr lang="ko-KR" altLang="en-US" dirty="0" smtClean="0"/>
              <a:t>만물을 </a:t>
            </a:r>
            <a:r>
              <a:rPr lang="ko-KR" altLang="en-US" dirty="0" smtClean="0">
                <a:solidFill>
                  <a:srgbClr val="FF0000"/>
                </a:solidFill>
              </a:rPr>
              <a:t>붙드심</a:t>
            </a:r>
            <a:r>
              <a:rPr lang="ko-KR" altLang="en-US" sz="1200" dirty="0" smtClean="0"/>
              <a:t> </a:t>
            </a:r>
            <a:r>
              <a:rPr lang="en-US" altLang="ko-KR" sz="1200" dirty="0" smtClean="0"/>
              <a:t>(upholding) </a:t>
            </a:r>
            <a:r>
              <a:rPr lang="ko-KR" altLang="en-US" sz="1200" dirty="0" smtClean="0"/>
              <a:t>사</a:t>
            </a:r>
            <a:r>
              <a:rPr lang="en-US" altLang="ko-KR" sz="1200" dirty="0" smtClean="0"/>
              <a:t>40:26</a:t>
            </a:r>
          </a:p>
          <a:p>
            <a:r>
              <a:rPr lang="ko-KR" altLang="en-US" sz="1200" dirty="0" smtClean="0"/>
              <a:t>고전</a:t>
            </a:r>
            <a:r>
              <a:rPr lang="en-US" altLang="ko-KR" sz="1200" dirty="0" smtClean="0"/>
              <a:t>8:6 </a:t>
            </a:r>
            <a:r>
              <a:rPr lang="ko-KR" altLang="en-US" sz="1200" dirty="0" smtClean="0"/>
              <a:t>히</a:t>
            </a:r>
            <a:r>
              <a:rPr lang="en-US" altLang="ko-KR" sz="1200" dirty="0" smtClean="0"/>
              <a:t>11:3 </a:t>
            </a:r>
            <a:r>
              <a:rPr lang="ko-KR" altLang="en-US" sz="1200" dirty="0" smtClean="0"/>
              <a:t>욜</a:t>
            </a:r>
            <a:r>
              <a:rPr lang="en-US" altLang="ko-KR" sz="1200" dirty="0" smtClean="0"/>
              <a:t>2:31</a:t>
            </a:r>
            <a:endParaRPr lang="ko-KR" altLang="en-US" sz="1400" dirty="0"/>
          </a:p>
        </p:txBody>
      </p:sp>
      <p:sp>
        <p:nvSpPr>
          <p:cNvPr id="71" name="TextBox 70"/>
          <p:cNvSpPr txBox="1"/>
          <p:nvPr/>
        </p:nvSpPr>
        <p:spPr>
          <a:xfrm>
            <a:off x="5796181" y="3801726"/>
            <a:ext cx="2875650" cy="369332"/>
          </a:xfrm>
          <a:prstGeom prst="rect">
            <a:avLst/>
          </a:prstGeom>
          <a:noFill/>
        </p:spPr>
        <p:txBody>
          <a:bodyPr wrap="square" rtlCol="0">
            <a:spAutoFit/>
          </a:bodyPr>
          <a:lstStyle/>
          <a:p>
            <a:r>
              <a:rPr lang="ko-KR" altLang="en-US" dirty="0" smtClean="0"/>
              <a:t>죄를 </a:t>
            </a:r>
            <a:r>
              <a:rPr lang="ko-KR" altLang="en-US" dirty="0" smtClean="0">
                <a:solidFill>
                  <a:srgbClr val="FF0000"/>
                </a:solidFill>
              </a:rPr>
              <a:t>정결케</a:t>
            </a:r>
            <a:r>
              <a:rPr lang="ko-KR" altLang="en-US" dirty="0" smtClean="0"/>
              <a:t> </a:t>
            </a:r>
            <a:r>
              <a:rPr lang="ko-KR" altLang="en-US" sz="1200" dirty="0" smtClean="0"/>
              <a:t>막</a:t>
            </a:r>
            <a:r>
              <a:rPr lang="en-US" altLang="ko-KR" sz="1200" dirty="0" smtClean="0"/>
              <a:t>2:10, </a:t>
            </a:r>
            <a:r>
              <a:rPr lang="ko-KR" altLang="en-US" sz="1200" dirty="0" err="1" smtClean="0"/>
              <a:t>슥</a:t>
            </a:r>
            <a:r>
              <a:rPr lang="en-US" altLang="ko-KR" sz="1200" dirty="0" smtClean="0"/>
              <a:t>13:1</a:t>
            </a:r>
            <a:endParaRPr lang="ko-KR" altLang="en-US" sz="1200" dirty="0"/>
          </a:p>
        </p:txBody>
      </p:sp>
      <p:sp>
        <p:nvSpPr>
          <p:cNvPr id="72" name="TextBox 71"/>
          <p:cNvSpPr txBox="1"/>
          <p:nvPr/>
        </p:nvSpPr>
        <p:spPr>
          <a:xfrm>
            <a:off x="5774569" y="4127673"/>
            <a:ext cx="3045901" cy="553998"/>
          </a:xfrm>
          <a:prstGeom prst="rect">
            <a:avLst/>
          </a:prstGeom>
          <a:noFill/>
        </p:spPr>
        <p:txBody>
          <a:bodyPr wrap="square" rtlCol="0">
            <a:spAutoFit/>
          </a:bodyPr>
          <a:lstStyle/>
          <a:p>
            <a:r>
              <a:rPr lang="ko-KR" altLang="en-US" dirty="0" smtClean="0"/>
              <a:t>위엄의 우편에  </a:t>
            </a:r>
            <a:r>
              <a:rPr lang="ko-KR" altLang="en-US" dirty="0" smtClean="0">
                <a:solidFill>
                  <a:srgbClr val="FF0000"/>
                </a:solidFill>
              </a:rPr>
              <a:t>앉으심</a:t>
            </a:r>
            <a:endParaRPr lang="en-US" altLang="ko-KR" dirty="0" smtClean="0">
              <a:solidFill>
                <a:srgbClr val="FF0000"/>
              </a:solidFill>
            </a:endParaRPr>
          </a:p>
          <a:p>
            <a:r>
              <a:rPr lang="ko-KR" altLang="en-US" sz="1200" dirty="0" smtClean="0"/>
              <a:t>시</a:t>
            </a:r>
            <a:r>
              <a:rPr lang="en-US" altLang="ko-KR" sz="1200" dirty="0" smtClean="0"/>
              <a:t>110:5 </a:t>
            </a:r>
            <a:r>
              <a:rPr lang="ko-KR" altLang="en-US" sz="1200" dirty="0"/>
              <a:t>막</a:t>
            </a:r>
            <a:r>
              <a:rPr lang="en-US" altLang="ko-KR" sz="1200" dirty="0"/>
              <a:t>12:36 </a:t>
            </a:r>
            <a:r>
              <a:rPr lang="ko-KR" altLang="en-US" sz="1200" dirty="0" smtClean="0"/>
              <a:t>히</a:t>
            </a:r>
            <a:r>
              <a:rPr lang="en-US" altLang="ko-KR" sz="1200" dirty="0" smtClean="0"/>
              <a:t>8:1,9:24</a:t>
            </a:r>
            <a:endParaRPr lang="ko-KR" altLang="en-US" dirty="0"/>
          </a:p>
        </p:txBody>
      </p:sp>
      <p:cxnSp>
        <p:nvCxnSpPr>
          <p:cNvPr id="73" name="직선 화살표 연결선 72"/>
          <p:cNvCxnSpPr>
            <a:stCxn id="50" idx="2"/>
            <a:endCxn id="82" idx="0"/>
          </p:cNvCxnSpPr>
          <p:nvPr/>
        </p:nvCxnSpPr>
        <p:spPr>
          <a:xfrm flipH="1">
            <a:off x="5045140" y="2509762"/>
            <a:ext cx="129432" cy="13597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619708" y="4493419"/>
            <a:ext cx="950172" cy="369332"/>
          </a:xfrm>
          <a:prstGeom prst="rect">
            <a:avLst/>
          </a:prstGeom>
          <a:solidFill>
            <a:srgbClr val="92D050">
              <a:alpha val="29000"/>
            </a:srgbClr>
          </a:solidFill>
        </p:spPr>
        <p:txBody>
          <a:bodyPr wrap="square" rtlCol="0">
            <a:spAutoFit/>
          </a:bodyPr>
          <a:lstStyle/>
          <a:p>
            <a:pPr algn="ctr"/>
            <a:r>
              <a:rPr lang="ko-KR" altLang="en-US" dirty="0" smtClean="0"/>
              <a:t>뛰어남</a:t>
            </a:r>
            <a:endParaRPr lang="ko-KR" altLang="en-US" dirty="0"/>
          </a:p>
        </p:txBody>
      </p:sp>
      <p:cxnSp>
        <p:nvCxnSpPr>
          <p:cNvPr id="78" name="직선 화살표 연결선 77"/>
          <p:cNvCxnSpPr>
            <a:stCxn id="82" idx="2"/>
            <a:endCxn id="76" idx="0"/>
          </p:cNvCxnSpPr>
          <p:nvPr/>
        </p:nvCxnSpPr>
        <p:spPr>
          <a:xfrm>
            <a:off x="5045140" y="4238847"/>
            <a:ext cx="49654" cy="254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426038" y="3869515"/>
            <a:ext cx="1238203" cy="369332"/>
          </a:xfrm>
          <a:prstGeom prst="rect">
            <a:avLst/>
          </a:prstGeom>
          <a:solidFill>
            <a:srgbClr val="92D050">
              <a:alpha val="29000"/>
            </a:srgbClr>
          </a:solidFill>
        </p:spPr>
        <p:txBody>
          <a:bodyPr wrap="square" rtlCol="0">
            <a:spAutoFit/>
          </a:bodyPr>
          <a:lstStyle/>
          <a:p>
            <a:pPr algn="ctr"/>
            <a:r>
              <a:rPr lang="ko-KR" altLang="en-US" dirty="0" smtClean="0"/>
              <a:t>천사보</a:t>
            </a:r>
            <a:r>
              <a:rPr lang="ko-KR" altLang="en-US" dirty="0"/>
              <a:t>다</a:t>
            </a:r>
          </a:p>
        </p:txBody>
      </p:sp>
      <p:cxnSp>
        <p:nvCxnSpPr>
          <p:cNvPr id="85" name="직선 화살표 연결선 84"/>
          <p:cNvCxnSpPr>
            <a:stCxn id="76" idx="2"/>
            <a:endCxn id="86" idx="0"/>
          </p:cNvCxnSpPr>
          <p:nvPr/>
        </p:nvCxnSpPr>
        <p:spPr>
          <a:xfrm flipH="1">
            <a:off x="3897841" y="4862751"/>
            <a:ext cx="1196953" cy="645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22755" y="5507940"/>
            <a:ext cx="950172" cy="369332"/>
          </a:xfrm>
          <a:prstGeom prst="rect">
            <a:avLst/>
          </a:prstGeom>
          <a:solidFill>
            <a:srgbClr val="92D050">
              <a:alpha val="29000"/>
            </a:srgbClr>
          </a:solidFill>
        </p:spPr>
        <p:txBody>
          <a:bodyPr wrap="square" rtlCol="0">
            <a:spAutoFit/>
          </a:bodyPr>
          <a:lstStyle/>
          <a:p>
            <a:pPr algn="ctr"/>
            <a:r>
              <a:rPr lang="ko-KR" altLang="en-US" dirty="0" smtClean="0"/>
              <a:t>내 아들</a:t>
            </a:r>
            <a:endParaRPr lang="ko-KR" altLang="en-US" dirty="0"/>
          </a:p>
        </p:txBody>
      </p:sp>
      <p:cxnSp>
        <p:nvCxnSpPr>
          <p:cNvPr id="89" name="직선 화살표 연결선 88"/>
          <p:cNvCxnSpPr>
            <a:stCxn id="76" idx="2"/>
            <a:endCxn id="93" idx="0"/>
          </p:cNvCxnSpPr>
          <p:nvPr/>
        </p:nvCxnSpPr>
        <p:spPr>
          <a:xfrm>
            <a:off x="5094794" y="4862751"/>
            <a:ext cx="407979" cy="6498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761764" y="5512648"/>
            <a:ext cx="1482018" cy="369332"/>
          </a:xfrm>
          <a:prstGeom prst="rect">
            <a:avLst/>
          </a:prstGeom>
          <a:solidFill>
            <a:srgbClr val="92D050">
              <a:alpha val="29000"/>
            </a:srgbClr>
          </a:solidFill>
        </p:spPr>
        <p:txBody>
          <a:bodyPr wrap="square" rtlCol="0">
            <a:spAutoFit/>
          </a:bodyPr>
          <a:lstStyle/>
          <a:p>
            <a:pPr algn="ctr"/>
            <a:r>
              <a:rPr lang="ko-KR" altLang="en-US" dirty="0" smtClean="0"/>
              <a:t>천사가 경배</a:t>
            </a:r>
            <a:endParaRPr lang="ko-KR" altLang="en-US" dirty="0"/>
          </a:p>
        </p:txBody>
      </p:sp>
      <p:cxnSp>
        <p:nvCxnSpPr>
          <p:cNvPr id="95" name="직선 화살표 연결선 94"/>
          <p:cNvCxnSpPr>
            <a:stCxn id="76" idx="2"/>
            <a:endCxn id="98" idx="0"/>
          </p:cNvCxnSpPr>
          <p:nvPr/>
        </p:nvCxnSpPr>
        <p:spPr>
          <a:xfrm>
            <a:off x="5094794" y="4862751"/>
            <a:ext cx="1788295" cy="280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6408003" y="5143316"/>
            <a:ext cx="950172" cy="369332"/>
          </a:xfrm>
          <a:prstGeom prst="rect">
            <a:avLst/>
          </a:prstGeom>
          <a:solidFill>
            <a:srgbClr val="92D050">
              <a:alpha val="29000"/>
            </a:srgbClr>
          </a:solidFill>
        </p:spPr>
        <p:txBody>
          <a:bodyPr wrap="square" rtlCol="0">
            <a:spAutoFit/>
          </a:bodyPr>
          <a:lstStyle/>
          <a:p>
            <a:pPr algn="ctr"/>
            <a:r>
              <a:rPr lang="ko-KR" altLang="en-US" dirty="0" smtClean="0"/>
              <a:t>주</a:t>
            </a:r>
            <a:r>
              <a:rPr lang="en-US" altLang="ko-KR" dirty="0" smtClean="0"/>
              <a:t>(Lord)</a:t>
            </a:r>
            <a:endParaRPr lang="ko-KR" altLang="en-US" dirty="0"/>
          </a:p>
        </p:txBody>
      </p:sp>
      <p:sp>
        <p:nvSpPr>
          <p:cNvPr id="107" name="TextBox 106"/>
          <p:cNvSpPr txBox="1"/>
          <p:nvPr/>
        </p:nvSpPr>
        <p:spPr>
          <a:xfrm>
            <a:off x="4185494" y="6066646"/>
            <a:ext cx="2689032" cy="553998"/>
          </a:xfrm>
          <a:prstGeom prst="rect">
            <a:avLst/>
          </a:prstGeom>
          <a:noFill/>
        </p:spPr>
        <p:txBody>
          <a:bodyPr wrap="square" rtlCol="0">
            <a:spAutoFit/>
          </a:bodyPr>
          <a:lstStyle/>
          <a:p>
            <a:r>
              <a:rPr lang="ko-KR" altLang="en-US" dirty="0" smtClean="0"/>
              <a:t>바람 </a:t>
            </a:r>
            <a:r>
              <a:rPr lang="en-US" altLang="ko-KR" dirty="0" smtClean="0"/>
              <a:t>/</a:t>
            </a:r>
            <a:r>
              <a:rPr lang="ko-KR" altLang="en-US" dirty="0" smtClean="0"/>
              <a:t> 불꽃 </a:t>
            </a:r>
            <a:r>
              <a:rPr lang="en-US" altLang="ko-KR" dirty="0" smtClean="0"/>
              <a:t>/</a:t>
            </a:r>
            <a:r>
              <a:rPr lang="ko-KR" altLang="en-US" dirty="0" smtClean="0"/>
              <a:t> 섬기는 영</a:t>
            </a:r>
            <a:endParaRPr lang="en-US" altLang="ko-KR" dirty="0" smtClean="0"/>
          </a:p>
          <a:p>
            <a:pPr algn="ctr"/>
            <a:r>
              <a:rPr lang="ko-KR" altLang="en-US" sz="1100" dirty="0" err="1" smtClean="0"/>
              <a:t>슥</a:t>
            </a:r>
            <a:r>
              <a:rPr lang="ko-KR" altLang="en-US" sz="1100" dirty="0" smtClean="0"/>
              <a:t> </a:t>
            </a:r>
            <a:r>
              <a:rPr lang="en-US" altLang="ko-KR" sz="1100" dirty="0" smtClean="0"/>
              <a:t>6:5, </a:t>
            </a:r>
            <a:r>
              <a:rPr lang="ko-KR" altLang="en-US" sz="1100" dirty="0" smtClean="0"/>
              <a:t>시 </a:t>
            </a:r>
            <a:r>
              <a:rPr lang="en-US" altLang="ko-KR" sz="1100" dirty="0" smtClean="0"/>
              <a:t>18:10 </a:t>
            </a:r>
            <a:r>
              <a:rPr lang="ko-KR" altLang="en-US" sz="1100" dirty="0" smtClean="0"/>
              <a:t>시</a:t>
            </a:r>
            <a:r>
              <a:rPr lang="en-US" altLang="ko-KR" sz="1100" dirty="0" smtClean="0"/>
              <a:t>100:4 </a:t>
            </a:r>
            <a:r>
              <a:rPr lang="ko-KR" altLang="en-US" sz="1100" dirty="0" smtClean="0"/>
              <a:t>계</a:t>
            </a:r>
            <a:r>
              <a:rPr lang="en-US" altLang="ko-KR" sz="1100" dirty="0" smtClean="0"/>
              <a:t>7:1</a:t>
            </a:r>
            <a:endParaRPr lang="ko-KR" altLang="en-US" dirty="0"/>
          </a:p>
        </p:txBody>
      </p:sp>
      <p:sp>
        <p:nvSpPr>
          <p:cNvPr id="108" name="TextBox 107"/>
          <p:cNvSpPr txBox="1"/>
          <p:nvPr/>
        </p:nvSpPr>
        <p:spPr>
          <a:xfrm>
            <a:off x="7466153" y="4674317"/>
            <a:ext cx="1245564" cy="1200329"/>
          </a:xfrm>
          <a:prstGeom prst="rect">
            <a:avLst/>
          </a:prstGeom>
          <a:solidFill>
            <a:schemeClr val="accent1">
              <a:lumMod val="20000"/>
              <a:lumOff val="80000"/>
            </a:schemeClr>
          </a:solidFill>
          <a:ln>
            <a:solidFill>
              <a:srgbClr val="00B0F0"/>
            </a:solidFill>
          </a:ln>
        </p:spPr>
        <p:txBody>
          <a:bodyPr wrap="square" rtlCol="0">
            <a:spAutoFit/>
          </a:bodyPr>
          <a:lstStyle/>
          <a:p>
            <a:r>
              <a:rPr lang="ko-KR" altLang="en-US" dirty="0" smtClean="0"/>
              <a:t>보좌</a:t>
            </a:r>
            <a:endParaRPr lang="en-US" altLang="ko-KR" dirty="0" smtClean="0"/>
          </a:p>
          <a:p>
            <a:r>
              <a:rPr lang="ko-KR" altLang="en-US" dirty="0" smtClean="0"/>
              <a:t>나라의 </a:t>
            </a:r>
            <a:r>
              <a:rPr lang="ko-KR" altLang="en-US" dirty="0" err="1" smtClean="0"/>
              <a:t>규</a:t>
            </a:r>
            <a:endParaRPr lang="en-US" altLang="ko-KR" dirty="0" smtClean="0"/>
          </a:p>
          <a:p>
            <a:r>
              <a:rPr lang="ko-KR" altLang="en-US" dirty="0" smtClean="0"/>
              <a:t>기름부음</a:t>
            </a:r>
            <a:endParaRPr lang="en-US" altLang="ko-KR" dirty="0" smtClean="0"/>
          </a:p>
          <a:p>
            <a:r>
              <a:rPr lang="ko-KR" altLang="en-US" dirty="0" smtClean="0"/>
              <a:t>창조</a:t>
            </a:r>
            <a:endParaRPr lang="ko-KR" altLang="en-US" dirty="0"/>
          </a:p>
        </p:txBody>
      </p:sp>
      <p:sp>
        <p:nvSpPr>
          <p:cNvPr id="25" name="TextBox 24"/>
          <p:cNvSpPr txBox="1"/>
          <p:nvPr/>
        </p:nvSpPr>
        <p:spPr>
          <a:xfrm>
            <a:off x="-1" y="3278766"/>
            <a:ext cx="1783939" cy="1661993"/>
          </a:xfrm>
          <a:prstGeom prst="rect">
            <a:avLst/>
          </a:prstGeom>
          <a:noFill/>
        </p:spPr>
        <p:txBody>
          <a:bodyPr wrap="square" rtlCol="0">
            <a:spAutoFit/>
          </a:bodyPr>
          <a:lstStyle/>
          <a:p>
            <a:r>
              <a:rPr lang="ko-KR" altLang="en-US" sz="1600" dirty="0" smtClean="0"/>
              <a:t>민</a:t>
            </a:r>
            <a:r>
              <a:rPr lang="en-US" altLang="ko-KR" sz="1600" dirty="0" smtClean="0"/>
              <a:t>12:6-8</a:t>
            </a:r>
          </a:p>
          <a:p>
            <a:r>
              <a:rPr lang="en-US" altLang="ko-KR" sz="1600" dirty="0"/>
              <a:t> </a:t>
            </a:r>
            <a:r>
              <a:rPr lang="en-US" altLang="ko-KR" sz="1600" dirty="0" smtClean="0"/>
              <a:t> </a:t>
            </a:r>
            <a:r>
              <a:rPr lang="ko-KR" altLang="en-US" sz="1600" dirty="0"/>
              <a:t>창</a:t>
            </a:r>
            <a:r>
              <a:rPr lang="en-US" altLang="ko-KR" sz="1600" dirty="0" smtClean="0"/>
              <a:t>41:32</a:t>
            </a:r>
          </a:p>
          <a:p>
            <a:r>
              <a:rPr lang="en-US" altLang="ko-KR" sz="1600" dirty="0"/>
              <a:t> </a:t>
            </a:r>
            <a:r>
              <a:rPr lang="en-US" altLang="ko-KR" sz="1600" dirty="0" smtClean="0"/>
              <a:t> </a:t>
            </a:r>
            <a:r>
              <a:rPr lang="ko-KR" altLang="en-US" sz="1600" dirty="0" err="1" smtClean="0"/>
              <a:t>욥</a:t>
            </a:r>
            <a:r>
              <a:rPr lang="en-US" altLang="ko-KR" sz="1600" dirty="0" smtClean="0"/>
              <a:t>33:14-17</a:t>
            </a:r>
          </a:p>
          <a:p>
            <a:r>
              <a:rPr lang="ko-KR" altLang="en-US" sz="1600" dirty="0" smtClean="0"/>
              <a:t>삼상</a:t>
            </a:r>
            <a:r>
              <a:rPr lang="en-US" altLang="ko-KR" sz="1600" dirty="0" smtClean="0"/>
              <a:t>28:6</a:t>
            </a:r>
          </a:p>
          <a:p>
            <a:r>
              <a:rPr lang="ko-KR" altLang="en-US" sz="1600" dirty="0" err="1" smtClean="0"/>
              <a:t>왕상</a:t>
            </a:r>
            <a:r>
              <a:rPr lang="en-US" altLang="ko-KR" sz="1600" dirty="0" smtClean="0"/>
              <a:t>19:12</a:t>
            </a:r>
          </a:p>
          <a:p>
            <a:endParaRPr lang="ko-KR" altLang="en-US" dirty="0"/>
          </a:p>
        </p:txBody>
      </p:sp>
      <p:sp>
        <p:nvSpPr>
          <p:cNvPr id="45" name="TextBox 44"/>
          <p:cNvSpPr txBox="1"/>
          <p:nvPr/>
        </p:nvSpPr>
        <p:spPr>
          <a:xfrm>
            <a:off x="6066901" y="2113822"/>
            <a:ext cx="3077099" cy="276999"/>
          </a:xfrm>
          <a:prstGeom prst="rect">
            <a:avLst/>
          </a:prstGeom>
          <a:noFill/>
        </p:spPr>
        <p:txBody>
          <a:bodyPr wrap="square" rtlCol="0">
            <a:spAutoFit/>
          </a:bodyPr>
          <a:lstStyle/>
          <a:p>
            <a:r>
              <a:rPr lang="ko-KR" altLang="en-US" sz="1200" dirty="0" smtClean="0"/>
              <a:t>요</a:t>
            </a:r>
            <a:r>
              <a:rPr lang="en-US" altLang="ko-KR" sz="1200" dirty="0" smtClean="0"/>
              <a:t>10:4-5 </a:t>
            </a:r>
            <a:r>
              <a:rPr lang="ko-KR" altLang="en-US" sz="1200" dirty="0" smtClean="0"/>
              <a:t>요</a:t>
            </a:r>
            <a:r>
              <a:rPr lang="en-US" altLang="ko-KR" sz="1200" dirty="0" smtClean="0"/>
              <a:t>14:26 </a:t>
            </a:r>
            <a:r>
              <a:rPr lang="ko-KR" altLang="en-US" sz="1200" dirty="0" smtClean="0"/>
              <a:t>요</a:t>
            </a:r>
            <a:r>
              <a:rPr lang="en-US" altLang="ko-KR" sz="1200" dirty="0" smtClean="0"/>
              <a:t>16:13-14</a:t>
            </a:r>
          </a:p>
        </p:txBody>
      </p:sp>
      <p:sp>
        <p:nvSpPr>
          <p:cNvPr id="47" name="TextBox 46"/>
          <p:cNvSpPr txBox="1"/>
          <p:nvPr/>
        </p:nvSpPr>
        <p:spPr>
          <a:xfrm>
            <a:off x="6432476" y="5533087"/>
            <a:ext cx="1052264" cy="461665"/>
          </a:xfrm>
          <a:prstGeom prst="rect">
            <a:avLst/>
          </a:prstGeom>
          <a:noFill/>
        </p:spPr>
        <p:txBody>
          <a:bodyPr wrap="square" rtlCol="0">
            <a:spAutoFit/>
          </a:bodyPr>
          <a:lstStyle/>
          <a:p>
            <a:r>
              <a:rPr lang="ko-KR" altLang="en-US" sz="1200" dirty="0"/>
              <a:t>시</a:t>
            </a:r>
            <a:r>
              <a:rPr lang="en-US" altLang="ko-KR" sz="1200" dirty="0"/>
              <a:t>110:5 </a:t>
            </a:r>
            <a:endParaRPr lang="en-US" altLang="ko-KR" sz="1200" dirty="0" smtClean="0"/>
          </a:p>
          <a:p>
            <a:r>
              <a:rPr lang="ko-KR" altLang="en-US" sz="1200" dirty="0" smtClean="0"/>
              <a:t>계</a:t>
            </a:r>
            <a:r>
              <a:rPr lang="en-US" altLang="ko-KR" sz="1200" dirty="0" smtClean="0"/>
              <a:t>19:16</a:t>
            </a:r>
            <a:endParaRPr lang="ko-KR" altLang="en-US" sz="2000" dirty="0"/>
          </a:p>
        </p:txBody>
      </p:sp>
      <p:sp>
        <p:nvSpPr>
          <p:cNvPr id="4" name="TextBox 3"/>
          <p:cNvSpPr txBox="1"/>
          <p:nvPr/>
        </p:nvSpPr>
        <p:spPr>
          <a:xfrm>
            <a:off x="6874526" y="1385920"/>
            <a:ext cx="1220428" cy="369332"/>
          </a:xfrm>
          <a:prstGeom prst="rect">
            <a:avLst/>
          </a:prstGeom>
          <a:noFill/>
        </p:spPr>
        <p:txBody>
          <a:bodyPr wrap="square" rtlCol="0">
            <a:spAutoFit/>
          </a:bodyPr>
          <a:lstStyle/>
          <a:p>
            <a:r>
              <a:rPr lang="ko-KR" altLang="en-US" dirty="0" smtClean="0"/>
              <a:t>우리에게</a:t>
            </a:r>
            <a:endParaRPr lang="ko-KR" altLang="en-US" dirty="0"/>
          </a:p>
        </p:txBody>
      </p:sp>
      <p:cxnSp>
        <p:nvCxnSpPr>
          <p:cNvPr id="10" name="직선 화살표 연결선 9"/>
          <p:cNvCxnSpPr>
            <a:stCxn id="9" idx="3"/>
            <a:endCxn id="4" idx="1"/>
          </p:cNvCxnSpPr>
          <p:nvPr/>
        </p:nvCxnSpPr>
        <p:spPr>
          <a:xfrm>
            <a:off x="6419908" y="1570586"/>
            <a:ext cx="4546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6868481" y="6066646"/>
            <a:ext cx="1207382" cy="307777"/>
          </a:xfrm>
          <a:prstGeom prst="rect">
            <a:avLst/>
          </a:prstGeom>
        </p:spPr>
        <p:txBody>
          <a:bodyPr wrap="none">
            <a:spAutoFit/>
          </a:bodyPr>
          <a:lstStyle/>
          <a:p>
            <a:r>
              <a:rPr lang="ko-KR" altLang="en-US" sz="1400" dirty="0"/>
              <a:t> 땅의 기초를</a:t>
            </a:r>
          </a:p>
        </p:txBody>
      </p:sp>
      <p:sp>
        <p:nvSpPr>
          <p:cNvPr id="41" name="직사각형 40"/>
          <p:cNvSpPr/>
          <p:nvPr/>
        </p:nvSpPr>
        <p:spPr>
          <a:xfrm>
            <a:off x="8195023" y="6066646"/>
            <a:ext cx="785793" cy="307777"/>
          </a:xfrm>
          <a:prstGeom prst="rect">
            <a:avLst/>
          </a:prstGeom>
        </p:spPr>
        <p:txBody>
          <a:bodyPr wrap="none">
            <a:spAutoFit/>
          </a:bodyPr>
          <a:lstStyle/>
          <a:p>
            <a:r>
              <a:rPr lang="ko-KR" altLang="en-US" sz="1400" dirty="0"/>
              <a:t>하늘도 </a:t>
            </a:r>
          </a:p>
        </p:txBody>
      </p:sp>
      <p:cxnSp>
        <p:nvCxnSpPr>
          <p:cNvPr id="43" name="직선 화살표 연결선 42"/>
          <p:cNvCxnSpPr>
            <a:endCxn id="40" idx="0"/>
          </p:cNvCxnSpPr>
          <p:nvPr/>
        </p:nvCxnSpPr>
        <p:spPr>
          <a:xfrm flipH="1">
            <a:off x="7472172" y="5789647"/>
            <a:ext cx="340188"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a:endCxn id="41" idx="0"/>
          </p:cNvCxnSpPr>
          <p:nvPr/>
        </p:nvCxnSpPr>
        <p:spPr>
          <a:xfrm>
            <a:off x="7812360" y="5789647"/>
            <a:ext cx="775560"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1172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pic>
        <p:nvPicPr>
          <p:cNvPr id="3" name="Picture 2"/>
          <p:cNvPicPr>
            <a:picLocks noChangeAspect="1"/>
          </p:cNvPicPr>
          <p:nvPr/>
        </p:nvPicPr>
        <p:blipFill>
          <a:blip r:embed="rId3"/>
          <a:stretch>
            <a:fillRect/>
          </a:stretch>
        </p:blipFill>
        <p:spPr>
          <a:xfrm>
            <a:off x="-6813" y="274638"/>
            <a:ext cx="9150813" cy="5616624"/>
          </a:xfrm>
          <a:prstGeom prst="rect">
            <a:avLst/>
          </a:prstGeom>
        </p:spPr>
      </p:pic>
      <p:sp>
        <p:nvSpPr>
          <p:cNvPr id="4" name="Rectangle 3"/>
          <p:cNvSpPr/>
          <p:nvPr/>
        </p:nvSpPr>
        <p:spPr>
          <a:xfrm>
            <a:off x="5940152" y="1048306"/>
            <a:ext cx="1822935" cy="707886"/>
          </a:xfrm>
          <a:prstGeom prst="rect">
            <a:avLst/>
          </a:prstGeom>
        </p:spPr>
        <p:txBody>
          <a:bodyPr wrap="none">
            <a:spAutoFit/>
          </a:bodyPr>
          <a:lstStyle/>
          <a:p>
            <a:r>
              <a:rPr lang="he-IL" altLang="ko-KR" sz="4000" dirty="0">
                <a:solidFill>
                  <a:schemeClr val="bg1"/>
                </a:solidFill>
                <a:latin typeface="Arial" panose="020B0604020202020204" pitchFamily="34" charset="0"/>
              </a:rPr>
              <a:t> המנורה</a:t>
            </a:r>
            <a:endParaRPr lang="ko-KR" altLang="en-US" sz="4000" dirty="0">
              <a:solidFill>
                <a:schemeClr val="bg1"/>
              </a:solidFill>
            </a:endParaRPr>
          </a:p>
        </p:txBody>
      </p:sp>
      <p:sp>
        <p:nvSpPr>
          <p:cNvPr id="5" name="Rectangle 4"/>
          <p:cNvSpPr/>
          <p:nvPr/>
        </p:nvSpPr>
        <p:spPr>
          <a:xfrm>
            <a:off x="5385081" y="2191306"/>
            <a:ext cx="3121367" cy="923330"/>
          </a:xfrm>
          <a:prstGeom prst="rect">
            <a:avLst/>
          </a:prstGeom>
        </p:spPr>
        <p:txBody>
          <a:bodyPr wrap="none">
            <a:spAutoFit/>
          </a:bodyPr>
          <a:lstStyle/>
          <a:p>
            <a:r>
              <a:rPr lang="ko-KR" altLang="en-US" dirty="0" smtClean="0">
                <a:solidFill>
                  <a:schemeClr val="bg1"/>
                </a:solidFill>
                <a:latin typeface="Arial" panose="020B0604020202020204" pitchFamily="34" charset="0"/>
              </a:rPr>
              <a:t>출애굽기</a:t>
            </a:r>
            <a:r>
              <a:rPr lang="en-US" altLang="ko-KR" dirty="0" smtClean="0">
                <a:solidFill>
                  <a:schemeClr val="bg1"/>
                </a:solidFill>
                <a:latin typeface="Arial" panose="020B0604020202020204" pitchFamily="34" charset="0"/>
              </a:rPr>
              <a:t>25</a:t>
            </a:r>
            <a:r>
              <a:rPr lang="ko-KR" altLang="en-US" dirty="0">
                <a:solidFill>
                  <a:schemeClr val="bg1"/>
                </a:solidFill>
                <a:latin typeface="Arial" panose="020B0604020202020204" pitchFamily="34" charset="0"/>
              </a:rPr>
              <a:t>장 </a:t>
            </a:r>
            <a:r>
              <a:rPr lang="en-US" altLang="ko-KR" dirty="0">
                <a:solidFill>
                  <a:schemeClr val="bg1"/>
                </a:solidFill>
                <a:latin typeface="Arial" panose="020B0604020202020204" pitchFamily="34" charset="0"/>
              </a:rPr>
              <a:t>31</a:t>
            </a:r>
            <a:r>
              <a:rPr lang="ko-KR" altLang="en-US" dirty="0" smtClean="0">
                <a:solidFill>
                  <a:schemeClr val="bg1"/>
                </a:solidFill>
                <a:latin typeface="Arial" panose="020B0604020202020204" pitchFamily="34" charset="0"/>
              </a:rPr>
              <a:t>절</a:t>
            </a:r>
            <a:r>
              <a:rPr lang="en-US" altLang="ko-KR" dirty="0" smtClean="0">
                <a:solidFill>
                  <a:schemeClr val="bg1"/>
                </a:solidFill>
                <a:latin typeface="Arial" panose="020B0604020202020204" pitchFamily="34" charset="0"/>
              </a:rPr>
              <a:t>~40</a:t>
            </a:r>
            <a:r>
              <a:rPr lang="ko-KR" altLang="en-US" dirty="0" smtClean="0">
                <a:solidFill>
                  <a:schemeClr val="bg1"/>
                </a:solidFill>
                <a:latin typeface="Arial" panose="020B0604020202020204" pitchFamily="34" charset="0"/>
              </a:rPr>
              <a:t>절</a:t>
            </a:r>
            <a:endParaRPr lang="en-US" altLang="ko-KR" dirty="0" smtClean="0">
              <a:solidFill>
                <a:schemeClr val="bg1"/>
              </a:solidFill>
              <a:latin typeface="Arial" panose="020B0604020202020204" pitchFamily="34" charset="0"/>
            </a:endParaRPr>
          </a:p>
          <a:p>
            <a:r>
              <a:rPr lang="en-US" altLang="ko-KR" dirty="0" smtClean="0">
                <a:solidFill>
                  <a:schemeClr val="bg1"/>
                </a:solidFill>
                <a:latin typeface="Arial" panose="020B0604020202020204" pitchFamily="34" charset="0"/>
              </a:rPr>
              <a:t>37:17-24, </a:t>
            </a:r>
            <a:r>
              <a:rPr lang="ko-KR" altLang="en-US" dirty="0" smtClean="0">
                <a:solidFill>
                  <a:schemeClr val="bg1"/>
                </a:solidFill>
                <a:latin typeface="Arial" panose="020B0604020202020204" pitchFamily="34" charset="0"/>
              </a:rPr>
              <a:t>민</a:t>
            </a:r>
            <a:r>
              <a:rPr lang="en-US" altLang="ko-KR" dirty="0" smtClean="0">
                <a:solidFill>
                  <a:schemeClr val="bg1"/>
                </a:solidFill>
                <a:latin typeface="Arial" panose="020B0604020202020204" pitchFamily="34" charset="0"/>
              </a:rPr>
              <a:t>8:4</a:t>
            </a:r>
            <a:endParaRPr lang="en-US" altLang="ko-KR" dirty="0">
              <a:solidFill>
                <a:schemeClr val="bg1"/>
              </a:solidFill>
              <a:latin typeface="Arial" panose="020B0604020202020204" pitchFamily="34" charset="0"/>
            </a:endParaRPr>
          </a:p>
          <a:p>
            <a:pPr lvl="0"/>
            <a:r>
              <a:rPr lang="en-US" altLang="ko-KR" dirty="0" smtClean="0">
                <a:solidFill>
                  <a:schemeClr val="bg1"/>
                </a:solidFill>
                <a:latin typeface="Arial" panose="020B0604020202020204" pitchFamily="34" charset="0"/>
              </a:rPr>
              <a:t>24K  </a:t>
            </a:r>
            <a:r>
              <a:rPr lang="ko-KR" altLang="en-US" dirty="0" smtClean="0">
                <a:solidFill>
                  <a:schemeClr val="bg1"/>
                </a:solidFill>
                <a:latin typeface="Arial" panose="020B0604020202020204" pitchFamily="34" charset="0"/>
              </a:rPr>
              <a:t>순금 </a:t>
            </a:r>
            <a:r>
              <a:rPr lang="en-US" altLang="ko-KR" dirty="0" smtClean="0">
                <a:solidFill>
                  <a:schemeClr val="bg1"/>
                </a:solidFill>
                <a:latin typeface="Arial" panose="020B0604020202020204" pitchFamily="34" charset="0"/>
              </a:rPr>
              <a:t>34Kg (1</a:t>
            </a:r>
            <a:r>
              <a:rPr lang="ko-KR" altLang="en-US" dirty="0" err="1" smtClean="0">
                <a:solidFill>
                  <a:schemeClr val="bg1"/>
                </a:solidFill>
                <a:latin typeface="Arial" panose="020B0604020202020204" pitchFamily="34" charset="0"/>
              </a:rPr>
              <a:t>달란트</a:t>
            </a:r>
            <a:r>
              <a:rPr lang="ko-KR" altLang="en-US" dirty="0" smtClean="0">
                <a:solidFill>
                  <a:schemeClr val="bg1"/>
                </a:solidFill>
                <a:latin typeface="Arial" panose="020B0604020202020204" pitchFamily="34" charset="0"/>
              </a:rPr>
              <a:t> 금</a:t>
            </a:r>
            <a:r>
              <a:rPr lang="en-US" altLang="ko-KR" dirty="0" smtClean="0">
                <a:solidFill>
                  <a:schemeClr val="bg1"/>
                </a:solidFill>
                <a:latin typeface="Arial" panose="020B0604020202020204" pitchFamily="34" charset="0"/>
              </a:rPr>
              <a:t>)</a:t>
            </a:r>
            <a:endParaRPr lang="ko-KR" altLang="en-US" dirty="0">
              <a:solidFill>
                <a:prstClr val="white"/>
              </a:solidFill>
            </a:endParaRPr>
          </a:p>
        </p:txBody>
      </p:sp>
      <p:pic>
        <p:nvPicPr>
          <p:cNvPr id="6" name="Picture 5"/>
          <p:cNvPicPr>
            <a:picLocks noChangeAspect="1"/>
          </p:cNvPicPr>
          <p:nvPr/>
        </p:nvPicPr>
        <p:blipFill>
          <a:blip r:embed="rId4"/>
          <a:stretch>
            <a:fillRect/>
          </a:stretch>
        </p:blipFill>
        <p:spPr>
          <a:xfrm>
            <a:off x="5559708" y="3344130"/>
            <a:ext cx="2583821" cy="1843126"/>
          </a:xfrm>
          <a:prstGeom prst="rect">
            <a:avLst/>
          </a:prstGeom>
        </p:spPr>
      </p:pic>
      <p:sp>
        <p:nvSpPr>
          <p:cNvPr id="7" name="Rectangle 6"/>
          <p:cNvSpPr/>
          <p:nvPr/>
        </p:nvSpPr>
        <p:spPr>
          <a:xfrm>
            <a:off x="6578677" y="4817924"/>
            <a:ext cx="1564852" cy="369332"/>
          </a:xfrm>
          <a:prstGeom prst="rect">
            <a:avLst/>
          </a:prstGeom>
        </p:spPr>
        <p:txBody>
          <a:bodyPr wrap="none">
            <a:spAutoFit/>
          </a:bodyPr>
          <a:lstStyle/>
          <a:p>
            <a:r>
              <a:rPr lang="ko-KR" altLang="en-US" dirty="0" err="1"/>
              <a:t>렘</a:t>
            </a:r>
            <a:r>
              <a:rPr lang="en-US" altLang="ko-KR" dirty="0"/>
              <a:t>1:11~12</a:t>
            </a:r>
            <a:r>
              <a:rPr lang="ko-KR" altLang="en-US" dirty="0"/>
              <a:t>절</a:t>
            </a:r>
            <a:r>
              <a:rPr lang="en-US" altLang="ko-KR" dirty="0">
                <a:solidFill>
                  <a:srgbClr val="800000"/>
                </a:solidFill>
                <a:latin typeface="Tahoma" panose="020B0604030504040204" pitchFamily="34" charset="0"/>
              </a:rPr>
              <a:t> </a:t>
            </a:r>
            <a:endParaRPr lang="ko-KR" altLang="en-US" dirty="0"/>
          </a:p>
        </p:txBody>
      </p:sp>
      <p:pic>
        <p:nvPicPr>
          <p:cNvPr id="9" name="Picture 8"/>
          <p:cNvPicPr>
            <a:picLocks noChangeAspect="1"/>
          </p:cNvPicPr>
          <p:nvPr/>
        </p:nvPicPr>
        <p:blipFill rotWithShape="1">
          <a:blip r:embed="rId5"/>
          <a:srcRect l="31103" t="5907" r="31103"/>
          <a:stretch/>
        </p:blipFill>
        <p:spPr>
          <a:xfrm>
            <a:off x="3656889" y="2014680"/>
            <a:ext cx="1728192" cy="3226907"/>
          </a:xfrm>
          <a:prstGeom prst="rect">
            <a:avLst/>
          </a:prstGeom>
        </p:spPr>
      </p:pic>
      <p:sp>
        <p:nvSpPr>
          <p:cNvPr id="10" name="Rectangle 9"/>
          <p:cNvSpPr/>
          <p:nvPr/>
        </p:nvSpPr>
        <p:spPr>
          <a:xfrm>
            <a:off x="1187624" y="863640"/>
            <a:ext cx="1627369" cy="369332"/>
          </a:xfrm>
          <a:prstGeom prst="rect">
            <a:avLst/>
          </a:prstGeom>
        </p:spPr>
        <p:txBody>
          <a:bodyPr wrap="none">
            <a:spAutoFit/>
          </a:bodyPr>
          <a:lstStyle/>
          <a:p>
            <a:r>
              <a:rPr lang="ko-KR" altLang="en-US" b="1" dirty="0" smtClean="0">
                <a:solidFill>
                  <a:schemeClr val="bg1"/>
                </a:solidFill>
              </a:rPr>
              <a:t>사</a:t>
            </a:r>
            <a:r>
              <a:rPr lang="en-US" altLang="ko-KR" b="1" dirty="0" smtClean="0">
                <a:solidFill>
                  <a:schemeClr val="bg1"/>
                </a:solidFill>
              </a:rPr>
              <a:t>49:6, </a:t>
            </a:r>
            <a:r>
              <a:rPr lang="ko-KR" altLang="en-US" sz="1600" b="1" dirty="0">
                <a:solidFill>
                  <a:schemeClr val="bg1"/>
                </a:solidFill>
                <a:latin typeface="굴림체" panose="020B0609000101010101" pitchFamily="49" charset="-127"/>
                <a:ea typeface="굴림체" panose="020B0609000101010101" pitchFamily="49" charset="-127"/>
              </a:rPr>
              <a:t>요</a:t>
            </a:r>
            <a:r>
              <a:rPr lang="en-US" altLang="ko-KR" sz="1600" b="1" dirty="0">
                <a:solidFill>
                  <a:schemeClr val="bg1"/>
                </a:solidFill>
                <a:latin typeface="굴림체" panose="020B0609000101010101" pitchFamily="49" charset="-127"/>
                <a:ea typeface="굴림체" panose="020B0609000101010101" pitchFamily="49" charset="-127"/>
              </a:rPr>
              <a:t>8:12</a:t>
            </a:r>
            <a:endParaRPr lang="ko-KR" altLang="en-US" sz="1600" dirty="0">
              <a:solidFill>
                <a:schemeClr val="bg1"/>
              </a:solidFill>
            </a:endParaRPr>
          </a:p>
        </p:txBody>
      </p:sp>
      <p:pic>
        <p:nvPicPr>
          <p:cNvPr id="12" name="Picture 11"/>
          <p:cNvPicPr>
            <a:picLocks noChangeAspect="1"/>
          </p:cNvPicPr>
          <p:nvPr/>
        </p:nvPicPr>
        <p:blipFill>
          <a:blip r:embed="rId6"/>
          <a:stretch>
            <a:fillRect/>
          </a:stretch>
        </p:blipFill>
        <p:spPr>
          <a:xfrm>
            <a:off x="457200" y="4671138"/>
            <a:ext cx="2915816" cy="2186862"/>
          </a:xfrm>
          <a:prstGeom prst="rect">
            <a:avLst/>
          </a:prstGeom>
        </p:spPr>
      </p:pic>
      <p:sp>
        <p:nvSpPr>
          <p:cNvPr id="13" name="Rectangle 12"/>
          <p:cNvSpPr/>
          <p:nvPr/>
        </p:nvSpPr>
        <p:spPr>
          <a:xfrm>
            <a:off x="-4666126" y="2626139"/>
            <a:ext cx="4572000" cy="1200329"/>
          </a:xfrm>
          <a:prstGeom prst="rect">
            <a:avLst/>
          </a:prstGeom>
        </p:spPr>
        <p:txBody>
          <a:bodyPr>
            <a:spAutoFit/>
          </a:bodyPr>
          <a:lstStyle/>
          <a:p>
            <a:r>
              <a:rPr lang="en-US" altLang="ko-KR" b="1" dirty="0">
                <a:solidFill>
                  <a:srgbClr val="000000"/>
                </a:solidFill>
                <a:latin typeface="굴림체" panose="020B0609000101010101" pitchFamily="49" charset="-127"/>
                <a:ea typeface="굴림체" panose="020B0609000101010101" pitchFamily="49" charset="-127"/>
              </a:rPr>
              <a:t>[</a:t>
            </a:r>
            <a:r>
              <a:rPr lang="ko-KR" altLang="en-US" b="1" dirty="0">
                <a:solidFill>
                  <a:srgbClr val="000000"/>
                </a:solidFill>
                <a:latin typeface="굴림체" panose="020B0609000101010101" pitchFamily="49" charset="-127"/>
                <a:ea typeface="굴림체" panose="020B0609000101010101" pitchFamily="49" charset="-127"/>
              </a:rPr>
              <a:t>요</a:t>
            </a:r>
            <a:r>
              <a:rPr lang="en-US" altLang="ko-KR" b="1" dirty="0">
                <a:solidFill>
                  <a:srgbClr val="000000"/>
                </a:solidFill>
                <a:latin typeface="굴림체" panose="020B0609000101010101" pitchFamily="49" charset="-127"/>
                <a:ea typeface="굴림체" panose="020B0609000101010101" pitchFamily="49" charset="-127"/>
              </a:rPr>
              <a:t>8:12]</a:t>
            </a:r>
            <a:r>
              <a:rPr lang="ko-KR" altLang="en-US" dirty="0">
                <a:solidFill>
                  <a:srgbClr val="000000"/>
                </a:solidFill>
                <a:latin typeface="굴림체" panose="020B0609000101010101" pitchFamily="49" charset="-127"/>
                <a:ea typeface="굴림체" panose="020B0609000101010101" pitchFamily="49" charset="-127"/>
              </a:rPr>
              <a:t>예수께서 또 일러 가라사대 나는 세상의 빛이니 나를 따르는 자는 어두움에 다니지 아니하고 생명의 빛을 얻으리라</a:t>
            </a:r>
            <a:endParaRPr lang="ko-KR" altLang="en-US" dirty="0"/>
          </a:p>
        </p:txBody>
      </p:sp>
    </p:spTree>
    <p:extLst>
      <p:ext uri="{BB962C8B-B14F-4D97-AF65-F5344CB8AC3E}">
        <p14:creationId xmlns:p14="http://schemas.microsoft.com/office/powerpoint/2010/main" val="1163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Rectangle 2"/>
          <p:cNvSpPr/>
          <p:nvPr/>
        </p:nvSpPr>
        <p:spPr>
          <a:xfrm>
            <a:off x="35408" y="4892829"/>
            <a:ext cx="5472696" cy="646331"/>
          </a:xfrm>
          <a:prstGeom prst="rect">
            <a:avLst/>
          </a:prstGeom>
        </p:spPr>
        <p:txBody>
          <a:bodyPr wrap="square">
            <a:spAutoFit/>
          </a:bodyPr>
          <a:lstStyle/>
          <a:p>
            <a:r>
              <a:rPr lang="en-US" altLang="ko-KR" b="1" dirty="0">
                <a:solidFill>
                  <a:srgbClr val="000000"/>
                </a:solidFill>
                <a:latin typeface="굴림체" panose="020B0609000101010101" pitchFamily="49" charset="-127"/>
                <a:ea typeface="굴림체" panose="020B0609000101010101" pitchFamily="49" charset="-127"/>
              </a:rPr>
              <a:t>[</a:t>
            </a:r>
            <a:r>
              <a:rPr lang="ko-KR" altLang="en-US" b="1" dirty="0">
                <a:solidFill>
                  <a:srgbClr val="000000"/>
                </a:solidFill>
                <a:latin typeface="굴림체" panose="020B0609000101010101" pitchFamily="49" charset="-127"/>
                <a:ea typeface="굴림체" panose="020B0609000101010101" pitchFamily="49" charset="-127"/>
              </a:rPr>
              <a:t>계</a:t>
            </a:r>
            <a:r>
              <a:rPr lang="en-US" altLang="ko-KR" b="1" dirty="0">
                <a:solidFill>
                  <a:srgbClr val="000000"/>
                </a:solidFill>
                <a:latin typeface="굴림체" panose="020B0609000101010101" pitchFamily="49" charset="-127"/>
                <a:ea typeface="굴림체" panose="020B0609000101010101" pitchFamily="49" charset="-127"/>
              </a:rPr>
              <a:t>1:12]</a:t>
            </a:r>
            <a:r>
              <a:rPr lang="ko-KR" altLang="en-US" dirty="0">
                <a:solidFill>
                  <a:srgbClr val="000000"/>
                </a:solidFill>
                <a:latin typeface="굴림체" panose="020B0609000101010101" pitchFamily="49" charset="-127"/>
                <a:ea typeface="굴림체" panose="020B0609000101010101" pitchFamily="49" charset="-127"/>
              </a:rPr>
              <a:t>몸을 돌이켜 나더러 말한 음성을 알아보려고 하여 돌이킬 때에 </a:t>
            </a:r>
            <a:r>
              <a:rPr lang="ko-KR" altLang="en-US" b="1" dirty="0">
                <a:solidFill>
                  <a:srgbClr val="FF0000"/>
                </a:solidFill>
                <a:latin typeface="굴림체" panose="020B0609000101010101" pitchFamily="49" charset="-127"/>
                <a:ea typeface="굴림체" panose="020B0609000101010101" pitchFamily="49" charset="-127"/>
              </a:rPr>
              <a:t>일곱</a:t>
            </a:r>
            <a:r>
              <a:rPr lang="ko-KR" altLang="en-US" dirty="0">
                <a:solidFill>
                  <a:srgbClr val="000000"/>
                </a:solidFill>
                <a:latin typeface="굴림체" panose="020B0609000101010101" pitchFamily="49" charset="-127"/>
                <a:ea typeface="굴림체" panose="020B0609000101010101" pitchFamily="49" charset="-127"/>
              </a:rPr>
              <a:t> </a:t>
            </a:r>
            <a:r>
              <a:rPr lang="ko-KR" altLang="en-US" dirty="0" err="1">
                <a:solidFill>
                  <a:srgbClr val="000000"/>
                </a:solidFill>
                <a:latin typeface="굴림체" panose="020B0609000101010101" pitchFamily="49" charset="-127"/>
                <a:ea typeface="굴림체" panose="020B0609000101010101" pitchFamily="49" charset="-127"/>
              </a:rPr>
              <a:t>금촛대를</a:t>
            </a:r>
            <a:r>
              <a:rPr lang="ko-KR" altLang="en-US" dirty="0">
                <a:solidFill>
                  <a:srgbClr val="000000"/>
                </a:solidFill>
                <a:latin typeface="굴림체" panose="020B0609000101010101" pitchFamily="49" charset="-127"/>
                <a:ea typeface="굴림체" panose="020B0609000101010101" pitchFamily="49" charset="-127"/>
              </a:rPr>
              <a:t> 보았는데</a:t>
            </a:r>
            <a:endParaRPr lang="ko-KR" altLang="en-US" dirty="0"/>
          </a:p>
        </p:txBody>
      </p:sp>
      <p:pic>
        <p:nvPicPr>
          <p:cNvPr id="5" name="Picture 4"/>
          <p:cNvPicPr>
            <a:picLocks noChangeAspect="1"/>
          </p:cNvPicPr>
          <p:nvPr/>
        </p:nvPicPr>
        <p:blipFill>
          <a:blip r:embed="rId2"/>
          <a:stretch>
            <a:fillRect/>
          </a:stretch>
        </p:blipFill>
        <p:spPr>
          <a:xfrm>
            <a:off x="2586036" y="260161"/>
            <a:ext cx="6499018" cy="4404890"/>
          </a:xfrm>
          <a:prstGeom prst="rect">
            <a:avLst/>
          </a:prstGeom>
        </p:spPr>
      </p:pic>
      <p:sp>
        <p:nvSpPr>
          <p:cNvPr id="6" name="Rectangle 5"/>
          <p:cNvSpPr/>
          <p:nvPr/>
        </p:nvSpPr>
        <p:spPr>
          <a:xfrm>
            <a:off x="2743199" y="5739950"/>
            <a:ext cx="6184693" cy="923330"/>
          </a:xfrm>
          <a:prstGeom prst="rect">
            <a:avLst/>
          </a:prstGeom>
        </p:spPr>
        <p:txBody>
          <a:bodyPr wrap="square">
            <a:spAutoFit/>
          </a:bodyPr>
          <a:lstStyle/>
          <a:p>
            <a:r>
              <a:rPr lang="en-US" altLang="ko-KR" b="1" dirty="0">
                <a:solidFill>
                  <a:srgbClr val="000000"/>
                </a:solidFill>
                <a:latin typeface="굴림체" panose="020B0609000101010101" pitchFamily="49" charset="-127"/>
                <a:ea typeface="굴림체" panose="020B0609000101010101" pitchFamily="49" charset="-127"/>
              </a:rPr>
              <a:t>[</a:t>
            </a:r>
            <a:r>
              <a:rPr lang="ko-KR" altLang="en-US" b="1" dirty="0">
                <a:solidFill>
                  <a:srgbClr val="000000"/>
                </a:solidFill>
                <a:latin typeface="굴림체" panose="020B0609000101010101" pitchFamily="49" charset="-127"/>
                <a:ea typeface="굴림체" panose="020B0609000101010101" pitchFamily="49" charset="-127"/>
              </a:rPr>
              <a:t>계</a:t>
            </a:r>
            <a:r>
              <a:rPr lang="en-US" altLang="ko-KR" b="1" dirty="0">
                <a:solidFill>
                  <a:srgbClr val="000000"/>
                </a:solidFill>
                <a:latin typeface="굴림체" panose="020B0609000101010101" pitchFamily="49" charset="-127"/>
                <a:ea typeface="굴림체" panose="020B0609000101010101" pitchFamily="49" charset="-127"/>
              </a:rPr>
              <a:t>4:5]</a:t>
            </a:r>
            <a:r>
              <a:rPr lang="ko-KR" altLang="en-US" dirty="0">
                <a:solidFill>
                  <a:srgbClr val="000000"/>
                </a:solidFill>
                <a:latin typeface="굴림체" panose="020B0609000101010101" pitchFamily="49" charset="-127"/>
                <a:ea typeface="굴림체" panose="020B0609000101010101" pitchFamily="49" charset="-127"/>
              </a:rPr>
              <a:t>보좌로부터 번개와 음성과 뇌성이 나고 보좌 앞에 </a:t>
            </a:r>
            <a:r>
              <a:rPr lang="ko-KR" altLang="en-US" b="1" dirty="0">
                <a:solidFill>
                  <a:srgbClr val="FF0000"/>
                </a:solidFill>
                <a:latin typeface="굴림체" panose="020B0609000101010101" pitchFamily="49" charset="-127"/>
                <a:ea typeface="굴림체" panose="020B0609000101010101" pitchFamily="49" charset="-127"/>
              </a:rPr>
              <a:t>일곱</a:t>
            </a:r>
            <a:r>
              <a:rPr lang="ko-KR" altLang="en-US" dirty="0">
                <a:solidFill>
                  <a:srgbClr val="000000"/>
                </a:solidFill>
                <a:latin typeface="굴림체" panose="020B0609000101010101" pitchFamily="49" charset="-127"/>
                <a:ea typeface="굴림체" panose="020B0609000101010101" pitchFamily="49" charset="-127"/>
              </a:rPr>
              <a:t> </a:t>
            </a:r>
            <a:r>
              <a:rPr lang="ko-KR" altLang="en-US" b="1" dirty="0">
                <a:solidFill>
                  <a:srgbClr val="FF0000"/>
                </a:solidFill>
                <a:latin typeface="굴림체" panose="020B0609000101010101" pitchFamily="49" charset="-127"/>
                <a:ea typeface="굴림체" panose="020B0609000101010101" pitchFamily="49" charset="-127"/>
              </a:rPr>
              <a:t>등불</a:t>
            </a:r>
            <a:r>
              <a:rPr lang="ko-KR" altLang="en-US" dirty="0">
                <a:solidFill>
                  <a:srgbClr val="000000"/>
                </a:solidFill>
                <a:latin typeface="굴림체" panose="020B0609000101010101" pitchFamily="49" charset="-127"/>
                <a:ea typeface="굴림체" panose="020B0609000101010101" pitchFamily="49" charset="-127"/>
              </a:rPr>
              <a:t> 켠 것이 있으니 이는 하나님의 </a:t>
            </a:r>
            <a:r>
              <a:rPr lang="ko-KR" altLang="en-US" b="1" dirty="0">
                <a:solidFill>
                  <a:srgbClr val="FF0000"/>
                </a:solidFill>
                <a:latin typeface="굴림체" panose="020B0609000101010101" pitchFamily="49" charset="-127"/>
                <a:ea typeface="굴림체" panose="020B0609000101010101" pitchFamily="49" charset="-127"/>
              </a:rPr>
              <a:t>일곱</a:t>
            </a:r>
            <a:r>
              <a:rPr lang="ko-KR" altLang="en-US" dirty="0">
                <a:solidFill>
                  <a:srgbClr val="000000"/>
                </a:solidFill>
                <a:latin typeface="굴림체" panose="020B0609000101010101" pitchFamily="49" charset="-127"/>
                <a:ea typeface="굴림체" panose="020B0609000101010101" pitchFamily="49" charset="-127"/>
              </a:rPr>
              <a:t> </a:t>
            </a:r>
            <a:r>
              <a:rPr lang="ko-KR" altLang="en-US" dirty="0">
                <a:solidFill>
                  <a:srgbClr val="FF0000"/>
                </a:solidFill>
                <a:latin typeface="굴림체" panose="020B0609000101010101" pitchFamily="49" charset="-127"/>
                <a:ea typeface="굴림체" panose="020B0609000101010101" pitchFamily="49" charset="-127"/>
              </a:rPr>
              <a:t>영</a:t>
            </a:r>
            <a:r>
              <a:rPr lang="ko-KR" altLang="en-US" dirty="0">
                <a:solidFill>
                  <a:srgbClr val="000000"/>
                </a:solidFill>
                <a:latin typeface="굴림체" panose="020B0609000101010101" pitchFamily="49" charset="-127"/>
                <a:ea typeface="굴림체" panose="020B0609000101010101" pitchFamily="49" charset="-127"/>
              </a:rPr>
              <a:t>이라</a:t>
            </a:r>
            <a:endParaRPr lang="ko-KR" altLang="en-US" dirty="0"/>
          </a:p>
        </p:txBody>
      </p:sp>
      <p:sp>
        <p:nvSpPr>
          <p:cNvPr id="7" name="Rectangle 6"/>
          <p:cNvSpPr/>
          <p:nvPr/>
        </p:nvSpPr>
        <p:spPr>
          <a:xfrm>
            <a:off x="35408" y="1585443"/>
            <a:ext cx="2428875" cy="1754326"/>
          </a:xfrm>
          <a:prstGeom prst="rect">
            <a:avLst/>
          </a:prstGeom>
        </p:spPr>
        <p:txBody>
          <a:bodyPr wrap="square">
            <a:spAutoFit/>
          </a:bodyPr>
          <a:lstStyle/>
          <a:p>
            <a:r>
              <a:rPr lang="ko-KR" altLang="en-US" dirty="0" smtClean="0"/>
              <a:t>계1:4 </a:t>
            </a:r>
            <a:r>
              <a:rPr lang="ko-KR" altLang="en-US" dirty="0"/>
              <a:t>요한은 아시아에 있는 일곱 교회에 </a:t>
            </a:r>
            <a:r>
              <a:rPr lang="ko-KR" altLang="en-US" dirty="0" err="1"/>
              <a:t>편지하노니</a:t>
            </a:r>
            <a:r>
              <a:rPr lang="ko-KR" altLang="en-US" dirty="0"/>
              <a:t> 이제도 계시고 전에도 계시고 장차 오실 이와 그 보좌 앞에 </a:t>
            </a:r>
            <a:r>
              <a:rPr lang="ko-KR" altLang="en-US" b="1" dirty="0">
                <a:solidFill>
                  <a:srgbClr val="FF0000"/>
                </a:solidFill>
              </a:rPr>
              <a:t>일곱 영</a:t>
            </a:r>
            <a:r>
              <a:rPr lang="ko-KR" altLang="en-US" dirty="0"/>
              <a:t>과</a:t>
            </a:r>
          </a:p>
        </p:txBody>
      </p:sp>
    </p:spTree>
    <p:extLst>
      <p:ext uri="{BB962C8B-B14F-4D97-AF65-F5344CB8AC3E}">
        <p14:creationId xmlns:p14="http://schemas.microsoft.com/office/powerpoint/2010/main" val="13253979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err="1" smtClean="0"/>
              <a:t>슥</a:t>
            </a:r>
            <a:r>
              <a:rPr lang="en-US" altLang="ko-KR" dirty="0" smtClean="0"/>
              <a:t>4:1-14  </a:t>
            </a:r>
            <a:r>
              <a:rPr lang="ko-KR" altLang="en-US" dirty="0" smtClean="0"/>
              <a:t>계</a:t>
            </a:r>
            <a:r>
              <a:rPr lang="en-US" altLang="ko-KR" dirty="0" smtClean="0"/>
              <a:t>11:3-13</a:t>
            </a:r>
            <a:endParaRPr lang="ko-KR" altLang="en-US" dirty="0"/>
          </a:p>
        </p:txBody>
      </p:sp>
      <p:pic>
        <p:nvPicPr>
          <p:cNvPr id="3" name="Picture 2"/>
          <p:cNvPicPr>
            <a:picLocks noChangeAspect="1"/>
          </p:cNvPicPr>
          <p:nvPr/>
        </p:nvPicPr>
        <p:blipFill>
          <a:blip r:embed="rId3"/>
          <a:stretch>
            <a:fillRect/>
          </a:stretch>
        </p:blipFill>
        <p:spPr>
          <a:xfrm>
            <a:off x="3888463" y="1385391"/>
            <a:ext cx="4788532" cy="5472609"/>
          </a:xfrm>
          <a:prstGeom prst="rect">
            <a:avLst/>
          </a:prstGeom>
        </p:spPr>
      </p:pic>
      <p:pic>
        <p:nvPicPr>
          <p:cNvPr id="4" name="Picture 3"/>
          <p:cNvPicPr>
            <a:picLocks noChangeAspect="1"/>
          </p:cNvPicPr>
          <p:nvPr/>
        </p:nvPicPr>
        <p:blipFill>
          <a:blip r:embed="rId4"/>
          <a:stretch>
            <a:fillRect/>
          </a:stretch>
        </p:blipFill>
        <p:spPr>
          <a:xfrm>
            <a:off x="307598" y="1893025"/>
            <a:ext cx="3328297" cy="4904859"/>
          </a:xfrm>
          <a:prstGeom prst="rect">
            <a:avLst/>
          </a:prstGeom>
        </p:spPr>
      </p:pic>
      <p:sp>
        <p:nvSpPr>
          <p:cNvPr id="5" name="Rectangle 4"/>
          <p:cNvSpPr/>
          <p:nvPr/>
        </p:nvSpPr>
        <p:spPr>
          <a:xfrm>
            <a:off x="-252536" y="3501008"/>
            <a:ext cx="388843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p:nvSpPr>
        <p:spPr>
          <a:xfrm>
            <a:off x="-9773" y="6365836"/>
            <a:ext cx="388843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547311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6695"/>
            <a:ext cx="9248425" cy="336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555760" y="5657671"/>
            <a:ext cx="8136904" cy="646331"/>
          </a:xfrm>
          <a:prstGeom prst="rect">
            <a:avLst/>
          </a:prstGeom>
        </p:spPr>
        <p:txBody>
          <a:bodyPr wrap="square">
            <a:spAutoFit/>
          </a:bodyPr>
          <a:lstStyle/>
          <a:p>
            <a:r>
              <a:rPr lang="en-US" altLang="ko-KR" dirty="0"/>
              <a:t>"</a:t>
            </a:r>
            <a:r>
              <a:rPr lang="ko-KR" altLang="en-US" dirty="0"/>
              <a:t>이스라엘 자손에게 명하여 감람을 찧어 낸 순결한 기름을 켜기 위하여 네게로 가져오게 하고 끊이지 말고 등잔불을 </a:t>
            </a:r>
            <a:r>
              <a:rPr lang="ko-KR" altLang="en-US" dirty="0" err="1"/>
              <a:t>켤찌며</a:t>
            </a:r>
            <a:r>
              <a:rPr lang="en-US" altLang="ko-KR" dirty="0"/>
              <a:t>" (</a:t>
            </a:r>
            <a:r>
              <a:rPr lang="ko-KR" altLang="en-US" dirty="0" err="1"/>
              <a:t>레</a:t>
            </a:r>
            <a:r>
              <a:rPr lang="ko-KR" altLang="en-US" dirty="0"/>
              <a:t> </a:t>
            </a:r>
            <a:r>
              <a:rPr lang="en-US" altLang="ko-KR" dirty="0"/>
              <a:t>24:2).</a:t>
            </a:r>
            <a:endParaRPr lang="ko-KR" altLang="en-US" dirty="0"/>
          </a:p>
        </p:txBody>
      </p:sp>
    </p:spTree>
    <p:extLst>
      <p:ext uri="{BB962C8B-B14F-4D97-AF65-F5344CB8AC3E}">
        <p14:creationId xmlns:p14="http://schemas.microsoft.com/office/powerpoint/2010/main" val="715467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705" y="58187"/>
            <a:ext cx="1882552" cy="490066"/>
          </a:xfrm>
        </p:spPr>
        <p:txBody>
          <a:bodyPr/>
          <a:lstStyle/>
          <a:p>
            <a:pPr algn="r"/>
            <a:r>
              <a:rPr lang="ko-KR" altLang="en-US" sz="2000" dirty="0" smtClean="0"/>
              <a:t>히브리서 </a:t>
            </a:r>
            <a:r>
              <a:rPr lang="en-US" altLang="ko-KR" sz="2000" dirty="0"/>
              <a:t>9</a:t>
            </a:r>
            <a:r>
              <a:rPr lang="ko-KR" altLang="en-US" sz="2000" dirty="0" smtClean="0"/>
              <a:t>장</a:t>
            </a:r>
            <a:endParaRPr lang="ko-KR" altLang="en-US" dirty="0"/>
          </a:p>
        </p:txBody>
      </p:sp>
      <p:sp>
        <p:nvSpPr>
          <p:cNvPr id="4" name="TextBox 3"/>
          <p:cNvSpPr txBox="1"/>
          <p:nvPr/>
        </p:nvSpPr>
        <p:spPr>
          <a:xfrm>
            <a:off x="2208150" y="515901"/>
            <a:ext cx="1080120" cy="369332"/>
          </a:xfrm>
          <a:prstGeom prst="rect">
            <a:avLst/>
          </a:prstGeom>
          <a:noFill/>
        </p:spPr>
        <p:txBody>
          <a:bodyPr wrap="square" rtlCol="0">
            <a:spAutoFit/>
          </a:bodyPr>
          <a:lstStyle/>
          <a:p>
            <a:pPr algn="ctr"/>
            <a:r>
              <a:rPr lang="ko-KR" altLang="en-US" dirty="0" smtClean="0"/>
              <a:t>첫 언약</a:t>
            </a:r>
            <a:endParaRPr lang="ko-KR" altLang="en-US" dirty="0"/>
          </a:p>
        </p:txBody>
      </p:sp>
      <p:sp>
        <p:nvSpPr>
          <p:cNvPr id="5" name="TextBox 4"/>
          <p:cNvSpPr txBox="1"/>
          <p:nvPr/>
        </p:nvSpPr>
        <p:spPr>
          <a:xfrm>
            <a:off x="1207218" y="1497792"/>
            <a:ext cx="1442882" cy="369332"/>
          </a:xfrm>
          <a:prstGeom prst="rect">
            <a:avLst/>
          </a:prstGeom>
          <a:solidFill>
            <a:srgbClr val="FFFF00"/>
          </a:solidFill>
        </p:spPr>
        <p:txBody>
          <a:bodyPr wrap="square" rtlCol="0">
            <a:spAutoFit/>
          </a:bodyPr>
          <a:lstStyle/>
          <a:p>
            <a:r>
              <a:rPr lang="ko-KR" altLang="en-US" dirty="0" smtClean="0"/>
              <a:t>섬기는 예법</a:t>
            </a:r>
            <a:endParaRPr lang="ko-KR" altLang="en-US" dirty="0"/>
          </a:p>
        </p:txBody>
      </p:sp>
      <p:sp>
        <p:nvSpPr>
          <p:cNvPr id="6" name="TextBox 5"/>
          <p:cNvSpPr txBox="1"/>
          <p:nvPr/>
        </p:nvSpPr>
        <p:spPr>
          <a:xfrm>
            <a:off x="4616091" y="1495105"/>
            <a:ext cx="820005" cy="369332"/>
          </a:xfrm>
          <a:prstGeom prst="rect">
            <a:avLst/>
          </a:prstGeom>
          <a:solidFill>
            <a:srgbClr val="FF0000"/>
          </a:solidFill>
        </p:spPr>
        <p:txBody>
          <a:bodyPr wrap="square" rtlCol="0">
            <a:spAutoFit/>
          </a:bodyPr>
          <a:lstStyle/>
          <a:p>
            <a:pPr algn="ctr"/>
            <a:r>
              <a:rPr lang="ko-KR" altLang="en-US" dirty="0" smtClean="0">
                <a:solidFill>
                  <a:schemeClr val="bg1"/>
                </a:solidFill>
              </a:rPr>
              <a:t>성소</a:t>
            </a:r>
            <a:endParaRPr lang="ko-KR" altLang="en-US" dirty="0">
              <a:solidFill>
                <a:schemeClr val="bg1"/>
              </a:solidFill>
            </a:endParaRPr>
          </a:p>
        </p:txBody>
      </p:sp>
      <p:sp>
        <p:nvSpPr>
          <p:cNvPr id="7" name="TextBox 6"/>
          <p:cNvSpPr txBox="1"/>
          <p:nvPr/>
        </p:nvSpPr>
        <p:spPr>
          <a:xfrm>
            <a:off x="5747504" y="1497792"/>
            <a:ext cx="1584176" cy="369332"/>
          </a:xfrm>
          <a:prstGeom prst="rect">
            <a:avLst/>
          </a:prstGeom>
          <a:noFill/>
        </p:spPr>
        <p:txBody>
          <a:bodyPr wrap="square" rtlCol="0">
            <a:spAutoFit/>
          </a:bodyPr>
          <a:lstStyle/>
          <a:p>
            <a:r>
              <a:rPr lang="ko-KR" altLang="en-US" dirty="0" smtClean="0"/>
              <a:t>세상에 속한</a:t>
            </a:r>
            <a:endParaRPr lang="ko-KR" altLang="en-US" dirty="0"/>
          </a:p>
        </p:txBody>
      </p:sp>
      <p:cxnSp>
        <p:nvCxnSpPr>
          <p:cNvPr id="9" name="직선 연결선 8"/>
          <p:cNvCxnSpPr>
            <a:stCxn id="6" idx="3"/>
            <a:endCxn id="7" idx="1"/>
          </p:cNvCxnSpPr>
          <p:nvPr/>
        </p:nvCxnSpPr>
        <p:spPr>
          <a:xfrm>
            <a:off x="5436096" y="1679771"/>
            <a:ext cx="311408" cy="26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6250" y="2289880"/>
            <a:ext cx="1604969" cy="369332"/>
          </a:xfrm>
          <a:prstGeom prst="rect">
            <a:avLst/>
          </a:prstGeom>
          <a:noFill/>
        </p:spPr>
        <p:txBody>
          <a:bodyPr wrap="square" rtlCol="0">
            <a:spAutoFit/>
          </a:bodyPr>
          <a:lstStyle/>
          <a:p>
            <a:r>
              <a:rPr lang="ko-KR" altLang="en-US" dirty="0" smtClean="0"/>
              <a:t>첫 장막</a:t>
            </a:r>
            <a:r>
              <a:rPr lang="en-US" altLang="ko-KR" dirty="0" smtClean="0"/>
              <a:t>(</a:t>
            </a:r>
            <a:r>
              <a:rPr lang="ko-KR" altLang="en-US" dirty="0" smtClean="0"/>
              <a:t>성소</a:t>
            </a:r>
            <a:r>
              <a:rPr lang="en-US" altLang="ko-KR" dirty="0" smtClean="0"/>
              <a:t>)</a:t>
            </a:r>
            <a:endParaRPr lang="ko-KR" altLang="en-US" dirty="0"/>
          </a:p>
        </p:txBody>
      </p:sp>
      <p:sp>
        <p:nvSpPr>
          <p:cNvPr id="12" name="TextBox 11"/>
          <p:cNvSpPr txBox="1"/>
          <p:nvPr/>
        </p:nvSpPr>
        <p:spPr>
          <a:xfrm>
            <a:off x="4616091" y="3286852"/>
            <a:ext cx="540060" cy="369332"/>
          </a:xfrm>
          <a:prstGeom prst="rect">
            <a:avLst/>
          </a:prstGeom>
          <a:noFill/>
        </p:spPr>
        <p:txBody>
          <a:bodyPr wrap="square" rtlCol="0">
            <a:spAutoFit/>
          </a:bodyPr>
          <a:lstStyle/>
          <a:p>
            <a:r>
              <a:rPr lang="ko-KR" altLang="en-US" dirty="0" smtClean="0"/>
              <a:t>상</a:t>
            </a:r>
            <a:endParaRPr lang="en-US" altLang="ko-KR" dirty="0" smtClean="0"/>
          </a:p>
        </p:txBody>
      </p:sp>
      <p:sp>
        <p:nvSpPr>
          <p:cNvPr id="13" name="TextBox 12"/>
          <p:cNvSpPr txBox="1"/>
          <p:nvPr/>
        </p:nvSpPr>
        <p:spPr>
          <a:xfrm>
            <a:off x="5256342" y="2270886"/>
            <a:ext cx="1967401" cy="584775"/>
          </a:xfrm>
          <a:prstGeom prst="rect">
            <a:avLst/>
          </a:prstGeom>
          <a:noFill/>
        </p:spPr>
        <p:txBody>
          <a:bodyPr wrap="square" rtlCol="0">
            <a:spAutoFit/>
          </a:bodyPr>
          <a:lstStyle/>
          <a:p>
            <a:r>
              <a:rPr lang="ko-KR" altLang="en-US" dirty="0" smtClean="0"/>
              <a:t>둘</a:t>
            </a:r>
            <a:r>
              <a:rPr lang="ko-KR" altLang="en-US" dirty="0"/>
              <a:t>째</a:t>
            </a:r>
            <a:r>
              <a:rPr lang="ko-KR" altLang="en-US" dirty="0" smtClean="0"/>
              <a:t> 장막</a:t>
            </a:r>
            <a:r>
              <a:rPr lang="en-US" altLang="ko-KR" dirty="0" smtClean="0"/>
              <a:t>(</a:t>
            </a:r>
            <a:r>
              <a:rPr lang="ko-KR" altLang="en-US" dirty="0" smtClean="0"/>
              <a:t>지성소</a:t>
            </a:r>
            <a:r>
              <a:rPr lang="en-US" altLang="ko-KR" dirty="0" smtClean="0"/>
              <a:t>)</a:t>
            </a:r>
          </a:p>
          <a:p>
            <a:pPr algn="ctr"/>
            <a:r>
              <a:rPr lang="ko-KR" altLang="en-US" sz="1400" dirty="0" smtClean="0"/>
              <a:t>출</a:t>
            </a:r>
            <a:r>
              <a:rPr lang="en-US" altLang="ko-KR" sz="1400" dirty="0" smtClean="0"/>
              <a:t>25:22 </a:t>
            </a:r>
            <a:r>
              <a:rPr lang="ko-KR" altLang="en-US" sz="1400" dirty="0" smtClean="0"/>
              <a:t>민</a:t>
            </a:r>
            <a:r>
              <a:rPr lang="en-US" altLang="ko-KR" sz="1400" dirty="0" smtClean="0"/>
              <a:t>17:4</a:t>
            </a:r>
            <a:endParaRPr lang="ko-KR" altLang="en-US" sz="1400" dirty="0"/>
          </a:p>
        </p:txBody>
      </p:sp>
      <p:sp>
        <p:nvSpPr>
          <p:cNvPr id="14" name="TextBox 13"/>
          <p:cNvSpPr txBox="1"/>
          <p:nvPr/>
        </p:nvSpPr>
        <p:spPr>
          <a:xfrm>
            <a:off x="4925069" y="2937952"/>
            <a:ext cx="1357296" cy="584775"/>
          </a:xfrm>
          <a:prstGeom prst="rect">
            <a:avLst/>
          </a:prstGeom>
          <a:noFill/>
        </p:spPr>
        <p:txBody>
          <a:bodyPr wrap="square" rtlCol="0">
            <a:spAutoFit/>
          </a:bodyPr>
          <a:lstStyle/>
          <a:p>
            <a:pPr algn="ctr"/>
            <a:r>
              <a:rPr lang="ko-KR" altLang="en-US" dirty="0" err="1" smtClean="0"/>
              <a:t>금향로</a:t>
            </a:r>
            <a:endParaRPr lang="en-US" altLang="ko-KR" dirty="0" smtClean="0"/>
          </a:p>
          <a:p>
            <a:pPr algn="ctr"/>
            <a:r>
              <a:rPr lang="ko-KR" altLang="en-US" sz="1400" dirty="0" smtClean="0"/>
              <a:t>계</a:t>
            </a:r>
            <a:r>
              <a:rPr lang="en-US" altLang="ko-KR" sz="1400" dirty="0" smtClean="0"/>
              <a:t>8:3 </a:t>
            </a:r>
            <a:r>
              <a:rPr lang="ko-KR" altLang="en-US" sz="1400" dirty="0" smtClean="0"/>
              <a:t>출</a:t>
            </a:r>
            <a:r>
              <a:rPr lang="en-US" altLang="ko-KR" sz="1400" dirty="0" smtClean="0"/>
              <a:t>30:34</a:t>
            </a:r>
            <a:endParaRPr lang="en-US" altLang="ko-KR" dirty="0" smtClean="0"/>
          </a:p>
        </p:txBody>
      </p:sp>
      <p:sp>
        <p:nvSpPr>
          <p:cNvPr id="15" name="TextBox 14"/>
          <p:cNvSpPr txBox="1"/>
          <p:nvPr/>
        </p:nvSpPr>
        <p:spPr>
          <a:xfrm>
            <a:off x="6018900" y="2937952"/>
            <a:ext cx="988531" cy="369332"/>
          </a:xfrm>
          <a:prstGeom prst="rect">
            <a:avLst/>
          </a:prstGeom>
          <a:noFill/>
        </p:spPr>
        <p:txBody>
          <a:bodyPr wrap="square" rtlCol="0">
            <a:spAutoFit/>
          </a:bodyPr>
          <a:lstStyle/>
          <a:p>
            <a:r>
              <a:rPr lang="ko-KR" altLang="en-US" dirty="0" err="1" smtClean="0"/>
              <a:t>언약궤</a:t>
            </a:r>
            <a:endParaRPr lang="en-US" altLang="ko-KR" dirty="0" smtClean="0"/>
          </a:p>
        </p:txBody>
      </p:sp>
      <p:sp>
        <p:nvSpPr>
          <p:cNvPr id="16" name="TextBox 15"/>
          <p:cNvSpPr txBox="1"/>
          <p:nvPr/>
        </p:nvSpPr>
        <p:spPr>
          <a:xfrm>
            <a:off x="7188733" y="2937952"/>
            <a:ext cx="1989588" cy="369332"/>
          </a:xfrm>
          <a:prstGeom prst="rect">
            <a:avLst/>
          </a:prstGeom>
          <a:noFill/>
        </p:spPr>
        <p:txBody>
          <a:bodyPr wrap="square" rtlCol="0">
            <a:spAutoFit/>
          </a:bodyPr>
          <a:lstStyle/>
          <a:p>
            <a:r>
              <a:rPr lang="ko-KR" altLang="en-US" dirty="0" smtClean="0"/>
              <a:t>사면을 금으로 싼</a:t>
            </a:r>
            <a:endParaRPr lang="ko-KR" altLang="en-US" dirty="0"/>
          </a:p>
        </p:txBody>
      </p:sp>
      <p:cxnSp>
        <p:nvCxnSpPr>
          <p:cNvPr id="18" name="직선 연결선 17"/>
          <p:cNvCxnSpPr>
            <a:stCxn id="6" idx="2"/>
            <a:endCxn id="11" idx="0"/>
          </p:cNvCxnSpPr>
          <p:nvPr/>
        </p:nvCxnSpPr>
        <p:spPr>
          <a:xfrm flipH="1">
            <a:off x="4038735" y="1864437"/>
            <a:ext cx="987359" cy="42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p:cNvCxnSpPr>
            <a:stCxn id="6" idx="2"/>
            <a:endCxn id="13" idx="0"/>
          </p:cNvCxnSpPr>
          <p:nvPr/>
        </p:nvCxnSpPr>
        <p:spPr>
          <a:xfrm>
            <a:off x="5026094" y="1864437"/>
            <a:ext cx="1213949" cy="406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13" idx="2"/>
            <a:endCxn id="14" idx="0"/>
          </p:cNvCxnSpPr>
          <p:nvPr/>
        </p:nvCxnSpPr>
        <p:spPr>
          <a:xfrm flipH="1">
            <a:off x="5603717" y="2855661"/>
            <a:ext cx="636326"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13" idx="2"/>
            <a:endCxn id="15" idx="0"/>
          </p:cNvCxnSpPr>
          <p:nvPr/>
        </p:nvCxnSpPr>
        <p:spPr>
          <a:xfrm>
            <a:off x="6240043" y="2855661"/>
            <a:ext cx="273123"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15" idx="3"/>
            <a:endCxn id="16" idx="1"/>
          </p:cNvCxnSpPr>
          <p:nvPr/>
        </p:nvCxnSpPr>
        <p:spPr>
          <a:xfrm>
            <a:off x="7007431" y="3122618"/>
            <a:ext cx="18130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70059" y="3515126"/>
            <a:ext cx="798675" cy="369332"/>
          </a:xfrm>
          <a:prstGeom prst="rect">
            <a:avLst/>
          </a:prstGeom>
          <a:noFill/>
        </p:spPr>
        <p:txBody>
          <a:bodyPr wrap="square" rtlCol="0">
            <a:spAutoFit/>
          </a:bodyPr>
          <a:lstStyle/>
          <a:p>
            <a:r>
              <a:rPr lang="ko-KR" altLang="en-US" dirty="0" smtClean="0"/>
              <a:t>안에</a:t>
            </a:r>
            <a:endParaRPr lang="ko-KR" altLang="en-US" dirty="0"/>
          </a:p>
        </p:txBody>
      </p:sp>
      <p:sp>
        <p:nvSpPr>
          <p:cNvPr id="32" name="TextBox 31"/>
          <p:cNvSpPr txBox="1"/>
          <p:nvPr/>
        </p:nvSpPr>
        <p:spPr>
          <a:xfrm>
            <a:off x="6513166" y="3491950"/>
            <a:ext cx="798675" cy="369332"/>
          </a:xfrm>
          <a:prstGeom prst="rect">
            <a:avLst/>
          </a:prstGeom>
          <a:noFill/>
        </p:spPr>
        <p:txBody>
          <a:bodyPr wrap="square" rtlCol="0">
            <a:spAutoFit/>
          </a:bodyPr>
          <a:lstStyle/>
          <a:p>
            <a:r>
              <a:rPr lang="ko-KR" altLang="en-US" dirty="0"/>
              <a:t>위</a:t>
            </a:r>
            <a:r>
              <a:rPr lang="ko-KR" altLang="en-US" dirty="0" smtClean="0"/>
              <a:t>에</a:t>
            </a:r>
            <a:endParaRPr lang="ko-KR" altLang="en-US" dirty="0"/>
          </a:p>
        </p:txBody>
      </p:sp>
      <p:sp>
        <p:nvSpPr>
          <p:cNvPr id="33" name="TextBox 32"/>
          <p:cNvSpPr txBox="1"/>
          <p:nvPr/>
        </p:nvSpPr>
        <p:spPr>
          <a:xfrm>
            <a:off x="5172911" y="4636939"/>
            <a:ext cx="875616" cy="369332"/>
          </a:xfrm>
          <a:prstGeom prst="rect">
            <a:avLst/>
          </a:prstGeom>
          <a:noFill/>
        </p:spPr>
        <p:txBody>
          <a:bodyPr wrap="square" rtlCol="0">
            <a:spAutoFit/>
          </a:bodyPr>
          <a:lstStyle/>
          <a:p>
            <a:r>
              <a:rPr lang="ko-KR" altLang="en-US" dirty="0" smtClean="0"/>
              <a:t>지팡이</a:t>
            </a:r>
            <a:endParaRPr lang="en-US" altLang="ko-KR" dirty="0" smtClean="0"/>
          </a:p>
        </p:txBody>
      </p:sp>
      <p:sp>
        <p:nvSpPr>
          <p:cNvPr id="34" name="직사각형 33"/>
          <p:cNvSpPr/>
          <p:nvPr/>
        </p:nvSpPr>
        <p:spPr>
          <a:xfrm>
            <a:off x="4596303" y="4168365"/>
            <a:ext cx="1119696" cy="369332"/>
          </a:xfrm>
          <a:prstGeom prst="rect">
            <a:avLst/>
          </a:prstGeom>
        </p:spPr>
        <p:txBody>
          <a:bodyPr wrap="square">
            <a:spAutoFit/>
          </a:bodyPr>
          <a:lstStyle/>
          <a:p>
            <a:pPr lvl="0"/>
            <a:r>
              <a:rPr lang="ko-KR" altLang="en-US" dirty="0" err="1" smtClean="0">
                <a:solidFill>
                  <a:prstClr val="black"/>
                </a:solidFill>
              </a:rPr>
              <a:t>금항아리</a:t>
            </a:r>
            <a:endParaRPr lang="en-US" altLang="ko-KR" dirty="0">
              <a:solidFill>
                <a:prstClr val="black"/>
              </a:solidFill>
            </a:endParaRPr>
          </a:p>
        </p:txBody>
      </p:sp>
      <p:sp>
        <p:nvSpPr>
          <p:cNvPr id="35" name="직사각형 34"/>
          <p:cNvSpPr/>
          <p:nvPr/>
        </p:nvSpPr>
        <p:spPr>
          <a:xfrm>
            <a:off x="5172911" y="5164162"/>
            <a:ext cx="1420582" cy="615553"/>
          </a:xfrm>
          <a:prstGeom prst="rect">
            <a:avLst/>
          </a:prstGeom>
        </p:spPr>
        <p:txBody>
          <a:bodyPr wrap="none">
            <a:spAutoFit/>
          </a:bodyPr>
          <a:lstStyle/>
          <a:p>
            <a:pPr lvl="0"/>
            <a:r>
              <a:rPr lang="ko-KR" altLang="en-US" dirty="0">
                <a:solidFill>
                  <a:prstClr val="black"/>
                </a:solidFill>
              </a:rPr>
              <a:t>언약의 </a:t>
            </a:r>
            <a:r>
              <a:rPr lang="ko-KR" altLang="en-US" dirty="0" smtClean="0">
                <a:solidFill>
                  <a:prstClr val="black"/>
                </a:solidFill>
              </a:rPr>
              <a:t>비석</a:t>
            </a:r>
            <a:endParaRPr lang="en-US" altLang="ko-KR" dirty="0" smtClean="0">
              <a:solidFill>
                <a:prstClr val="black"/>
              </a:solidFill>
            </a:endParaRPr>
          </a:p>
          <a:p>
            <a:pPr lvl="0" algn="ctr"/>
            <a:r>
              <a:rPr lang="ko-KR" altLang="en-US" sz="1600" dirty="0" smtClean="0">
                <a:solidFill>
                  <a:prstClr val="black"/>
                </a:solidFill>
              </a:rPr>
              <a:t>대하</a:t>
            </a:r>
            <a:r>
              <a:rPr lang="en-US" altLang="ko-KR" sz="1600" dirty="0" smtClean="0">
                <a:solidFill>
                  <a:prstClr val="black"/>
                </a:solidFill>
              </a:rPr>
              <a:t>5:10</a:t>
            </a:r>
            <a:endParaRPr lang="ko-KR" altLang="en-US" sz="1600" dirty="0">
              <a:solidFill>
                <a:prstClr val="black"/>
              </a:solidFill>
            </a:endParaRPr>
          </a:p>
        </p:txBody>
      </p:sp>
      <p:sp>
        <p:nvSpPr>
          <p:cNvPr id="36" name="직사각형 35"/>
          <p:cNvSpPr/>
          <p:nvPr/>
        </p:nvSpPr>
        <p:spPr>
          <a:xfrm>
            <a:off x="3029945" y="4205237"/>
            <a:ext cx="1420582" cy="646331"/>
          </a:xfrm>
          <a:prstGeom prst="rect">
            <a:avLst/>
          </a:prstGeom>
        </p:spPr>
        <p:txBody>
          <a:bodyPr wrap="none">
            <a:spAutoFit/>
          </a:bodyPr>
          <a:lstStyle/>
          <a:p>
            <a:r>
              <a:rPr lang="ko-KR" altLang="en-US" dirty="0" err="1">
                <a:solidFill>
                  <a:prstClr val="black"/>
                </a:solidFill>
              </a:rPr>
              <a:t>만나를</a:t>
            </a:r>
            <a:r>
              <a:rPr lang="ko-KR" altLang="en-US" dirty="0">
                <a:solidFill>
                  <a:prstClr val="black"/>
                </a:solidFill>
              </a:rPr>
              <a:t> </a:t>
            </a:r>
            <a:r>
              <a:rPr lang="ko-KR" altLang="en-US" dirty="0" smtClean="0">
                <a:solidFill>
                  <a:prstClr val="black"/>
                </a:solidFill>
              </a:rPr>
              <a:t>담은</a:t>
            </a:r>
            <a:endParaRPr lang="en-US" altLang="ko-KR" dirty="0" smtClean="0">
              <a:solidFill>
                <a:prstClr val="black"/>
              </a:solidFill>
            </a:endParaRPr>
          </a:p>
          <a:p>
            <a:r>
              <a:rPr lang="ko-KR" altLang="en-US" sz="1400" dirty="0" smtClean="0">
                <a:solidFill>
                  <a:prstClr val="black"/>
                </a:solidFill>
              </a:rPr>
              <a:t>출</a:t>
            </a:r>
            <a:r>
              <a:rPr lang="en-US" altLang="ko-KR" sz="1400" dirty="0" smtClean="0">
                <a:solidFill>
                  <a:prstClr val="black"/>
                </a:solidFill>
              </a:rPr>
              <a:t>16:35</a:t>
            </a:r>
            <a:r>
              <a:rPr lang="ko-KR" altLang="en-US" dirty="0" smtClean="0">
                <a:solidFill>
                  <a:prstClr val="black"/>
                </a:solidFill>
              </a:rPr>
              <a:t> </a:t>
            </a:r>
            <a:endParaRPr lang="ko-KR" altLang="en-US" dirty="0"/>
          </a:p>
        </p:txBody>
      </p:sp>
      <p:sp>
        <p:nvSpPr>
          <p:cNvPr id="37" name="직사각형 36"/>
          <p:cNvSpPr/>
          <p:nvPr/>
        </p:nvSpPr>
        <p:spPr>
          <a:xfrm>
            <a:off x="3247370" y="4956042"/>
            <a:ext cx="1420582" cy="584775"/>
          </a:xfrm>
          <a:prstGeom prst="rect">
            <a:avLst/>
          </a:prstGeom>
        </p:spPr>
        <p:txBody>
          <a:bodyPr wrap="none">
            <a:spAutoFit/>
          </a:bodyPr>
          <a:lstStyle/>
          <a:p>
            <a:r>
              <a:rPr lang="ko-KR" altLang="en-US" dirty="0" err="1">
                <a:solidFill>
                  <a:prstClr val="black"/>
                </a:solidFill>
              </a:rPr>
              <a:t>아론의</a:t>
            </a:r>
            <a:r>
              <a:rPr lang="ko-KR" altLang="en-US" dirty="0">
                <a:solidFill>
                  <a:prstClr val="black"/>
                </a:solidFill>
              </a:rPr>
              <a:t> </a:t>
            </a:r>
            <a:r>
              <a:rPr lang="ko-KR" altLang="en-US" dirty="0" err="1" smtClean="0">
                <a:solidFill>
                  <a:prstClr val="black"/>
                </a:solidFill>
              </a:rPr>
              <a:t>싹난</a:t>
            </a:r>
            <a:endParaRPr lang="en-US" altLang="ko-KR" dirty="0" smtClean="0">
              <a:solidFill>
                <a:prstClr val="black"/>
              </a:solidFill>
            </a:endParaRPr>
          </a:p>
          <a:p>
            <a:r>
              <a:rPr lang="en-US" altLang="ko-KR" sz="1400" dirty="0" smtClean="0">
                <a:solidFill>
                  <a:prstClr val="black"/>
                </a:solidFill>
              </a:rPr>
              <a:t>(</a:t>
            </a:r>
            <a:r>
              <a:rPr lang="ko-KR" altLang="en-US" sz="1400" dirty="0" smtClean="0">
                <a:solidFill>
                  <a:prstClr val="black"/>
                </a:solidFill>
              </a:rPr>
              <a:t>민</a:t>
            </a:r>
            <a:r>
              <a:rPr lang="en-US" altLang="ko-KR" sz="1400" dirty="0" smtClean="0">
                <a:solidFill>
                  <a:prstClr val="black"/>
                </a:solidFill>
              </a:rPr>
              <a:t>17</a:t>
            </a:r>
            <a:r>
              <a:rPr lang="ko-KR" altLang="en-US" sz="1400" dirty="0" smtClean="0">
                <a:solidFill>
                  <a:prstClr val="black"/>
                </a:solidFill>
              </a:rPr>
              <a:t>장</a:t>
            </a:r>
            <a:r>
              <a:rPr lang="en-US" altLang="ko-KR" sz="1400" dirty="0" smtClean="0">
                <a:solidFill>
                  <a:prstClr val="black"/>
                </a:solidFill>
              </a:rPr>
              <a:t>10</a:t>
            </a:r>
            <a:r>
              <a:rPr lang="ko-KR" altLang="en-US" sz="1400" dirty="0" smtClean="0">
                <a:solidFill>
                  <a:prstClr val="black"/>
                </a:solidFill>
              </a:rPr>
              <a:t>절</a:t>
            </a:r>
            <a:r>
              <a:rPr lang="en-US" altLang="ko-KR" sz="1400" dirty="0" smtClean="0">
                <a:solidFill>
                  <a:prstClr val="black"/>
                </a:solidFill>
              </a:rPr>
              <a:t>)</a:t>
            </a:r>
            <a:r>
              <a:rPr lang="ko-KR" altLang="en-US" sz="1400" dirty="0" smtClean="0">
                <a:solidFill>
                  <a:prstClr val="black"/>
                </a:solidFill>
              </a:rPr>
              <a:t> </a:t>
            </a:r>
            <a:endParaRPr lang="ko-KR" altLang="en-US" sz="1400" dirty="0"/>
          </a:p>
        </p:txBody>
      </p:sp>
      <p:cxnSp>
        <p:nvCxnSpPr>
          <p:cNvPr id="39" name="직선 연결선 38"/>
          <p:cNvCxnSpPr>
            <a:stCxn id="34" idx="1"/>
            <a:endCxn id="36" idx="3"/>
          </p:cNvCxnSpPr>
          <p:nvPr/>
        </p:nvCxnSpPr>
        <p:spPr>
          <a:xfrm flipH="1">
            <a:off x="4450527" y="4353031"/>
            <a:ext cx="145776" cy="175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3" idx="1"/>
            <a:endCxn id="37" idx="3"/>
          </p:cNvCxnSpPr>
          <p:nvPr/>
        </p:nvCxnSpPr>
        <p:spPr>
          <a:xfrm flipH="1">
            <a:off x="4667952" y="4821605"/>
            <a:ext cx="504959" cy="426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직선 연결선 44"/>
          <p:cNvCxnSpPr>
            <a:stCxn id="31" idx="2"/>
            <a:endCxn id="34" idx="3"/>
          </p:cNvCxnSpPr>
          <p:nvPr/>
        </p:nvCxnSpPr>
        <p:spPr>
          <a:xfrm flipH="1">
            <a:off x="5715999" y="3884458"/>
            <a:ext cx="253398" cy="468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직선 연결선 46"/>
          <p:cNvCxnSpPr>
            <a:stCxn id="31" idx="2"/>
            <a:endCxn id="33" idx="3"/>
          </p:cNvCxnSpPr>
          <p:nvPr/>
        </p:nvCxnSpPr>
        <p:spPr>
          <a:xfrm>
            <a:off x="5969397" y="3884458"/>
            <a:ext cx="79130" cy="93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p:cNvCxnSpPr>
            <a:stCxn id="31" idx="2"/>
            <a:endCxn id="35" idx="3"/>
          </p:cNvCxnSpPr>
          <p:nvPr/>
        </p:nvCxnSpPr>
        <p:spPr>
          <a:xfrm>
            <a:off x="5969397" y="3884458"/>
            <a:ext cx="624096" cy="1587481"/>
          </a:xfrm>
          <a:prstGeom prst="line">
            <a:avLst/>
          </a:prstGeom>
        </p:spPr>
        <p:style>
          <a:lnRef idx="1">
            <a:schemeClr val="accent1"/>
          </a:lnRef>
          <a:fillRef idx="0">
            <a:schemeClr val="accent1"/>
          </a:fillRef>
          <a:effectRef idx="0">
            <a:schemeClr val="accent1"/>
          </a:effectRef>
          <a:fontRef idx="minor">
            <a:schemeClr val="tx1"/>
          </a:fontRef>
        </p:style>
      </p:cxnSp>
      <p:sp>
        <p:nvSpPr>
          <p:cNvPr id="55" name="직사각형 54"/>
          <p:cNvSpPr/>
          <p:nvPr/>
        </p:nvSpPr>
        <p:spPr>
          <a:xfrm>
            <a:off x="3047999" y="3214951"/>
            <a:ext cx="646331" cy="584775"/>
          </a:xfrm>
          <a:prstGeom prst="rect">
            <a:avLst/>
          </a:prstGeom>
        </p:spPr>
        <p:txBody>
          <a:bodyPr wrap="none">
            <a:spAutoFit/>
          </a:bodyPr>
          <a:lstStyle/>
          <a:p>
            <a:pPr lvl="0"/>
            <a:r>
              <a:rPr lang="ko-KR" altLang="en-US" dirty="0" smtClean="0">
                <a:solidFill>
                  <a:prstClr val="black"/>
                </a:solidFill>
              </a:rPr>
              <a:t>등대</a:t>
            </a:r>
          </a:p>
          <a:p>
            <a:pPr lvl="0" algn="ctr"/>
            <a:r>
              <a:rPr lang="ko-KR" altLang="en-US" sz="1400" dirty="0" smtClean="0">
                <a:solidFill>
                  <a:prstClr val="black"/>
                </a:solidFill>
              </a:rPr>
              <a:t>출</a:t>
            </a:r>
            <a:r>
              <a:rPr lang="en-US" altLang="ko-KR" sz="1400" dirty="0" smtClean="0">
                <a:solidFill>
                  <a:prstClr val="black"/>
                </a:solidFill>
              </a:rPr>
              <a:t>25</a:t>
            </a:r>
            <a:endParaRPr lang="en-US" altLang="ko-KR" sz="1400" dirty="0">
              <a:solidFill>
                <a:prstClr val="black"/>
              </a:solidFill>
            </a:endParaRPr>
          </a:p>
        </p:txBody>
      </p:sp>
      <p:sp>
        <p:nvSpPr>
          <p:cNvPr id="56" name="직사각형 55"/>
          <p:cNvSpPr/>
          <p:nvPr/>
        </p:nvSpPr>
        <p:spPr>
          <a:xfrm>
            <a:off x="3738928" y="3330460"/>
            <a:ext cx="1074333" cy="800219"/>
          </a:xfrm>
          <a:prstGeom prst="rect">
            <a:avLst/>
          </a:prstGeom>
        </p:spPr>
        <p:txBody>
          <a:bodyPr wrap="none">
            <a:spAutoFit/>
          </a:bodyPr>
          <a:lstStyle/>
          <a:p>
            <a:pPr lvl="0"/>
            <a:r>
              <a:rPr lang="ko-KR" altLang="en-US" dirty="0" err="1" smtClean="0">
                <a:solidFill>
                  <a:prstClr val="black"/>
                </a:solidFill>
              </a:rPr>
              <a:t>진설병</a:t>
            </a:r>
            <a:endParaRPr lang="en-US" altLang="ko-KR" dirty="0" smtClean="0">
              <a:solidFill>
                <a:prstClr val="black"/>
              </a:solidFill>
            </a:endParaRPr>
          </a:p>
          <a:p>
            <a:pPr lvl="0"/>
            <a:r>
              <a:rPr lang="ko-KR" altLang="en-US" sz="1400" dirty="0" smtClean="0">
                <a:solidFill>
                  <a:prstClr val="black"/>
                </a:solidFill>
              </a:rPr>
              <a:t>출</a:t>
            </a:r>
            <a:r>
              <a:rPr lang="en-US" altLang="ko-KR" sz="1400" dirty="0" smtClean="0">
                <a:solidFill>
                  <a:prstClr val="black"/>
                </a:solidFill>
              </a:rPr>
              <a:t>25:23-30</a:t>
            </a:r>
          </a:p>
          <a:p>
            <a:pPr lvl="0"/>
            <a:r>
              <a:rPr lang="ko-KR" altLang="en-US" sz="1400" dirty="0" err="1" smtClean="0">
                <a:solidFill>
                  <a:prstClr val="black"/>
                </a:solidFill>
              </a:rPr>
              <a:t>레</a:t>
            </a:r>
            <a:r>
              <a:rPr lang="en-US" altLang="ko-KR" sz="1400" dirty="0" smtClean="0">
                <a:solidFill>
                  <a:prstClr val="black"/>
                </a:solidFill>
              </a:rPr>
              <a:t>24:5-9</a:t>
            </a:r>
            <a:endParaRPr lang="ko-KR" altLang="en-US" dirty="0">
              <a:solidFill>
                <a:prstClr val="black"/>
              </a:solidFill>
            </a:endParaRPr>
          </a:p>
        </p:txBody>
      </p:sp>
      <p:cxnSp>
        <p:nvCxnSpPr>
          <p:cNvPr id="58" name="직선 연결선 57"/>
          <p:cNvCxnSpPr>
            <a:stCxn id="11" idx="2"/>
            <a:endCxn id="55" idx="0"/>
          </p:cNvCxnSpPr>
          <p:nvPr/>
        </p:nvCxnSpPr>
        <p:spPr>
          <a:xfrm flipH="1">
            <a:off x="3371165" y="2659212"/>
            <a:ext cx="667570" cy="555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직선 연결선 59"/>
          <p:cNvCxnSpPr>
            <a:stCxn id="11" idx="2"/>
            <a:endCxn id="56" idx="0"/>
          </p:cNvCxnSpPr>
          <p:nvPr/>
        </p:nvCxnSpPr>
        <p:spPr>
          <a:xfrm>
            <a:off x="4038735" y="2659212"/>
            <a:ext cx="237360" cy="67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11" idx="2"/>
            <a:endCxn id="12" idx="0"/>
          </p:cNvCxnSpPr>
          <p:nvPr/>
        </p:nvCxnSpPr>
        <p:spPr>
          <a:xfrm>
            <a:off x="4038735" y="2659212"/>
            <a:ext cx="847386" cy="627640"/>
          </a:xfrm>
          <a:prstGeom prst="line">
            <a:avLst/>
          </a:prstGeom>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973338" y="4030686"/>
            <a:ext cx="1475084" cy="584775"/>
          </a:xfrm>
          <a:prstGeom prst="rect">
            <a:avLst/>
          </a:prstGeom>
        </p:spPr>
        <p:txBody>
          <a:bodyPr wrap="none">
            <a:spAutoFit/>
          </a:bodyPr>
          <a:lstStyle/>
          <a:p>
            <a:r>
              <a:rPr lang="ko-KR" altLang="en-US" dirty="0"/>
              <a:t>영광의 </a:t>
            </a:r>
            <a:r>
              <a:rPr lang="ko-KR" altLang="en-US" dirty="0" smtClean="0"/>
              <a:t>그룹</a:t>
            </a:r>
            <a:endParaRPr lang="en-US" altLang="ko-KR" dirty="0" smtClean="0"/>
          </a:p>
          <a:p>
            <a:r>
              <a:rPr lang="ko-KR" altLang="en-US" sz="1400" dirty="0"/>
              <a:t>출</a:t>
            </a:r>
            <a:r>
              <a:rPr lang="en-US" altLang="ko-KR" sz="1400" dirty="0" smtClean="0"/>
              <a:t>25:22,</a:t>
            </a:r>
            <a:r>
              <a:rPr lang="ko-KR" altLang="en-US" sz="1400" dirty="0"/>
              <a:t> 민</a:t>
            </a:r>
            <a:r>
              <a:rPr lang="en-US" altLang="ko-KR" sz="1400" dirty="0"/>
              <a:t>7:89</a:t>
            </a:r>
            <a:endParaRPr lang="ko-KR" altLang="en-US" sz="1400" dirty="0"/>
          </a:p>
        </p:txBody>
      </p:sp>
      <p:cxnSp>
        <p:nvCxnSpPr>
          <p:cNvPr id="66" name="직선 연결선 65"/>
          <p:cNvCxnSpPr>
            <a:stCxn id="32" idx="2"/>
            <a:endCxn id="64" idx="1"/>
          </p:cNvCxnSpPr>
          <p:nvPr/>
        </p:nvCxnSpPr>
        <p:spPr>
          <a:xfrm>
            <a:off x="6912504" y="3861282"/>
            <a:ext cx="60834" cy="461792"/>
          </a:xfrm>
          <a:prstGeom prst="line">
            <a:avLst/>
          </a:prstGeom>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6841839" y="4794830"/>
            <a:ext cx="1651414" cy="584775"/>
          </a:xfrm>
          <a:prstGeom prst="rect">
            <a:avLst/>
          </a:prstGeom>
        </p:spPr>
        <p:txBody>
          <a:bodyPr wrap="none">
            <a:spAutoFit/>
          </a:bodyPr>
          <a:lstStyle/>
          <a:p>
            <a:r>
              <a:rPr lang="ko-KR" altLang="en-US" dirty="0" err="1"/>
              <a:t>속죄소를</a:t>
            </a:r>
            <a:r>
              <a:rPr lang="ko-KR" altLang="en-US" dirty="0"/>
              <a:t> </a:t>
            </a:r>
            <a:r>
              <a:rPr lang="ko-KR" altLang="en-US" dirty="0" smtClean="0"/>
              <a:t>덮는</a:t>
            </a:r>
            <a:endParaRPr lang="en-US" altLang="ko-KR" dirty="0" smtClean="0"/>
          </a:p>
          <a:p>
            <a:pPr algn="ctr"/>
            <a:r>
              <a:rPr lang="ko-KR" altLang="en-US" sz="1400" dirty="0" err="1"/>
              <a:t>레</a:t>
            </a:r>
            <a:r>
              <a:rPr lang="ko-KR" altLang="en-US" sz="1400" dirty="0"/>
              <a:t> </a:t>
            </a:r>
            <a:r>
              <a:rPr lang="en-US" altLang="ko-KR" sz="1400" dirty="0"/>
              <a:t>16:2</a:t>
            </a:r>
            <a:r>
              <a:rPr lang="ko-KR" altLang="en-US" sz="1400" dirty="0" smtClean="0"/>
              <a:t> </a:t>
            </a:r>
            <a:endParaRPr lang="ko-KR" altLang="en-US" sz="1400" dirty="0"/>
          </a:p>
        </p:txBody>
      </p:sp>
      <p:cxnSp>
        <p:nvCxnSpPr>
          <p:cNvPr id="70" name="직선 연결선 69"/>
          <p:cNvCxnSpPr>
            <a:stCxn id="64" idx="2"/>
            <a:endCxn id="68" idx="0"/>
          </p:cNvCxnSpPr>
          <p:nvPr/>
        </p:nvCxnSpPr>
        <p:spPr>
          <a:xfrm flipH="1">
            <a:off x="7667546" y="4615461"/>
            <a:ext cx="43334" cy="17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직선 연결선 81"/>
          <p:cNvCxnSpPr>
            <a:stCxn id="4" idx="2"/>
            <a:endCxn id="5" idx="0"/>
          </p:cNvCxnSpPr>
          <p:nvPr/>
        </p:nvCxnSpPr>
        <p:spPr>
          <a:xfrm flipH="1">
            <a:off x="1928659" y="885233"/>
            <a:ext cx="819551" cy="61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직선 연결선 83"/>
          <p:cNvCxnSpPr>
            <a:stCxn id="4" idx="2"/>
            <a:endCxn id="6" idx="0"/>
          </p:cNvCxnSpPr>
          <p:nvPr/>
        </p:nvCxnSpPr>
        <p:spPr>
          <a:xfrm>
            <a:off x="2748210" y="885233"/>
            <a:ext cx="2277884" cy="60987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23528" y="2289880"/>
            <a:ext cx="883690" cy="369332"/>
          </a:xfrm>
          <a:prstGeom prst="rect">
            <a:avLst/>
          </a:prstGeom>
          <a:noFill/>
        </p:spPr>
        <p:txBody>
          <a:bodyPr wrap="square" rtlCol="0">
            <a:spAutoFit/>
          </a:bodyPr>
          <a:lstStyle/>
          <a:p>
            <a:r>
              <a:rPr lang="ko-KR" altLang="en-US" smtClean="0"/>
              <a:t>제사장</a:t>
            </a:r>
            <a:endParaRPr lang="ko-KR" altLang="en-US"/>
          </a:p>
        </p:txBody>
      </p:sp>
      <p:sp>
        <p:nvSpPr>
          <p:cNvPr id="88" name="TextBox 87"/>
          <p:cNvSpPr txBox="1"/>
          <p:nvPr/>
        </p:nvSpPr>
        <p:spPr>
          <a:xfrm>
            <a:off x="1627891" y="2255989"/>
            <a:ext cx="1248146" cy="369332"/>
          </a:xfrm>
          <a:prstGeom prst="rect">
            <a:avLst/>
          </a:prstGeom>
          <a:noFill/>
        </p:spPr>
        <p:txBody>
          <a:bodyPr wrap="square" rtlCol="0">
            <a:spAutoFit/>
          </a:bodyPr>
          <a:lstStyle/>
          <a:p>
            <a:r>
              <a:rPr lang="ko-KR" altLang="en-US" smtClean="0"/>
              <a:t>대제사장</a:t>
            </a:r>
            <a:endParaRPr lang="ko-KR" altLang="en-US"/>
          </a:p>
        </p:txBody>
      </p:sp>
      <p:cxnSp>
        <p:nvCxnSpPr>
          <p:cNvPr id="90" name="직선 연결선 89"/>
          <p:cNvCxnSpPr>
            <a:stCxn id="5" idx="2"/>
          </p:cNvCxnSpPr>
          <p:nvPr/>
        </p:nvCxnSpPr>
        <p:spPr>
          <a:xfrm flipH="1">
            <a:off x="899592" y="1867124"/>
            <a:ext cx="1029067" cy="38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직선 연결선 91"/>
          <p:cNvCxnSpPr>
            <a:stCxn id="5" idx="2"/>
            <a:endCxn id="88" idx="0"/>
          </p:cNvCxnSpPr>
          <p:nvPr/>
        </p:nvCxnSpPr>
        <p:spPr>
          <a:xfrm>
            <a:off x="1928659" y="1867124"/>
            <a:ext cx="323305" cy="388865"/>
          </a:xfrm>
          <a:prstGeom prst="line">
            <a:avLst/>
          </a:prstGeom>
        </p:spPr>
        <p:style>
          <a:lnRef idx="1">
            <a:schemeClr val="accent1"/>
          </a:lnRef>
          <a:fillRef idx="0">
            <a:schemeClr val="accent1"/>
          </a:fillRef>
          <a:effectRef idx="0">
            <a:schemeClr val="accent1"/>
          </a:effectRef>
          <a:fontRef idx="minor">
            <a:schemeClr val="tx1"/>
          </a:fontRef>
        </p:style>
      </p:cxnSp>
      <p:sp>
        <p:nvSpPr>
          <p:cNvPr id="96" name="직사각형 95"/>
          <p:cNvSpPr/>
          <p:nvPr/>
        </p:nvSpPr>
        <p:spPr>
          <a:xfrm>
            <a:off x="182095" y="2917520"/>
            <a:ext cx="1166555" cy="369332"/>
          </a:xfrm>
          <a:prstGeom prst="rect">
            <a:avLst/>
          </a:prstGeom>
        </p:spPr>
        <p:txBody>
          <a:bodyPr wrap="square">
            <a:spAutoFit/>
          </a:bodyPr>
          <a:lstStyle/>
          <a:p>
            <a:r>
              <a:rPr lang="ko-KR" altLang="en-US" smtClean="0"/>
              <a:t>첫 장막</a:t>
            </a:r>
            <a:endParaRPr lang="ko-KR" altLang="en-US" dirty="0"/>
          </a:p>
        </p:txBody>
      </p:sp>
      <p:sp>
        <p:nvSpPr>
          <p:cNvPr id="97" name="직사각형 96"/>
          <p:cNvSpPr/>
          <p:nvPr/>
        </p:nvSpPr>
        <p:spPr>
          <a:xfrm>
            <a:off x="1026991" y="3543706"/>
            <a:ext cx="2209259" cy="369332"/>
          </a:xfrm>
          <a:prstGeom prst="rect">
            <a:avLst/>
          </a:prstGeom>
        </p:spPr>
        <p:txBody>
          <a:bodyPr wrap="none">
            <a:spAutoFit/>
          </a:bodyPr>
          <a:lstStyle/>
          <a:p>
            <a:r>
              <a:rPr lang="ko-KR" altLang="en-US" dirty="0"/>
              <a:t>홀로 일 년 일 차씩 </a:t>
            </a:r>
          </a:p>
        </p:txBody>
      </p:sp>
      <p:cxnSp>
        <p:nvCxnSpPr>
          <p:cNvPr id="99" name="직선 연결선 98"/>
          <p:cNvCxnSpPr>
            <a:stCxn id="87" idx="2"/>
            <a:endCxn id="96" idx="0"/>
          </p:cNvCxnSpPr>
          <p:nvPr/>
        </p:nvCxnSpPr>
        <p:spPr>
          <a:xfrm>
            <a:off x="765373" y="2659212"/>
            <a:ext cx="0" cy="25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p:cNvCxnSpPr>
            <a:stCxn id="110" idx="2"/>
            <a:endCxn id="97" idx="0"/>
          </p:cNvCxnSpPr>
          <p:nvPr/>
        </p:nvCxnSpPr>
        <p:spPr>
          <a:xfrm flipH="1">
            <a:off x="2131621" y="3253135"/>
            <a:ext cx="32715" cy="290571"/>
          </a:xfrm>
          <a:prstGeom prst="line">
            <a:avLst/>
          </a:prstGeom>
        </p:spPr>
        <p:style>
          <a:lnRef idx="1">
            <a:schemeClr val="accent1"/>
          </a:lnRef>
          <a:fillRef idx="0">
            <a:schemeClr val="accent1"/>
          </a:fillRef>
          <a:effectRef idx="0">
            <a:schemeClr val="accent1"/>
          </a:effectRef>
          <a:fontRef idx="minor">
            <a:schemeClr val="tx1"/>
          </a:fontRef>
        </p:style>
      </p:cxnSp>
      <p:sp>
        <p:nvSpPr>
          <p:cNvPr id="110" name="직사각형 109"/>
          <p:cNvSpPr/>
          <p:nvPr/>
        </p:nvSpPr>
        <p:spPr>
          <a:xfrm>
            <a:off x="1512154" y="2883803"/>
            <a:ext cx="1304363" cy="369332"/>
          </a:xfrm>
          <a:prstGeom prst="rect">
            <a:avLst/>
          </a:prstGeom>
        </p:spPr>
        <p:txBody>
          <a:bodyPr wrap="square">
            <a:spAutoFit/>
          </a:bodyPr>
          <a:lstStyle/>
          <a:p>
            <a:r>
              <a:rPr lang="ko-KR" altLang="en-US" dirty="0" smtClean="0"/>
              <a:t>둘</a:t>
            </a:r>
            <a:r>
              <a:rPr lang="ko-KR" altLang="en-US" dirty="0"/>
              <a:t>째</a:t>
            </a:r>
            <a:r>
              <a:rPr lang="ko-KR" altLang="en-US" dirty="0" smtClean="0"/>
              <a:t> 장막</a:t>
            </a:r>
            <a:endParaRPr lang="ko-KR" altLang="en-US" dirty="0"/>
          </a:p>
        </p:txBody>
      </p:sp>
      <p:cxnSp>
        <p:nvCxnSpPr>
          <p:cNvPr id="115" name="직선 연결선 114"/>
          <p:cNvCxnSpPr>
            <a:stCxn id="88" idx="2"/>
            <a:endCxn id="110" idx="0"/>
          </p:cNvCxnSpPr>
          <p:nvPr/>
        </p:nvCxnSpPr>
        <p:spPr>
          <a:xfrm flipH="1">
            <a:off x="2164336" y="2625321"/>
            <a:ext cx="87628" cy="25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2"/>
            <a:endCxn id="31" idx="0"/>
          </p:cNvCxnSpPr>
          <p:nvPr/>
        </p:nvCxnSpPr>
        <p:spPr>
          <a:xfrm flipH="1">
            <a:off x="5969397" y="3307284"/>
            <a:ext cx="543769" cy="20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p:cNvCxnSpPr>
            <a:stCxn id="15" idx="2"/>
            <a:endCxn id="32" idx="0"/>
          </p:cNvCxnSpPr>
          <p:nvPr/>
        </p:nvCxnSpPr>
        <p:spPr>
          <a:xfrm>
            <a:off x="6513166" y="3307284"/>
            <a:ext cx="399338" cy="184666"/>
          </a:xfrm>
          <a:prstGeom prst="line">
            <a:avLst/>
          </a:prstGeom>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453991" y="2371214"/>
            <a:ext cx="1752561" cy="369332"/>
          </a:xfrm>
          <a:prstGeom prst="rect">
            <a:avLst/>
          </a:prstGeom>
          <a:noFill/>
        </p:spPr>
        <p:txBody>
          <a:bodyPr wrap="square" rtlCol="0">
            <a:spAutoFit/>
          </a:bodyPr>
          <a:lstStyle/>
          <a:p>
            <a:r>
              <a:rPr lang="ko-KR" altLang="en-US" dirty="0" smtClean="0"/>
              <a:t>둘째 휘장 뒤</a:t>
            </a:r>
            <a:endParaRPr lang="ko-KR" altLang="en-US" dirty="0"/>
          </a:p>
        </p:txBody>
      </p:sp>
      <p:cxnSp>
        <p:nvCxnSpPr>
          <p:cNvPr id="140" name="직선 연결선 139"/>
          <p:cNvCxnSpPr>
            <a:stCxn id="13" idx="3"/>
            <a:endCxn id="138" idx="1"/>
          </p:cNvCxnSpPr>
          <p:nvPr/>
        </p:nvCxnSpPr>
        <p:spPr>
          <a:xfrm flipV="1">
            <a:off x="7223743" y="2555880"/>
            <a:ext cx="230248" cy="7394"/>
          </a:xfrm>
          <a:prstGeom prst="line">
            <a:avLst/>
          </a:prstGeom>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627891" y="4215352"/>
            <a:ext cx="1022209" cy="369332"/>
          </a:xfrm>
          <a:prstGeom prst="rect">
            <a:avLst/>
          </a:prstGeom>
          <a:noFill/>
        </p:spPr>
        <p:txBody>
          <a:bodyPr wrap="square" rtlCol="0">
            <a:spAutoFit/>
          </a:bodyPr>
          <a:lstStyle/>
          <a:p>
            <a:pPr algn="ctr"/>
            <a:r>
              <a:rPr lang="ko-KR" altLang="en-US" smtClean="0"/>
              <a:t>피 드림</a:t>
            </a:r>
            <a:endParaRPr lang="ko-KR" altLang="en-US" dirty="0"/>
          </a:p>
        </p:txBody>
      </p:sp>
      <p:cxnSp>
        <p:nvCxnSpPr>
          <p:cNvPr id="143" name="직선 연결선 142"/>
          <p:cNvCxnSpPr>
            <a:stCxn id="97" idx="2"/>
            <a:endCxn id="141" idx="0"/>
          </p:cNvCxnSpPr>
          <p:nvPr/>
        </p:nvCxnSpPr>
        <p:spPr>
          <a:xfrm>
            <a:off x="2131621" y="3913038"/>
            <a:ext cx="7375" cy="302314"/>
          </a:xfrm>
          <a:prstGeom prst="line">
            <a:avLst/>
          </a:prstGeom>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320837" y="5026205"/>
            <a:ext cx="820142" cy="369332"/>
          </a:xfrm>
          <a:prstGeom prst="rect">
            <a:avLst/>
          </a:prstGeom>
          <a:noFill/>
        </p:spPr>
        <p:txBody>
          <a:bodyPr wrap="square" rtlCol="0">
            <a:spAutoFit/>
          </a:bodyPr>
          <a:lstStyle/>
          <a:p>
            <a:r>
              <a:rPr lang="ko-KR" altLang="en-US" smtClean="0"/>
              <a:t>자기</a:t>
            </a:r>
            <a:endParaRPr lang="ko-KR" altLang="en-US"/>
          </a:p>
        </p:txBody>
      </p:sp>
      <p:sp>
        <p:nvSpPr>
          <p:cNvPr id="145" name="TextBox 144"/>
          <p:cNvSpPr txBox="1"/>
          <p:nvPr/>
        </p:nvSpPr>
        <p:spPr>
          <a:xfrm>
            <a:off x="2261709" y="5026205"/>
            <a:ext cx="820142" cy="369332"/>
          </a:xfrm>
          <a:prstGeom prst="rect">
            <a:avLst/>
          </a:prstGeom>
          <a:noFill/>
        </p:spPr>
        <p:txBody>
          <a:bodyPr wrap="square" rtlCol="0">
            <a:spAutoFit/>
          </a:bodyPr>
          <a:lstStyle/>
          <a:p>
            <a:r>
              <a:rPr lang="ko-KR" altLang="en-US" smtClean="0"/>
              <a:t>백성</a:t>
            </a:r>
            <a:endParaRPr lang="ko-KR" altLang="en-US" dirty="0"/>
          </a:p>
        </p:txBody>
      </p:sp>
      <p:cxnSp>
        <p:nvCxnSpPr>
          <p:cNvPr id="151" name="직선 연결선 150"/>
          <p:cNvCxnSpPr>
            <a:stCxn id="141" idx="2"/>
            <a:endCxn id="144" idx="0"/>
          </p:cNvCxnSpPr>
          <p:nvPr/>
        </p:nvCxnSpPr>
        <p:spPr>
          <a:xfrm flipH="1">
            <a:off x="1730908" y="4584684"/>
            <a:ext cx="408088" cy="441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직선 연결선 152"/>
          <p:cNvCxnSpPr>
            <a:stCxn id="141" idx="2"/>
            <a:endCxn id="145" idx="0"/>
          </p:cNvCxnSpPr>
          <p:nvPr/>
        </p:nvCxnSpPr>
        <p:spPr>
          <a:xfrm>
            <a:off x="2138996" y="4584684"/>
            <a:ext cx="532784" cy="441521"/>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82096" y="4215352"/>
            <a:ext cx="1232030" cy="369332"/>
          </a:xfrm>
          <a:prstGeom prst="rect">
            <a:avLst/>
          </a:prstGeom>
          <a:noFill/>
        </p:spPr>
        <p:txBody>
          <a:bodyPr wrap="square" rtlCol="0">
            <a:spAutoFit/>
          </a:bodyPr>
          <a:lstStyle/>
          <a:p>
            <a:r>
              <a:rPr lang="ko-KR" altLang="en-US" dirty="0" err="1" smtClean="0"/>
              <a:t>허물위해</a:t>
            </a:r>
            <a:endParaRPr lang="ko-KR" altLang="en-US" dirty="0"/>
          </a:p>
        </p:txBody>
      </p:sp>
      <p:cxnSp>
        <p:nvCxnSpPr>
          <p:cNvPr id="156" name="직선 연결선 155"/>
          <p:cNvCxnSpPr>
            <a:stCxn id="154" idx="3"/>
            <a:endCxn id="141" idx="1"/>
          </p:cNvCxnSpPr>
          <p:nvPr/>
        </p:nvCxnSpPr>
        <p:spPr>
          <a:xfrm>
            <a:off x="1414126" y="4400018"/>
            <a:ext cx="213765" cy="0"/>
          </a:xfrm>
          <a:prstGeom prst="line">
            <a:avLst/>
          </a:prstGeom>
        </p:spPr>
        <p:style>
          <a:lnRef idx="1">
            <a:schemeClr val="accent1"/>
          </a:lnRef>
          <a:fillRef idx="0">
            <a:schemeClr val="accent1"/>
          </a:fillRef>
          <a:effectRef idx="0">
            <a:schemeClr val="accent1"/>
          </a:effectRef>
          <a:fontRef idx="minor">
            <a:schemeClr val="tx1"/>
          </a:fontRef>
        </p:style>
      </p:cxnSp>
      <p:sp>
        <p:nvSpPr>
          <p:cNvPr id="170" name="직사각형 169"/>
          <p:cNvSpPr/>
          <p:nvPr/>
        </p:nvSpPr>
        <p:spPr>
          <a:xfrm>
            <a:off x="5595537" y="1965870"/>
            <a:ext cx="1470274" cy="369332"/>
          </a:xfrm>
          <a:prstGeom prst="rect">
            <a:avLst/>
          </a:prstGeom>
        </p:spPr>
        <p:txBody>
          <a:bodyPr wrap="none">
            <a:spAutoFit/>
          </a:bodyPr>
          <a:lstStyle/>
          <a:p>
            <a:pPr algn="ctr"/>
            <a:r>
              <a:rPr lang="en-US" altLang="ko-KR" dirty="0" smtClean="0"/>
              <a:t>The second </a:t>
            </a:r>
            <a:endParaRPr lang="ko-KR" altLang="en-US" dirty="0"/>
          </a:p>
        </p:txBody>
      </p:sp>
      <p:sp>
        <p:nvSpPr>
          <p:cNvPr id="171" name="직사각형 170"/>
          <p:cNvSpPr/>
          <p:nvPr/>
        </p:nvSpPr>
        <p:spPr>
          <a:xfrm>
            <a:off x="3270472" y="1941958"/>
            <a:ext cx="1120884" cy="369332"/>
          </a:xfrm>
          <a:prstGeom prst="rect">
            <a:avLst/>
          </a:prstGeom>
        </p:spPr>
        <p:txBody>
          <a:bodyPr wrap="none">
            <a:spAutoFit/>
          </a:bodyPr>
          <a:lstStyle/>
          <a:p>
            <a:r>
              <a:rPr lang="en-US" altLang="ko-KR" dirty="0"/>
              <a:t>T</a:t>
            </a:r>
            <a:r>
              <a:rPr lang="en-US" altLang="ko-KR" dirty="0" smtClean="0"/>
              <a:t>he </a:t>
            </a:r>
            <a:r>
              <a:rPr lang="en-US" altLang="ko-KR" dirty="0"/>
              <a:t>first </a:t>
            </a:r>
            <a:endParaRPr lang="ko-KR" altLang="en-US" dirty="0"/>
          </a:p>
        </p:txBody>
      </p:sp>
      <p:sp>
        <p:nvSpPr>
          <p:cNvPr id="172" name="직사각형 171"/>
          <p:cNvSpPr/>
          <p:nvPr/>
        </p:nvSpPr>
        <p:spPr>
          <a:xfrm>
            <a:off x="182095" y="3188910"/>
            <a:ext cx="1116036" cy="369332"/>
          </a:xfrm>
          <a:prstGeom prst="rect">
            <a:avLst/>
          </a:prstGeom>
        </p:spPr>
        <p:txBody>
          <a:bodyPr wrap="square">
            <a:spAutoFit/>
          </a:bodyPr>
          <a:lstStyle/>
          <a:p>
            <a:r>
              <a:rPr lang="en-US" altLang="ko-KR" dirty="0"/>
              <a:t>the </a:t>
            </a:r>
            <a:r>
              <a:rPr lang="en-US" altLang="ko-KR" dirty="0" smtClean="0"/>
              <a:t>first</a:t>
            </a:r>
            <a:endParaRPr lang="ko-KR" altLang="en-US" dirty="0"/>
          </a:p>
        </p:txBody>
      </p:sp>
      <p:sp>
        <p:nvSpPr>
          <p:cNvPr id="173" name="직사각형 172"/>
          <p:cNvSpPr/>
          <p:nvPr/>
        </p:nvSpPr>
        <p:spPr>
          <a:xfrm>
            <a:off x="1491714" y="3153143"/>
            <a:ext cx="1345240" cy="369332"/>
          </a:xfrm>
          <a:prstGeom prst="rect">
            <a:avLst/>
          </a:prstGeom>
        </p:spPr>
        <p:txBody>
          <a:bodyPr wrap="none">
            <a:spAutoFit/>
          </a:bodyPr>
          <a:lstStyle/>
          <a:p>
            <a:r>
              <a:rPr lang="en-US" altLang="ko-KR" dirty="0"/>
              <a:t>the second</a:t>
            </a:r>
            <a:endParaRPr lang="ko-KR" altLang="en-US" dirty="0"/>
          </a:p>
        </p:txBody>
      </p:sp>
    </p:spTree>
    <p:extLst>
      <p:ext uri="{BB962C8B-B14F-4D97-AF65-F5344CB8AC3E}">
        <p14:creationId xmlns:p14="http://schemas.microsoft.com/office/powerpoint/2010/main" val="13775295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33" y="332657"/>
            <a:ext cx="852462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9299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4048" y="1869208"/>
            <a:ext cx="3744080" cy="3204932"/>
          </a:xfrm>
          <a:prstGeom prst="rect">
            <a:avLst/>
          </a:prstGeom>
        </p:spPr>
      </p:pic>
      <p:sp>
        <p:nvSpPr>
          <p:cNvPr id="4" name="직사각형 3"/>
          <p:cNvSpPr/>
          <p:nvPr/>
        </p:nvSpPr>
        <p:spPr>
          <a:xfrm>
            <a:off x="804767" y="476672"/>
            <a:ext cx="2013693" cy="646331"/>
          </a:xfrm>
          <a:prstGeom prst="rect">
            <a:avLst/>
          </a:prstGeom>
        </p:spPr>
        <p:txBody>
          <a:bodyPr wrap="none">
            <a:spAutoFit/>
          </a:bodyPr>
          <a:lstStyle/>
          <a:p>
            <a:r>
              <a:rPr lang="ko-KR" altLang="en-US" dirty="0"/>
              <a:t>출애굽기</a:t>
            </a:r>
            <a:r>
              <a:rPr lang="en-US" altLang="ko-KR" dirty="0" smtClean="0"/>
              <a:t>25:23-30</a:t>
            </a:r>
          </a:p>
          <a:p>
            <a:r>
              <a:rPr lang="ko-KR" altLang="en-US" dirty="0" err="1"/>
              <a:t>레</a:t>
            </a:r>
            <a:r>
              <a:rPr lang="en-US" altLang="ko-KR" dirty="0"/>
              <a:t>24:5-9</a:t>
            </a:r>
            <a:endParaRPr lang="ko-KR" altLang="en-US" dirty="0"/>
          </a:p>
        </p:txBody>
      </p:sp>
      <p:sp>
        <p:nvSpPr>
          <p:cNvPr id="5" name="직사각형 4"/>
          <p:cNvSpPr/>
          <p:nvPr/>
        </p:nvSpPr>
        <p:spPr>
          <a:xfrm>
            <a:off x="3059832" y="215062"/>
            <a:ext cx="3177473" cy="523220"/>
          </a:xfrm>
          <a:prstGeom prst="rect">
            <a:avLst/>
          </a:prstGeom>
        </p:spPr>
        <p:txBody>
          <a:bodyPr wrap="none">
            <a:spAutoFit/>
          </a:bodyPr>
          <a:lstStyle/>
          <a:p>
            <a:r>
              <a:rPr lang="ko-KR" altLang="en-US" sz="2800" dirty="0" err="1"/>
              <a:t>레헴</a:t>
            </a:r>
            <a:r>
              <a:rPr lang="ko-KR" altLang="en-US" sz="2800" dirty="0"/>
              <a:t> </a:t>
            </a:r>
            <a:r>
              <a:rPr lang="ko-KR" altLang="en-US" sz="2800" dirty="0" smtClean="0"/>
              <a:t>파님 </a:t>
            </a:r>
            <a:r>
              <a:rPr lang="he-IL" altLang="ko-KR" sz="2800" dirty="0" smtClean="0"/>
              <a:t>לחם פנים</a:t>
            </a:r>
            <a:endParaRPr lang="ko-KR" altLang="en-US" sz="2800" dirty="0"/>
          </a:p>
        </p:txBody>
      </p:sp>
      <p:sp>
        <p:nvSpPr>
          <p:cNvPr id="2" name="직사각형 1"/>
          <p:cNvSpPr/>
          <p:nvPr/>
        </p:nvSpPr>
        <p:spPr>
          <a:xfrm>
            <a:off x="2627782" y="1004283"/>
            <a:ext cx="5703101" cy="646331"/>
          </a:xfrm>
          <a:prstGeom prst="rect">
            <a:avLst/>
          </a:prstGeom>
        </p:spPr>
        <p:txBody>
          <a:bodyPr wrap="square">
            <a:spAutoFit/>
          </a:bodyPr>
          <a:lstStyle/>
          <a:p>
            <a:r>
              <a:rPr lang="en-US" altLang="ko-KR" dirty="0"/>
              <a:t>(</a:t>
            </a:r>
            <a:r>
              <a:rPr lang="ko-KR" altLang="en-US" dirty="0"/>
              <a:t>출 </a:t>
            </a:r>
            <a:r>
              <a:rPr lang="en-US" altLang="ko-KR" dirty="0"/>
              <a:t>25:30) </a:t>
            </a:r>
            <a:r>
              <a:rPr lang="ko-KR" altLang="en-US" dirty="0"/>
              <a:t>상 위에 </a:t>
            </a:r>
            <a:r>
              <a:rPr lang="ko-KR" altLang="en-US" dirty="0" err="1"/>
              <a:t>진설병을</a:t>
            </a:r>
            <a:r>
              <a:rPr lang="ko-KR" altLang="en-US" dirty="0"/>
              <a:t> 두어 항상 내 앞에 있게 할지니라</a:t>
            </a:r>
          </a:p>
        </p:txBody>
      </p:sp>
      <p:sp>
        <p:nvSpPr>
          <p:cNvPr id="7" name="직사각형 6"/>
          <p:cNvSpPr/>
          <p:nvPr/>
        </p:nvSpPr>
        <p:spPr>
          <a:xfrm>
            <a:off x="359530" y="1856862"/>
            <a:ext cx="4536504" cy="4524315"/>
          </a:xfrm>
          <a:prstGeom prst="rect">
            <a:avLst/>
          </a:prstGeom>
        </p:spPr>
        <p:txBody>
          <a:bodyPr wrap="square">
            <a:spAutoFit/>
          </a:bodyPr>
          <a:lstStyle/>
          <a:p>
            <a:r>
              <a:rPr lang="en-US" altLang="ko-KR" dirty="0"/>
              <a:t>(</a:t>
            </a:r>
            <a:r>
              <a:rPr lang="ko-KR" altLang="en-US" dirty="0" err="1"/>
              <a:t>레</a:t>
            </a:r>
            <a:r>
              <a:rPr lang="ko-KR" altLang="en-US" dirty="0"/>
              <a:t> </a:t>
            </a:r>
            <a:r>
              <a:rPr lang="en-US" altLang="ko-KR" dirty="0" smtClean="0"/>
              <a:t>24:5-9) </a:t>
            </a:r>
            <a:r>
              <a:rPr lang="ko-KR" altLang="en-US" dirty="0"/>
              <a:t>너는 </a:t>
            </a:r>
            <a:r>
              <a:rPr lang="ko-KR" altLang="en-US" dirty="0">
                <a:solidFill>
                  <a:srgbClr val="FF0000"/>
                </a:solidFill>
              </a:rPr>
              <a:t>고운 가루</a:t>
            </a:r>
            <a:r>
              <a:rPr lang="ko-KR" altLang="en-US" dirty="0"/>
              <a:t>를 가져다가 떡 열두 개를 </a:t>
            </a:r>
            <a:r>
              <a:rPr lang="ko-KR" altLang="en-US" dirty="0" smtClean="0">
                <a:solidFill>
                  <a:srgbClr val="FF0000"/>
                </a:solidFill>
              </a:rPr>
              <a:t>굽되</a:t>
            </a:r>
            <a:r>
              <a:rPr lang="en-US" altLang="ko-KR" dirty="0"/>
              <a:t> </a:t>
            </a:r>
            <a:r>
              <a:rPr lang="en-US" altLang="ko-KR" dirty="0" smtClean="0"/>
              <a:t>(bake </a:t>
            </a:r>
            <a:r>
              <a:rPr lang="en-US" altLang="ko-KR" dirty="0"/>
              <a:t>twelve </a:t>
            </a:r>
            <a:r>
              <a:rPr lang="en-US" altLang="ko-KR" dirty="0" smtClean="0"/>
              <a:t>cakes)</a:t>
            </a:r>
            <a:r>
              <a:rPr lang="ko-KR" altLang="en-US" dirty="0" smtClean="0"/>
              <a:t> </a:t>
            </a:r>
            <a:r>
              <a:rPr lang="ko-KR" altLang="en-US" dirty="0"/>
              <a:t>각 덩이를 </a:t>
            </a:r>
            <a:r>
              <a:rPr lang="ko-KR" altLang="en-US" dirty="0" err="1"/>
              <a:t>십분의</a:t>
            </a:r>
            <a:r>
              <a:rPr lang="ko-KR" altLang="en-US" dirty="0"/>
              <a:t> 이 </a:t>
            </a:r>
            <a:r>
              <a:rPr lang="ko-KR" altLang="en-US" dirty="0" err="1"/>
              <a:t>에바로</a:t>
            </a:r>
            <a:r>
              <a:rPr lang="ko-KR" altLang="en-US" dirty="0"/>
              <a:t> </a:t>
            </a:r>
            <a:r>
              <a:rPr lang="ko-KR" altLang="en-US" dirty="0" smtClean="0"/>
              <a:t>하여</a:t>
            </a:r>
            <a:endParaRPr lang="en-US" altLang="ko-KR" dirty="0" smtClean="0"/>
          </a:p>
          <a:p>
            <a:r>
              <a:rPr lang="ko-KR" altLang="en-US" dirty="0" smtClean="0"/>
              <a:t>여호와 </a:t>
            </a:r>
            <a:r>
              <a:rPr lang="ko-KR" altLang="en-US" dirty="0"/>
              <a:t>앞 순결한 상 위에 두 줄로 한 줄에 여섯씩 </a:t>
            </a:r>
            <a:r>
              <a:rPr lang="ko-KR" altLang="en-US" dirty="0" err="1"/>
              <a:t>진설하고</a:t>
            </a:r>
            <a:endParaRPr lang="ko-KR" altLang="en-US" dirty="0"/>
          </a:p>
          <a:p>
            <a:r>
              <a:rPr lang="ko-KR" altLang="en-US" dirty="0" smtClean="0"/>
              <a:t>너는 </a:t>
            </a:r>
            <a:r>
              <a:rPr lang="ko-KR" altLang="en-US" dirty="0"/>
              <a:t>또 </a:t>
            </a:r>
            <a:r>
              <a:rPr lang="ko-KR" altLang="en-US" b="1" dirty="0">
                <a:solidFill>
                  <a:srgbClr val="FF0000"/>
                </a:solidFill>
              </a:rPr>
              <a:t>정결한 유향</a:t>
            </a:r>
            <a:r>
              <a:rPr lang="ko-KR" altLang="en-US" dirty="0"/>
              <a:t>을 그 매줄 위에 두어 기념물로 여호와께 </a:t>
            </a:r>
            <a:r>
              <a:rPr lang="ko-KR" altLang="en-US" b="1" dirty="0">
                <a:solidFill>
                  <a:srgbClr val="FF0000"/>
                </a:solidFill>
              </a:rPr>
              <a:t>화제</a:t>
            </a:r>
            <a:r>
              <a:rPr lang="ko-KR" altLang="en-US" dirty="0"/>
              <a:t>를 삼을 것이며</a:t>
            </a:r>
          </a:p>
          <a:p>
            <a:r>
              <a:rPr lang="ko-KR" altLang="en-US" dirty="0" smtClean="0"/>
              <a:t>항상 </a:t>
            </a:r>
            <a:r>
              <a:rPr lang="ko-KR" altLang="en-US" dirty="0" err="1"/>
              <a:t>매안식일에</a:t>
            </a:r>
            <a:r>
              <a:rPr lang="ko-KR" altLang="en-US" dirty="0"/>
              <a:t> 이 떡을 여호와 앞에 </a:t>
            </a:r>
            <a:r>
              <a:rPr lang="ko-KR" altLang="en-US" dirty="0" err="1"/>
              <a:t>진설할지니</a:t>
            </a:r>
            <a:r>
              <a:rPr lang="ko-KR" altLang="en-US" dirty="0"/>
              <a:t> 이는 이스라엘 자손을 위한 것이요 </a:t>
            </a:r>
            <a:r>
              <a:rPr lang="ko-KR" altLang="en-US" b="1" dirty="0">
                <a:solidFill>
                  <a:srgbClr val="FF0000"/>
                </a:solidFill>
              </a:rPr>
              <a:t>영원한 언약</a:t>
            </a:r>
            <a:r>
              <a:rPr lang="ko-KR" altLang="en-US" dirty="0"/>
              <a:t>이니라</a:t>
            </a:r>
          </a:p>
          <a:p>
            <a:r>
              <a:rPr lang="ko-KR" altLang="en-US" dirty="0" smtClean="0"/>
              <a:t>이 </a:t>
            </a:r>
            <a:r>
              <a:rPr lang="ko-KR" altLang="en-US" dirty="0"/>
              <a:t>떡은 </a:t>
            </a:r>
            <a:r>
              <a:rPr lang="ko-KR" altLang="en-US" dirty="0" err="1"/>
              <a:t>아론과</a:t>
            </a:r>
            <a:r>
              <a:rPr lang="ko-KR" altLang="en-US" dirty="0"/>
              <a:t> 그 자손에게 돌리고 그들은 그것을 거룩한 곳에서 먹을지니 이는 여호와의 화제 중 그에게 돌리는 것으로서 지극히 거룩함이니라 이는 영원한 규례니라</a:t>
            </a:r>
          </a:p>
          <a:p>
            <a:endParaRPr lang="ko-KR" altLang="en-US" dirty="0"/>
          </a:p>
        </p:txBody>
      </p:sp>
    </p:spTree>
    <p:extLst>
      <p:ext uri="{BB962C8B-B14F-4D97-AF65-F5344CB8AC3E}">
        <p14:creationId xmlns:p14="http://schemas.microsoft.com/office/powerpoint/2010/main" val="2356692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67544" y="729570"/>
            <a:ext cx="8424936" cy="646331"/>
          </a:xfrm>
          <a:prstGeom prst="rect">
            <a:avLst/>
          </a:prstGeom>
        </p:spPr>
        <p:txBody>
          <a:bodyPr wrap="square">
            <a:spAutoFit/>
          </a:bodyPr>
          <a:lstStyle/>
          <a:p>
            <a:r>
              <a:rPr lang="ko-KR" altLang="en-US" dirty="0"/>
              <a:t>너는 대접과 숟가락과 병과 붓는 잔을 만들되 정금으로 </a:t>
            </a:r>
            <a:r>
              <a:rPr lang="ko-KR" altLang="en-US" dirty="0" err="1"/>
              <a:t>만들찌며</a:t>
            </a:r>
            <a:r>
              <a:rPr lang="ko-KR" altLang="en-US" dirty="0"/>
              <a:t> 상 위에 </a:t>
            </a:r>
            <a:r>
              <a:rPr lang="ko-KR" altLang="en-US" dirty="0" err="1"/>
              <a:t>진설병을</a:t>
            </a:r>
            <a:r>
              <a:rPr lang="ko-KR" altLang="en-US" dirty="0"/>
              <a:t> 두어 항상 내 앞에 있게 </a:t>
            </a:r>
            <a:r>
              <a:rPr lang="ko-KR" altLang="en-US" dirty="0" err="1"/>
              <a:t>할찌니라</a:t>
            </a:r>
            <a:r>
              <a:rPr lang="ko-KR" altLang="en-US" dirty="0"/>
              <a:t>” </a:t>
            </a:r>
            <a:r>
              <a:rPr lang="en-US" altLang="ko-KR" dirty="0"/>
              <a:t>(</a:t>
            </a:r>
            <a:r>
              <a:rPr lang="ko-KR" altLang="en-US" dirty="0"/>
              <a:t>출</a:t>
            </a:r>
            <a:r>
              <a:rPr lang="en-US" altLang="ko-KR" dirty="0"/>
              <a:t>25:29~30).</a:t>
            </a:r>
            <a:endParaRPr lang="ko-KR"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828800"/>
            <a:ext cx="5715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4" y="4725144"/>
            <a:ext cx="23812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3488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755576" y="620688"/>
            <a:ext cx="3055645" cy="369332"/>
          </a:xfrm>
          <a:prstGeom prst="rect">
            <a:avLst/>
          </a:prstGeom>
        </p:spPr>
        <p:txBody>
          <a:bodyPr wrap="none">
            <a:spAutoFit/>
          </a:bodyPr>
          <a:lstStyle/>
          <a:p>
            <a:r>
              <a:rPr lang="ko-KR" altLang="en-US" dirty="0"/>
              <a:t>요</a:t>
            </a:r>
            <a:r>
              <a:rPr lang="en-US" altLang="ko-KR" dirty="0" smtClean="0"/>
              <a:t>6:47-57 </a:t>
            </a:r>
            <a:r>
              <a:rPr lang="ko-KR" altLang="en-US" dirty="0" smtClean="0"/>
              <a:t>생명의 떡 예수님</a:t>
            </a:r>
            <a:endParaRPr lang="ko-KR" alt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29" y="1755186"/>
            <a:ext cx="16573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p:nvSpPr>
        <p:spPr>
          <a:xfrm>
            <a:off x="2543175" y="3319196"/>
            <a:ext cx="4736874"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4" y="4725144"/>
            <a:ext cx="23812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268584"/>
            <a:ext cx="57150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2406184" y="3319196"/>
            <a:ext cx="432605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079189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l"/>
            <a:endParaRPr lang="ko-KR"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0"/>
            <a:ext cx="6319416" cy="685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2349364" y="4365104"/>
            <a:ext cx="4572000" cy="2308324"/>
          </a:xfrm>
          <a:prstGeom prst="rect">
            <a:avLst/>
          </a:prstGeom>
          <a:solidFill>
            <a:srgbClr val="FFFF00"/>
          </a:solidFill>
        </p:spPr>
        <p:txBody>
          <a:bodyPr>
            <a:spAutoFit/>
          </a:bodyPr>
          <a:lstStyle/>
          <a:p>
            <a:r>
              <a:rPr lang="ko-KR" altLang="en-US" sz="2400" dirty="0" smtClean="0"/>
              <a:t>계 </a:t>
            </a:r>
            <a:r>
              <a:rPr lang="en-US" altLang="ko-KR" sz="2400" dirty="0" smtClean="0"/>
              <a:t>4:4</a:t>
            </a:r>
            <a:r>
              <a:rPr lang="en-US" altLang="ko-KR" sz="2400" dirty="0"/>
              <a:t>.</a:t>
            </a:r>
            <a:r>
              <a:rPr lang="ko-KR" altLang="en-US" sz="2400" dirty="0"/>
              <a:t>또 그 보좌 </a:t>
            </a:r>
            <a:r>
              <a:rPr lang="ko-KR" altLang="en-US" sz="2400" b="1" dirty="0">
                <a:solidFill>
                  <a:srgbClr val="FF0000"/>
                </a:solidFill>
              </a:rPr>
              <a:t>주위에는 스물 네 좌석</a:t>
            </a:r>
            <a:r>
              <a:rPr lang="ko-KR" altLang="en-US" sz="2400" dirty="0"/>
              <a:t>이 있는데</a:t>
            </a:r>
            <a:r>
              <a:rPr lang="en-US" altLang="ko-KR" sz="2400" dirty="0"/>
              <a:t>, </a:t>
            </a:r>
            <a:r>
              <a:rPr lang="ko-KR" altLang="en-US" sz="2400" dirty="0"/>
              <a:t>내가 본 그 좌석들에는 흰옷을 입은 스물 네 장로가 앉아있고</a:t>
            </a:r>
            <a:r>
              <a:rPr lang="en-US" altLang="ko-KR" sz="2400" dirty="0"/>
              <a:t>, </a:t>
            </a:r>
            <a:r>
              <a:rPr lang="ko-KR" altLang="en-US" sz="2400" dirty="0"/>
              <a:t>그들의 머리에는 금으로 만든 </a:t>
            </a:r>
            <a:r>
              <a:rPr lang="ko-KR" altLang="en-US" sz="2400" b="1" dirty="0">
                <a:solidFill>
                  <a:srgbClr val="FF0000"/>
                </a:solidFill>
              </a:rPr>
              <a:t>면류관</a:t>
            </a:r>
            <a:r>
              <a:rPr lang="ko-KR" altLang="en-US" sz="2400" dirty="0"/>
              <a:t>을 썼더라</a:t>
            </a:r>
            <a:r>
              <a:rPr lang="en-US" altLang="ko-KR" sz="2400" dirty="0" smtClean="0"/>
              <a:t>.</a:t>
            </a:r>
            <a:endParaRPr lang="ko-KR" altLang="en-US" sz="2400" dirty="0"/>
          </a:p>
        </p:txBody>
      </p:sp>
    </p:spTree>
    <p:extLst>
      <p:ext uri="{BB962C8B-B14F-4D97-AF65-F5344CB8AC3E}">
        <p14:creationId xmlns:p14="http://schemas.microsoft.com/office/powerpoint/2010/main" val="32882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3" name="TextBox 2"/>
          <p:cNvSpPr txBox="1"/>
          <p:nvPr/>
        </p:nvSpPr>
        <p:spPr>
          <a:xfrm>
            <a:off x="3593975" y="332656"/>
            <a:ext cx="1944216" cy="630942"/>
          </a:xfrm>
          <a:prstGeom prst="rect">
            <a:avLst/>
          </a:prstGeom>
          <a:solidFill>
            <a:srgbClr val="FFFF00"/>
          </a:solidFill>
        </p:spPr>
        <p:txBody>
          <a:bodyPr wrap="square" rtlCol="0">
            <a:spAutoFit/>
          </a:bodyPr>
          <a:lstStyle/>
          <a:p>
            <a:r>
              <a:rPr lang="ko-KR" altLang="en-US" sz="2400" dirty="0" smtClean="0"/>
              <a:t>유념하라 </a:t>
            </a:r>
            <a:r>
              <a:rPr lang="en-US" altLang="ko-KR" sz="2400" dirty="0" smtClean="0"/>
              <a:t>(1)</a:t>
            </a:r>
          </a:p>
          <a:p>
            <a:r>
              <a:rPr lang="en-US" altLang="ko-KR" sz="1100" dirty="0" smtClean="0"/>
              <a:t>Pay more careful attention</a:t>
            </a:r>
            <a:endParaRPr lang="ko-KR" altLang="en-US" sz="1100" dirty="0"/>
          </a:p>
        </p:txBody>
      </p:sp>
      <p:cxnSp>
        <p:nvCxnSpPr>
          <p:cNvPr id="6" name="직선 화살표 연결선 5"/>
          <p:cNvCxnSpPr>
            <a:stCxn id="3" idx="2"/>
            <a:endCxn id="7" idx="0"/>
          </p:cNvCxnSpPr>
          <p:nvPr/>
        </p:nvCxnSpPr>
        <p:spPr>
          <a:xfrm>
            <a:off x="4566083" y="963598"/>
            <a:ext cx="41921" cy="35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03848" y="1321630"/>
            <a:ext cx="2808312" cy="738664"/>
          </a:xfrm>
          <a:prstGeom prst="rect">
            <a:avLst/>
          </a:prstGeom>
          <a:noFill/>
        </p:spPr>
        <p:txBody>
          <a:bodyPr wrap="square" rtlCol="0">
            <a:spAutoFit/>
          </a:bodyPr>
          <a:lstStyle/>
          <a:p>
            <a:pPr algn="ctr"/>
            <a:r>
              <a:rPr lang="ko-KR" altLang="en-US" sz="2400" dirty="0" smtClean="0"/>
              <a:t>들은 것</a:t>
            </a:r>
            <a:endParaRPr lang="en-US" altLang="ko-KR" sz="2400" dirty="0" smtClean="0"/>
          </a:p>
          <a:p>
            <a:pPr algn="ctr"/>
            <a:r>
              <a:rPr lang="en-US" altLang="ko-KR" dirty="0" smtClean="0"/>
              <a:t>What we have heard</a:t>
            </a:r>
            <a:endParaRPr lang="ko-KR" altLang="en-US" dirty="0"/>
          </a:p>
        </p:txBody>
      </p:sp>
      <p:cxnSp>
        <p:nvCxnSpPr>
          <p:cNvPr id="9" name="직선 화살표 연결선 8"/>
          <p:cNvCxnSpPr>
            <a:stCxn id="7" idx="2"/>
            <a:endCxn id="54" idx="0"/>
          </p:cNvCxnSpPr>
          <p:nvPr/>
        </p:nvCxnSpPr>
        <p:spPr>
          <a:xfrm>
            <a:off x="4608004" y="2060294"/>
            <a:ext cx="158787" cy="1554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직사각형 3"/>
          <p:cNvSpPr/>
          <p:nvPr/>
        </p:nvSpPr>
        <p:spPr>
          <a:xfrm>
            <a:off x="323528" y="2142720"/>
            <a:ext cx="2787420" cy="7353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smtClean="0">
                <a:solidFill>
                  <a:srgbClr val="FF0000"/>
                </a:solidFill>
              </a:rPr>
              <a:t>흘러 떠내려 가</a:t>
            </a:r>
            <a:r>
              <a:rPr lang="ko-KR" altLang="en-US" dirty="0" smtClean="0">
                <a:solidFill>
                  <a:srgbClr val="002060"/>
                </a:solidFill>
              </a:rPr>
              <a:t>지 않도록</a:t>
            </a:r>
            <a:r>
              <a:rPr lang="en-US" altLang="ko-KR" sz="1600" dirty="0">
                <a:solidFill>
                  <a:srgbClr val="002060"/>
                </a:solidFill>
              </a:rPr>
              <a:t>lest at any </a:t>
            </a:r>
            <a:r>
              <a:rPr lang="en-US" altLang="ko-KR" sz="1600" dirty="0" smtClean="0">
                <a:solidFill>
                  <a:srgbClr val="002060"/>
                </a:solidFill>
              </a:rPr>
              <a:t>time </a:t>
            </a:r>
            <a:r>
              <a:rPr lang="en-US" altLang="ko-KR" sz="1600" dirty="0">
                <a:solidFill>
                  <a:srgbClr val="002060"/>
                </a:solidFill>
              </a:rPr>
              <a:t>we should let [</a:t>
            </a:r>
            <a:r>
              <a:rPr lang="en-US" altLang="ko-KR" sz="1600" i="1" dirty="0">
                <a:solidFill>
                  <a:srgbClr val="002060"/>
                </a:solidFill>
              </a:rPr>
              <a:t>them</a:t>
            </a:r>
            <a:r>
              <a:rPr lang="en-US" altLang="ko-KR" sz="1600" dirty="0">
                <a:solidFill>
                  <a:srgbClr val="002060"/>
                </a:solidFill>
              </a:rPr>
              <a:t>] slip</a:t>
            </a:r>
            <a:endParaRPr lang="ko-KR" altLang="en-US" sz="1600" dirty="0">
              <a:solidFill>
                <a:srgbClr val="002060"/>
              </a:solidFill>
            </a:endParaRPr>
          </a:p>
        </p:txBody>
      </p:sp>
      <p:sp>
        <p:nvSpPr>
          <p:cNvPr id="8" name="직사각형 7"/>
          <p:cNvSpPr/>
          <p:nvPr/>
        </p:nvSpPr>
        <p:spPr>
          <a:xfrm>
            <a:off x="333052" y="3223044"/>
            <a:ext cx="2787421" cy="761194"/>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천사를 통해 하신 말씀도</a:t>
            </a:r>
            <a:endParaRPr lang="en-US" altLang="ko-KR" dirty="0" smtClean="0">
              <a:solidFill>
                <a:srgbClr val="002060"/>
              </a:solidFill>
            </a:endParaRPr>
          </a:p>
          <a:p>
            <a:pPr algn="ctr"/>
            <a:r>
              <a:rPr lang="en-US" altLang="ko-KR" dirty="0">
                <a:solidFill>
                  <a:srgbClr val="002060"/>
                </a:solidFill>
              </a:rPr>
              <a:t>the word</a:t>
            </a:r>
            <a:r>
              <a:rPr lang="en-US" altLang="ko-KR" baseline="30000" dirty="0">
                <a:solidFill>
                  <a:srgbClr val="002060"/>
                </a:solidFill>
              </a:rPr>
              <a:t> </a:t>
            </a:r>
            <a:r>
              <a:rPr lang="en-US" altLang="ko-KR" dirty="0" smtClean="0">
                <a:solidFill>
                  <a:srgbClr val="002060"/>
                </a:solidFill>
              </a:rPr>
              <a:t> spoken</a:t>
            </a:r>
            <a:r>
              <a:rPr lang="en-US" altLang="ko-KR" baseline="30000" dirty="0" smtClean="0">
                <a:solidFill>
                  <a:srgbClr val="002060"/>
                </a:solidFill>
              </a:rPr>
              <a:t> </a:t>
            </a:r>
            <a:r>
              <a:rPr lang="en-US" altLang="ko-KR" dirty="0" smtClean="0">
                <a:solidFill>
                  <a:srgbClr val="002060"/>
                </a:solidFill>
              </a:rPr>
              <a:t> </a:t>
            </a:r>
            <a:r>
              <a:rPr lang="en-US" altLang="ko-KR" dirty="0">
                <a:solidFill>
                  <a:srgbClr val="002060"/>
                </a:solidFill>
              </a:rPr>
              <a:t>by</a:t>
            </a:r>
            <a:r>
              <a:rPr lang="en-US" altLang="ko-KR" baseline="30000" dirty="0">
                <a:solidFill>
                  <a:srgbClr val="002060"/>
                </a:solidFill>
              </a:rPr>
              <a:t> </a:t>
            </a:r>
            <a:r>
              <a:rPr lang="en-US" altLang="ko-KR" dirty="0" smtClean="0">
                <a:solidFill>
                  <a:srgbClr val="002060"/>
                </a:solidFill>
              </a:rPr>
              <a:t>angels</a:t>
            </a:r>
            <a:endParaRPr lang="ko-KR" altLang="en-US" dirty="0">
              <a:solidFill>
                <a:srgbClr val="002060"/>
              </a:solidFill>
            </a:endParaRPr>
          </a:p>
        </p:txBody>
      </p:sp>
      <p:sp>
        <p:nvSpPr>
          <p:cNvPr id="10" name="직사각형 9"/>
          <p:cNvSpPr/>
          <p:nvPr/>
        </p:nvSpPr>
        <p:spPr>
          <a:xfrm>
            <a:off x="371365" y="4096538"/>
            <a:ext cx="2787420" cy="564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FF0000"/>
                </a:solidFill>
              </a:rPr>
              <a:t>견고하게 되어 </a:t>
            </a:r>
            <a:endParaRPr lang="en-US" altLang="ko-KR" dirty="0" smtClean="0">
              <a:solidFill>
                <a:srgbClr val="FF0000"/>
              </a:solidFill>
            </a:endParaRPr>
          </a:p>
          <a:p>
            <a:pPr algn="ctr"/>
            <a:r>
              <a:rPr lang="en-US" altLang="ko-KR" dirty="0" smtClean="0">
                <a:solidFill>
                  <a:srgbClr val="FF0000"/>
                </a:solidFill>
              </a:rPr>
              <a:t>was</a:t>
            </a:r>
            <a:r>
              <a:rPr lang="en-US" altLang="ko-KR" baseline="30000" dirty="0" smtClean="0">
                <a:solidFill>
                  <a:srgbClr val="FF0000"/>
                </a:solidFill>
              </a:rPr>
              <a:t> </a:t>
            </a:r>
            <a:r>
              <a:rPr lang="en-US" altLang="ko-KR" dirty="0" err="1" smtClean="0">
                <a:solidFill>
                  <a:srgbClr val="FF0000"/>
                </a:solidFill>
              </a:rPr>
              <a:t>stedfast</a:t>
            </a:r>
            <a:endParaRPr lang="ko-KR" altLang="en-US" dirty="0">
              <a:solidFill>
                <a:srgbClr val="FF0000"/>
              </a:solidFill>
            </a:endParaRPr>
          </a:p>
        </p:txBody>
      </p:sp>
      <p:sp>
        <p:nvSpPr>
          <p:cNvPr id="54" name="TextBox 53"/>
          <p:cNvSpPr txBox="1"/>
          <p:nvPr/>
        </p:nvSpPr>
        <p:spPr>
          <a:xfrm>
            <a:off x="3811074" y="3614906"/>
            <a:ext cx="1911434" cy="738664"/>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dirty="0" smtClean="0"/>
              <a:t>This salvation</a:t>
            </a:r>
            <a:endParaRPr lang="ko-KR" altLang="en-US" dirty="0"/>
          </a:p>
        </p:txBody>
      </p:sp>
      <p:sp>
        <p:nvSpPr>
          <p:cNvPr id="55" name="직사각형 54"/>
          <p:cNvSpPr/>
          <p:nvPr/>
        </p:nvSpPr>
        <p:spPr>
          <a:xfrm>
            <a:off x="133494" y="4806179"/>
            <a:ext cx="3270448" cy="662123"/>
          </a:xfrm>
          <a:prstGeom prst="rect">
            <a:avLst/>
          </a:prstGeom>
          <a:solidFill>
            <a:srgbClr val="FFC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chemeClr val="tx1"/>
                </a:solidFill>
              </a:rPr>
              <a:t>공정한 보응</a:t>
            </a:r>
            <a:endParaRPr lang="en-US" altLang="ko-KR" dirty="0" smtClean="0">
              <a:solidFill>
                <a:schemeClr val="tx1"/>
              </a:solidFill>
            </a:endParaRPr>
          </a:p>
          <a:p>
            <a:pPr algn="ctr"/>
            <a:r>
              <a:rPr lang="en-US" altLang="ko-KR" sz="1600" dirty="0" smtClean="0">
                <a:solidFill>
                  <a:schemeClr val="tx1"/>
                </a:solidFill>
              </a:rPr>
              <a:t>a just </a:t>
            </a:r>
            <a:r>
              <a:rPr lang="en-US" altLang="ko-KR" sz="1600" dirty="0" err="1">
                <a:solidFill>
                  <a:schemeClr val="tx1"/>
                </a:solidFill>
              </a:rPr>
              <a:t>recompence</a:t>
            </a:r>
            <a:r>
              <a:rPr lang="en-US" altLang="ko-KR" sz="1600" dirty="0">
                <a:solidFill>
                  <a:schemeClr val="tx1"/>
                </a:solidFill>
              </a:rPr>
              <a:t> of </a:t>
            </a:r>
            <a:r>
              <a:rPr lang="en-US" altLang="ko-KR" sz="1600" dirty="0" smtClean="0">
                <a:solidFill>
                  <a:schemeClr val="tx1"/>
                </a:solidFill>
              </a:rPr>
              <a:t>reward</a:t>
            </a:r>
            <a:r>
              <a:rPr lang="ko-KR" altLang="en-US" sz="1600" b="1" dirty="0">
                <a:solidFill>
                  <a:schemeClr val="tx1"/>
                </a:solidFill>
              </a:rPr>
              <a:t> </a:t>
            </a:r>
            <a:endParaRPr lang="en-US" altLang="ko-KR" sz="1600" b="1" dirty="0" smtClean="0">
              <a:solidFill>
                <a:schemeClr val="tx1"/>
              </a:solidFill>
            </a:endParaRPr>
          </a:p>
          <a:p>
            <a:pPr algn="ctr"/>
            <a:r>
              <a:rPr lang="ko-KR" altLang="en-US" sz="1400" dirty="0">
                <a:solidFill>
                  <a:schemeClr val="tx1"/>
                </a:solidFill>
              </a:rPr>
              <a:t>롬</a:t>
            </a:r>
            <a:r>
              <a:rPr lang="en-US" altLang="ko-KR" sz="1400" dirty="0" smtClean="0">
                <a:solidFill>
                  <a:schemeClr val="tx1"/>
                </a:solidFill>
              </a:rPr>
              <a:t>2:6,</a:t>
            </a:r>
            <a:r>
              <a:rPr lang="ko-KR" altLang="en-US" sz="1400" dirty="0" smtClean="0">
                <a:solidFill>
                  <a:schemeClr val="tx1"/>
                </a:solidFill>
              </a:rPr>
              <a:t>계</a:t>
            </a:r>
            <a:r>
              <a:rPr lang="en-US" altLang="ko-KR" sz="1400" dirty="0">
                <a:solidFill>
                  <a:schemeClr val="tx1"/>
                </a:solidFill>
              </a:rPr>
              <a:t>20:12,</a:t>
            </a:r>
            <a:r>
              <a:rPr lang="ko-KR" altLang="en-US" sz="1400" dirty="0" err="1">
                <a:solidFill>
                  <a:schemeClr val="tx1"/>
                </a:solidFill>
              </a:rPr>
              <a:t>벧전</a:t>
            </a:r>
            <a:r>
              <a:rPr lang="en-US" altLang="ko-KR" sz="1400" dirty="0" smtClean="0">
                <a:solidFill>
                  <a:schemeClr val="tx1"/>
                </a:solidFill>
              </a:rPr>
              <a:t>1:17</a:t>
            </a:r>
            <a:endParaRPr lang="en-US" altLang="ko-KR" sz="1400" dirty="0">
              <a:solidFill>
                <a:schemeClr val="tx1"/>
              </a:solidFill>
            </a:endParaRPr>
          </a:p>
        </p:txBody>
      </p:sp>
      <p:sp>
        <p:nvSpPr>
          <p:cNvPr id="11" name="직사각형 10"/>
          <p:cNvSpPr/>
          <p:nvPr/>
        </p:nvSpPr>
        <p:spPr>
          <a:xfrm>
            <a:off x="120718" y="5662381"/>
            <a:ext cx="1695873" cy="6916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불순종</a:t>
            </a:r>
            <a:r>
              <a:rPr lang="en-US" altLang="ko-KR" sz="1600" dirty="0" smtClean="0"/>
              <a:t>disobedience</a:t>
            </a:r>
          </a:p>
          <a:p>
            <a:pPr algn="ctr"/>
            <a:r>
              <a:rPr lang="ko-KR" altLang="en-US" sz="1200" dirty="0" smtClean="0"/>
              <a:t>민</a:t>
            </a:r>
            <a:r>
              <a:rPr lang="en-US" altLang="ko-KR" sz="1200" dirty="0" smtClean="0"/>
              <a:t>14:22-24</a:t>
            </a:r>
            <a:endParaRPr lang="ko-KR" altLang="en-US" sz="1200" dirty="0"/>
          </a:p>
        </p:txBody>
      </p:sp>
      <p:sp>
        <p:nvSpPr>
          <p:cNvPr id="60" name="직사각형 59"/>
          <p:cNvSpPr/>
          <p:nvPr/>
        </p:nvSpPr>
        <p:spPr>
          <a:xfrm>
            <a:off x="1803564" y="5662376"/>
            <a:ext cx="1600378" cy="691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범죄</a:t>
            </a:r>
            <a:r>
              <a:rPr lang="en-US" altLang="ko-KR" dirty="0" smtClean="0"/>
              <a:t> </a:t>
            </a:r>
            <a:r>
              <a:rPr lang="en-US" altLang="ko-KR" sz="1600" dirty="0"/>
              <a:t>transgression</a:t>
            </a:r>
            <a:endParaRPr lang="ko-KR" altLang="en-US" sz="1600" dirty="0"/>
          </a:p>
        </p:txBody>
      </p:sp>
      <p:sp>
        <p:nvSpPr>
          <p:cNvPr id="63" name="직사각형 62"/>
          <p:cNvSpPr/>
          <p:nvPr/>
        </p:nvSpPr>
        <p:spPr>
          <a:xfrm>
            <a:off x="6012160" y="2285339"/>
            <a:ext cx="2952328" cy="5927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000" b="1" dirty="0" smtClean="0">
                <a:solidFill>
                  <a:srgbClr val="FF0000"/>
                </a:solidFill>
              </a:rPr>
              <a:t>등한히</a:t>
            </a:r>
            <a:r>
              <a:rPr lang="ko-KR" altLang="en-US" sz="2000" dirty="0" smtClean="0">
                <a:solidFill>
                  <a:srgbClr val="002060"/>
                </a:solidFill>
              </a:rPr>
              <a:t> 여기지 말라</a:t>
            </a:r>
            <a:endParaRPr lang="en-US" altLang="ko-KR" sz="2000" dirty="0" smtClean="0">
              <a:solidFill>
                <a:srgbClr val="002060"/>
              </a:solidFill>
            </a:endParaRPr>
          </a:p>
          <a:p>
            <a:pPr algn="ctr"/>
            <a:r>
              <a:rPr lang="ko-KR" altLang="en-US" sz="1400" dirty="0" smtClean="0">
                <a:solidFill>
                  <a:srgbClr val="002060"/>
                </a:solidFill>
              </a:rPr>
              <a:t>마</a:t>
            </a:r>
            <a:r>
              <a:rPr lang="en-US" altLang="ko-KR" sz="1400" dirty="0" smtClean="0">
                <a:solidFill>
                  <a:srgbClr val="002060"/>
                </a:solidFill>
              </a:rPr>
              <a:t>22:1-14, </a:t>
            </a:r>
            <a:r>
              <a:rPr lang="ko-KR" altLang="en-US" sz="1400" dirty="0" smtClean="0">
                <a:solidFill>
                  <a:schemeClr val="tx1"/>
                </a:solidFill>
              </a:rPr>
              <a:t>창 </a:t>
            </a:r>
            <a:r>
              <a:rPr lang="en-US" altLang="ko-KR" sz="1400" dirty="0" smtClean="0">
                <a:solidFill>
                  <a:schemeClr val="tx1"/>
                </a:solidFill>
              </a:rPr>
              <a:t>19:14, 25:34</a:t>
            </a:r>
            <a:endParaRPr lang="ko-KR" altLang="en-US" sz="1400" dirty="0">
              <a:solidFill>
                <a:schemeClr val="tx1"/>
              </a:solidFill>
            </a:endParaRPr>
          </a:p>
          <a:p>
            <a:pPr algn="ctr"/>
            <a:r>
              <a:rPr lang="ko-KR" altLang="en-US" sz="1400" dirty="0" smtClean="0">
                <a:solidFill>
                  <a:srgbClr val="002060"/>
                </a:solidFill>
              </a:rPr>
              <a:t>겔</a:t>
            </a:r>
            <a:r>
              <a:rPr lang="en-US" altLang="ko-KR" sz="1400" dirty="0" smtClean="0">
                <a:solidFill>
                  <a:srgbClr val="002060"/>
                </a:solidFill>
              </a:rPr>
              <a:t>34:18, </a:t>
            </a:r>
            <a:r>
              <a:rPr lang="ko-KR" altLang="en-US" sz="1400" dirty="0" smtClean="0">
                <a:solidFill>
                  <a:srgbClr val="002060"/>
                </a:solidFill>
              </a:rPr>
              <a:t>빌</a:t>
            </a:r>
            <a:r>
              <a:rPr lang="en-US" altLang="ko-KR" sz="1400" dirty="0" smtClean="0">
                <a:solidFill>
                  <a:srgbClr val="002060"/>
                </a:solidFill>
              </a:rPr>
              <a:t>2:12, </a:t>
            </a:r>
            <a:r>
              <a:rPr lang="ko-KR" altLang="en-US" sz="1400" dirty="0" err="1" smtClean="0">
                <a:solidFill>
                  <a:srgbClr val="002060"/>
                </a:solidFill>
              </a:rPr>
              <a:t>눅</a:t>
            </a:r>
            <a:r>
              <a:rPr lang="en-US" altLang="ko-KR" sz="1400" dirty="0" smtClean="0">
                <a:solidFill>
                  <a:srgbClr val="002060"/>
                </a:solidFill>
              </a:rPr>
              <a:t>13:24</a:t>
            </a:r>
            <a:endParaRPr lang="ko-KR" altLang="en-US" sz="1400" dirty="0">
              <a:solidFill>
                <a:schemeClr val="tx1"/>
              </a:solidFill>
            </a:endParaRPr>
          </a:p>
        </p:txBody>
      </p:sp>
      <p:cxnSp>
        <p:nvCxnSpPr>
          <p:cNvPr id="64" name="직선 화살표 연결선 63"/>
          <p:cNvCxnSpPr>
            <a:endCxn id="4" idx="3"/>
          </p:cNvCxnSpPr>
          <p:nvPr/>
        </p:nvCxnSpPr>
        <p:spPr>
          <a:xfrm flipH="1">
            <a:off x="3110948" y="1690962"/>
            <a:ext cx="1029004" cy="819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a:endCxn id="63" idx="1"/>
          </p:cNvCxnSpPr>
          <p:nvPr/>
        </p:nvCxnSpPr>
        <p:spPr>
          <a:xfrm>
            <a:off x="5148064" y="1690962"/>
            <a:ext cx="864096" cy="890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직사각형 123"/>
          <p:cNvSpPr/>
          <p:nvPr/>
        </p:nvSpPr>
        <p:spPr>
          <a:xfrm>
            <a:off x="6469766" y="4231493"/>
            <a:ext cx="1872208" cy="8091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등한히 여기면</a:t>
            </a:r>
            <a:endParaRPr lang="en-US" altLang="ko-KR" dirty="0" smtClean="0">
              <a:solidFill>
                <a:srgbClr val="002060"/>
              </a:solidFill>
            </a:endParaRPr>
          </a:p>
          <a:p>
            <a:pPr algn="ctr"/>
            <a:r>
              <a:rPr lang="en-US" altLang="ko-KR" sz="1600" dirty="0">
                <a:solidFill>
                  <a:srgbClr val="002060"/>
                </a:solidFill>
              </a:rPr>
              <a:t>if we neglect</a:t>
            </a:r>
            <a:endParaRPr lang="ko-KR" altLang="en-US" sz="1600" dirty="0">
              <a:solidFill>
                <a:srgbClr val="002060"/>
              </a:solidFill>
            </a:endParaRPr>
          </a:p>
        </p:txBody>
      </p:sp>
      <p:cxnSp>
        <p:nvCxnSpPr>
          <p:cNvPr id="125" name="직선 화살표 연결선 124"/>
          <p:cNvCxnSpPr>
            <a:stCxn id="63" idx="2"/>
            <a:endCxn id="124" idx="0"/>
          </p:cNvCxnSpPr>
          <p:nvPr/>
        </p:nvCxnSpPr>
        <p:spPr>
          <a:xfrm flipH="1">
            <a:off x="7405870" y="2878048"/>
            <a:ext cx="82454" cy="1353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직사각형 125"/>
          <p:cNvSpPr/>
          <p:nvPr/>
        </p:nvSpPr>
        <p:spPr>
          <a:xfrm>
            <a:off x="6489336" y="5274229"/>
            <a:ext cx="1872208" cy="3881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solidFill>
                  <a:srgbClr val="002060"/>
                </a:solidFill>
              </a:rPr>
              <a:t>보응을 피하리요</a:t>
            </a:r>
            <a:endParaRPr lang="ko-KR" altLang="en-US" dirty="0">
              <a:solidFill>
                <a:srgbClr val="002060"/>
              </a:solidFill>
            </a:endParaRPr>
          </a:p>
        </p:txBody>
      </p:sp>
      <p:sp>
        <p:nvSpPr>
          <p:cNvPr id="152" name="TextBox 151"/>
          <p:cNvSpPr txBox="1"/>
          <p:nvPr/>
        </p:nvSpPr>
        <p:spPr>
          <a:xfrm>
            <a:off x="3416969" y="5665383"/>
            <a:ext cx="1080968" cy="369332"/>
          </a:xfrm>
          <a:prstGeom prst="rect">
            <a:avLst/>
          </a:prstGeom>
          <a:noFill/>
        </p:spPr>
        <p:txBody>
          <a:bodyPr wrap="square" rtlCol="0">
            <a:spAutoFit/>
          </a:bodyPr>
          <a:lstStyle/>
          <a:p>
            <a:r>
              <a:rPr lang="en-US" altLang="ko-KR" dirty="0" smtClean="0"/>
              <a:t>breaking</a:t>
            </a:r>
            <a:endParaRPr lang="ko-KR" altLang="en-US" dirty="0"/>
          </a:p>
        </p:txBody>
      </p:sp>
      <p:sp>
        <p:nvSpPr>
          <p:cNvPr id="14" name="직사각형 13"/>
          <p:cNvSpPr/>
          <p:nvPr/>
        </p:nvSpPr>
        <p:spPr>
          <a:xfrm>
            <a:off x="1858957" y="6398884"/>
            <a:ext cx="3814263" cy="338554"/>
          </a:xfrm>
          <a:prstGeom prst="rect">
            <a:avLst/>
          </a:prstGeom>
        </p:spPr>
        <p:txBody>
          <a:bodyPr wrap="square">
            <a:spAutoFit/>
          </a:bodyPr>
          <a:lstStyle/>
          <a:p>
            <a:r>
              <a:rPr lang="en-US" altLang="ko-KR" sz="1400" dirty="0" smtClean="0"/>
              <a:t>[</a:t>
            </a:r>
            <a:r>
              <a:rPr lang="ko-KR" altLang="en-US" sz="1400" dirty="0" smtClean="0"/>
              <a:t>출</a:t>
            </a:r>
            <a:r>
              <a:rPr lang="en-US" altLang="ko-KR" sz="1400" dirty="0" smtClean="0"/>
              <a:t>24:8,</a:t>
            </a:r>
            <a:r>
              <a:rPr lang="ko-KR" altLang="en-US" sz="1400" dirty="0" smtClean="0"/>
              <a:t>출</a:t>
            </a:r>
            <a:r>
              <a:rPr lang="en-US" altLang="ko-KR" sz="1400" dirty="0" smtClean="0"/>
              <a:t>34:12,</a:t>
            </a:r>
            <a:r>
              <a:rPr lang="ko-KR" altLang="en-US" sz="1400" dirty="0" err="1" smtClean="0"/>
              <a:t>렘</a:t>
            </a:r>
            <a:r>
              <a:rPr lang="en-US" altLang="ko-KR" sz="1400" dirty="0" smtClean="0"/>
              <a:t>31:32,</a:t>
            </a:r>
            <a:r>
              <a:rPr lang="ko-KR" altLang="en-US" sz="1400" dirty="0" smtClean="0"/>
              <a:t>겔</a:t>
            </a:r>
            <a:r>
              <a:rPr lang="en-US" altLang="ko-KR" sz="1400" dirty="0" smtClean="0"/>
              <a:t>17:18,</a:t>
            </a:r>
            <a:r>
              <a:rPr lang="ko-KR" altLang="en-US" sz="1400" dirty="0" smtClean="0"/>
              <a:t>히</a:t>
            </a:r>
            <a:r>
              <a:rPr lang="en-US" altLang="ko-KR" sz="1400" dirty="0" smtClean="0"/>
              <a:t>8:9</a:t>
            </a:r>
            <a:r>
              <a:rPr lang="en-US" altLang="ko-KR" sz="1600" dirty="0" smtClean="0"/>
              <a:t>]</a:t>
            </a:r>
            <a:endParaRPr lang="ko-KR" altLang="en-US" sz="1600" dirty="0"/>
          </a:p>
        </p:txBody>
      </p:sp>
      <p:sp>
        <p:nvSpPr>
          <p:cNvPr id="17" name="TextBox 16"/>
          <p:cNvSpPr txBox="1"/>
          <p:nvPr/>
        </p:nvSpPr>
        <p:spPr>
          <a:xfrm>
            <a:off x="333052" y="332656"/>
            <a:ext cx="3014812" cy="1754326"/>
          </a:xfrm>
          <a:prstGeom prst="rect">
            <a:avLst/>
          </a:prstGeom>
          <a:noFill/>
        </p:spPr>
        <p:txBody>
          <a:bodyPr wrap="square" rtlCol="0">
            <a:spAutoFit/>
          </a:bodyPr>
          <a:lstStyle/>
          <a:p>
            <a:r>
              <a:rPr lang="ko-KR" altLang="en-US" dirty="0" smtClean="0"/>
              <a:t>사탄</a:t>
            </a:r>
            <a:endParaRPr lang="en-US" altLang="ko-KR" dirty="0" smtClean="0"/>
          </a:p>
          <a:p>
            <a:r>
              <a:rPr lang="ko-KR" altLang="en-US" dirty="0" smtClean="0"/>
              <a:t>인간</a:t>
            </a:r>
            <a:endParaRPr lang="en-US" altLang="ko-KR" dirty="0" smtClean="0"/>
          </a:p>
          <a:p>
            <a:r>
              <a:rPr lang="ko-KR" altLang="en-US" dirty="0" smtClean="0"/>
              <a:t>사울</a:t>
            </a:r>
            <a:endParaRPr lang="en-US" altLang="ko-KR" dirty="0" smtClean="0"/>
          </a:p>
          <a:p>
            <a:r>
              <a:rPr lang="ko-KR" altLang="en-US" dirty="0" smtClean="0"/>
              <a:t>유다</a:t>
            </a:r>
            <a:endParaRPr lang="en-US" altLang="ko-KR" dirty="0" smtClean="0"/>
          </a:p>
          <a:p>
            <a:r>
              <a:rPr lang="ko-KR" altLang="en-US" dirty="0" smtClean="0"/>
              <a:t>데마</a:t>
            </a:r>
            <a:r>
              <a:rPr lang="en-US" altLang="ko-KR" sz="1400" dirty="0" smtClean="0"/>
              <a:t>(</a:t>
            </a:r>
            <a:r>
              <a:rPr lang="ko-KR" altLang="en-US" sz="1400" dirty="0" err="1" smtClean="0"/>
              <a:t>딤후</a:t>
            </a:r>
            <a:r>
              <a:rPr lang="en-US" altLang="ko-KR" sz="1400" dirty="0" smtClean="0"/>
              <a:t>4:10,</a:t>
            </a:r>
            <a:r>
              <a:rPr lang="ko-KR" altLang="en-US" sz="1400" dirty="0" smtClean="0"/>
              <a:t>요일</a:t>
            </a:r>
            <a:r>
              <a:rPr lang="en-US" altLang="ko-KR" sz="1400" dirty="0" smtClean="0"/>
              <a:t>2:5)</a:t>
            </a:r>
          </a:p>
          <a:p>
            <a:r>
              <a:rPr lang="ko-KR" altLang="en-US" sz="1600" dirty="0" smtClean="0"/>
              <a:t>유</a:t>
            </a:r>
            <a:r>
              <a:rPr lang="en-US" altLang="ko-KR" sz="1600" dirty="0" smtClean="0"/>
              <a:t>1:4, </a:t>
            </a:r>
            <a:r>
              <a:rPr lang="ko-KR" altLang="en-US" sz="1600" dirty="0" smtClean="0"/>
              <a:t>히</a:t>
            </a:r>
            <a:r>
              <a:rPr lang="en-US" altLang="ko-KR" sz="1600" dirty="0" smtClean="0"/>
              <a:t>6:4-6, 10:27</a:t>
            </a:r>
            <a:endParaRPr lang="ko-KR" altLang="en-US" sz="1600" dirty="0"/>
          </a:p>
        </p:txBody>
      </p:sp>
    </p:spTree>
    <p:extLst>
      <p:ext uri="{BB962C8B-B14F-4D97-AF65-F5344CB8AC3E}">
        <p14:creationId xmlns:p14="http://schemas.microsoft.com/office/powerpoint/2010/main" val="14155971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501715" y="1484784"/>
            <a:ext cx="8208912" cy="4247317"/>
          </a:xfrm>
          <a:prstGeom prst="rect">
            <a:avLst/>
          </a:prstGeom>
        </p:spPr>
        <p:txBody>
          <a:bodyPr wrap="square">
            <a:spAutoFit/>
          </a:bodyPr>
          <a:lstStyle/>
          <a:p>
            <a:r>
              <a:rPr lang="en-US" altLang="ko-KR" dirty="0"/>
              <a:t>1. </a:t>
            </a:r>
            <a:r>
              <a:rPr lang="ko-KR" altLang="en-US" b="1" dirty="0"/>
              <a:t>생명의 면류관 </a:t>
            </a:r>
            <a:r>
              <a:rPr lang="en-US" altLang="ko-KR" dirty="0"/>
              <a:t>- </a:t>
            </a:r>
            <a:r>
              <a:rPr lang="ko-KR" altLang="en-US" dirty="0"/>
              <a:t>죽도록 충성한 자</a:t>
            </a:r>
          </a:p>
          <a:p>
            <a:r>
              <a:rPr lang="ko-KR" altLang="en-US" dirty="0"/>
              <a:t>    </a:t>
            </a:r>
            <a:r>
              <a:rPr lang="en-US" altLang="ko-KR" dirty="0"/>
              <a:t>"</a:t>
            </a:r>
            <a:r>
              <a:rPr lang="ko-KR" altLang="en-US" dirty="0"/>
              <a:t>네가 죽도록 충성하라 그리하면 내가 생명의 면류관을 네게 주리라</a:t>
            </a:r>
            <a:r>
              <a:rPr lang="en-US" altLang="ko-KR" dirty="0"/>
              <a:t>" (</a:t>
            </a:r>
            <a:r>
              <a:rPr lang="ko-KR" altLang="en-US" dirty="0"/>
              <a:t>요한계시록 </a:t>
            </a:r>
            <a:r>
              <a:rPr lang="en-US" altLang="ko-KR" dirty="0"/>
              <a:t>2:10)</a:t>
            </a:r>
          </a:p>
          <a:p>
            <a:r>
              <a:rPr lang="en-US" altLang="ko-KR" dirty="0"/>
              <a:t> 2. </a:t>
            </a:r>
            <a:r>
              <a:rPr lang="ko-KR" altLang="en-US" b="1" dirty="0"/>
              <a:t>의의 면류관</a:t>
            </a:r>
            <a:r>
              <a:rPr lang="ko-KR" altLang="en-US" dirty="0"/>
              <a:t> </a:t>
            </a:r>
            <a:r>
              <a:rPr lang="en-US" altLang="ko-KR" dirty="0"/>
              <a:t>- </a:t>
            </a:r>
            <a:r>
              <a:rPr lang="ko-KR" altLang="en-US" dirty="0"/>
              <a:t>믿음을 지킨 자</a:t>
            </a:r>
          </a:p>
          <a:p>
            <a:r>
              <a:rPr lang="ko-KR" altLang="en-US" dirty="0"/>
              <a:t>    </a:t>
            </a:r>
            <a:r>
              <a:rPr lang="en-US" altLang="ko-KR" dirty="0"/>
              <a:t>"</a:t>
            </a:r>
            <a:r>
              <a:rPr lang="ko-KR" altLang="en-US" dirty="0"/>
              <a:t>내가 선한 싸움을 사우고 나의 달려갈 길을 마치고 믿음을 지켰으니 이제 후로는 나를 </a:t>
            </a:r>
            <a:r>
              <a:rPr lang="ko-KR" altLang="en-US" dirty="0" smtClean="0"/>
              <a:t>위하여 </a:t>
            </a:r>
            <a:r>
              <a:rPr lang="ko-KR" altLang="en-US" dirty="0"/>
              <a:t>의의 면류관이 예비되었으므로 주 곧 의로우신 재판장이 그 날에 내게 주실 </a:t>
            </a:r>
            <a:r>
              <a:rPr lang="ko-KR" altLang="en-US" dirty="0" smtClean="0"/>
              <a:t>것이니</a:t>
            </a:r>
            <a:r>
              <a:rPr lang="en-US" altLang="ko-KR" dirty="0"/>
              <a:t>" (</a:t>
            </a:r>
            <a:r>
              <a:rPr lang="ko-KR" altLang="en-US" dirty="0" err="1"/>
              <a:t>디모데후서</a:t>
            </a:r>
            <a:r>
              <a:rPr lang="ko-KR" altLang="en-US" dirty="0"/>
              <a:t> </a:t>
            </a:r>
            <a:r>
              <a:rPr lang="en-US" altLang="ko-KR" dirty="0"/>
              <a:t>4:7~8)</a:t>
            </a:r>
          </a:p>
          <a:p>
            <a:r>
              <a:rPr lang="en-US" altLang="ko-KR" dirty="0"/>
              <a:t> 3. </a:t>
            </a:r>
            <a:r>
              <a:rPr lang="ko-KR" altLang="en-US" b="1" dirty="0"/>
              <a:t>영광의 면류관 </a:t>
            </a:r>
            <a:r>
              <a:rPr lang="en-US" altLang="ko-KR" dirty="0"/>
              <a:t>-</a:t>
            </a:r>
            <a:r>
              <a:rPr lang="ko-KR" altLang="en-US" dirty="0" err="1"/>
              <a:t>양무리의</a:t>
            </a:r>
            <a:r>
              <a:rPr lang="ko-KR" altLang="en-US" dirty="0"/>
              <a:t> 본이 </a:t>
            </a:r>
            <a:r>
              <a:rPr lang="ko-KR" altLang="en-US" dirty="0" err="1"/>
              <a:t>된자</a:t>
            </a:r>
            <a:endParaRPr lang="ko-KR" altLang="en-US" dirty="0"/>
          </a:p>
          <a:p>
            <a:r>
              <a:rPr lang="ko-KR" altLang="en-US" dirty="0"/>
              <a:t>   </a:t>
            </a:r>
            <a:r>
              <a:rPr lang="en-US" altLang="ko-KR" dirty="0"/>
              <a:t>"</a:t>
            </a:r>
            <a:r>
              <a:rPr lang="ko-KR" altLang="en-US" dirty="0" err="1"/>
              <a:t>목자장이</a:t>
            </a:r>
            <a:r>
              <a:rPr lang="ko-KR" altLang="en-US" dirty="0"/>
              <a:t> 나타나실 때에 시들지 아니하는 영광의 면류관을 얻으리라</a:t>
            </a:r>
            <a:r>
              <a:rPr lang="en-US" altLang="ko-KR" dirty="0"/>
              <a:t>" (</a:t>
            </a:r>
            <a:r>
              <a:rPr lang="ko-KR" altLang="en-US" dirty="0" err="1"/>
              <a:t>베드로전서</a:t>
            </a:r>
            <a:r>
              <a:rPr lang="en-US" altLang="ko-KR" dirty="0"/>
              <a:t>5:4)</a:t>
            </a:r>
          </a:p>
          <a:p>
            <a:r>
              <a:rPr lang="en-US" altLang="ko-KR" dirty="0"/>
              <a:t> 4. </a:t>
            </a:r>
            <a:r>
              <a:rPr lang="ko-KR" altLang="en-US" b="1" dirty="0"/>
              <a:t>기쁨과 자랑의 면류관 </a:t>
            </a:r>
            <a:r>
              <a:rPr lang="en-US" altLang="ko-KR" dirty="0"/>
              <a:t>- </a:t>
            </a:r>
            <a:r>
              <a:rPr lang="ko-KR" altLang="en-US" dirty="0"/>
              <a:t>영혼구원에 참여한 자</a:t>
            </a:r>
          </a:p>
          <a:p>
            <a:r>
              <a:rPr lang="ko-KR" altLang="en-US" dirty="0"/>
              <a:t>   </a:t>
            </a:r>
            <a:r>
              <a:rPr lang="en-US" altLang="ko-KR" dirty="0"/>
              <a:t>"</a:t>
            </a:r>
            <a:r>
              <a:rPr lang="ko-KR" altLang="en-US" dirty="0"/>
              <a:t>우리의 소망이나 기쁨이나 자랑의 면류관이 무엇이냐 그의 강림하실 때 우리 주 예수 </a:t>
            </a:r>
            <a:r>
              <a:rPr lang="ko-KR" altLang="en-US" dirty="0" smtClean="0"/>
              <a:t>앞에 </a:t>
            </a:r>
            <a:r>
              <a:rPr lang="ko-KR" altLang="en-US" dirty="0"/>
              <a:t>너희가 아니냐 너희는 우리의 영광이요 기쁨이니라</a:t>
            </a:r>
            <a:r>
              <a:rPr lang="en-US" altLang="ko-KR" dirty="0"/>
              <a:t>" (</a:t>
            </a:r>
            <a:r>
              <a:rPr lang="ko-KR" altLang="en-US" dirty="0" err="1"/>
              <a:t>데살로니가전서</a:t>
            </a:r>
            <a:r>
              <a:rPr lang="ko-KR" altLang="en-US" dirty="0"/>
              <a:t> </a:t>
            </a:r>
            <a:r>
              <a:rPr lang="en-US" altLang="ko-KR" dirty="0"/>
              <a:t>2:19~20)</a:t>
            </a:r>
          </a:p>
          <a:p>
            <a:r>
              <a:rPr lang="en-US" altLang="ko-KR" dirty="0"/>
              <a:t> </a:t>
            </a:r>
            <a:endParaRPr lang="ko-KR" altLang="en-US" dirty="0"/>
          </a:p>
        </p:txBody>
      </p:sp>
    </p:spTree>
    <p:extLst>
      <p:ext uri="{BB962C8B-B14F-4D97-AF65-F5344CB8AC3E}">
        <p14:creationId xmlns:p14="http://schemas.microsoft.com/office/powerpoint/2010/main" val="11898939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457200" y="260648"/>
            <a:ext cx="8229600" cy="6597352"/>
          </a:xfrm>
        </p:spPr>
        <p:txBody>
          <a:bodyPr>
            <a:normAutofit fontScale="70000" lnSpcReduction="20000"/>
          </a:bodyPr>
          <a:lstStyle/>
          <a:p>
            <a:r>
              <a:rPr lang="en-US" altLang="ko-KR" dirty="0"/>
              <a:t>4:1 </a:t>
            </a:r>
            <a:r>
              <a:rPr lang="ko-KR" altLang="en-US" dirty="0"/>
              <a:t>이 일 후에 내가 보니 하늘에 열린 문이 있는데 내가 들은 바 처음에 내게 말하던 나팔 소리 같은 그 음성이 가로되 이리로 올라오라 이후에 마땅히 될 일을 내가 네게 보이리라 하시더라</a:t>
            </a:r>
          </a:p>
          <a:p>
            <a:endParaRPr lang="ko-KR" altLang="en-US" dirty="0"/>
          </a:p>
          <a:p>
            <a:r>
              <a:rPr lang="en-US" altLang="ko-KR" dirty="0"/>
              <a:t>4:2 </a:t>
            </a:r>
            <a:r>
              <a:rPr lang="ko-KR" altLang="en-US" dirty="0"/>
              <a:t>내가 곧 성령에 감동하였더니 보라 하늘에 보좌를 베풀었고 그 보좌 위에 앉으신 이가 있는데</a:t>
            </a:r>
          </a:p>
          <a:p>
            <a:endParaRPr lang="ko-KR" altLang="en-US" dirty="0"/>
          </a:p>
          <a:p>
            <a:r>
              <a:rPr lang="en-US" altLang="ko-KR" dirty="0"/>
              <a:t>4:3 </a:t>
            </a:r>
            <a:r>
              <a:rPr lang="ko-KR" altLang="en-US" dirty="0"/>
              <a:t>앉으신 이의 모양이 벽옥과 홍보석 같고 또 무지개가 있어 보좌에 둘렸는데 그 모양이 </a:t>
            </a:r>
            <a:r>
              <a:rPr lang="ko-KR" altLang="en-US" dirty="0" err="1"/>
              <a:t>녹보석</a:t>
            </a:r>
            <a:r>
              <a:rPr lang="ko-KR" altLang="en-US" dirty="0"/>
              <a:t> 같더라</a:t>
            </a:r>
          </a:p>
          <a:p>
            <a:endParaRPr lang="ko-KR" altLang="en-US" dirty="0"/>
          </a:p>
          <a:p>
            <a:r>
              <a:rPr lang="en-US" altLang="ko-KR" dirty="0"/>
              <a:t>4:4 </a:t>
            </a:r>
            <a:r>
              <a:rPr lang="ko-KR" altLang="en-US" dirty="0"/>
              <a:t>또 보좌에 둘려 이십사 보좌들이 있고 그 보좌들 위에 이십사 장로들이 </a:t>
            </a:r>
            <a:r>
              <a:rPr lang="ko-KR" altLang="en-US" b="1" dirty="0">
                <a:solidFill>
                  <a:srgbClr val="FF0000"/>
                </a:solidFill>
              </a:rPr>
              <a:t>흰 옷을 입고 </a:t>
            </a:r>
            <a:r>
              <a:rPr lang="ko-KR" altLang="en-US" dirty="0"/>
              <a:t>머리에 </a:t>
            </a:r>
            <a:r>
              <a:rPr lang="ko-KR" altLang="en-US" b="1" dirty="0" err="1">
                <a:solidFill>
                  <a:srgbClr val="FF0000"/>
                </a:solidFill>
              </a:rPr>
              <a:t>금면류관</a:t>
            </a:r>
            <a:r>
              <a:rPr lang="ko-KR" altLang="en-US" dirty="0" err="1"/>
              <a:t>을</a:t>
            </a:r>
            <a:r>
              <a:rPr lang="ko-KR" altLang="en-US" dirty="0"/>
              <a:t> 쓰고 앉았더라</a:t>
            </a:r>
          </a:p>
          <a:p>
            <a:endParaRPr lang="ko-KR" altLang="en-US" dirty="0"/>
          </a:p>
          <a:p>
            <a:r>
              <a:rPr lang="en-US" altLang="ko-KR" dirty="0"/>
              <a:t>4:5 </a:t>
            </a:r>
            <a:r>
              <a:rPr lang="ko-KR" altLang="en-US" dirty="0"/>
              <a:t>보좌로부터 번개와 음성과 뇌성이 나고 보좌 앞에 일곱 등불 켠 것이 있으니 이는 하나님의 일곱 영이라</a:t>
            </a:r>
          </a:p>
          <a:p>
            <a:endParaRPr lang="ko-KR" altLang="en-US" dirty="0"/>
          </a:p>
          <a:p>
            <a:r>
              <a:rPr lang="en-US" altLang="ko-KR" dirty="0"/>
              <a:t>4:6 </a:t>
            </a:r>
            <a:r>
              <a:rPr lang="ko-KR" altLang="en-US" dirty="0"/>
              <a:t>보좌 앞에 수정과 같은 유리 바다가 있고 보좌 가운데와 보좌 주위에 네 생물이 있는데 앞뒤에 눈이 가득하더라</a:t>
            </a:r>
          </a:p>
          <a:p>
            <a:endParaRPr lang="ko-KR" altLang="en-US" dirty="0"/>
          </a:p>
        </p:txBody>
      </p:sp>
    </p:spTree>
    <p:extLst>
      <p:ext uri="{BB962C8B-B14F-4D97-AF65-F5344CB8AC3E}">
        <p14:creationId xmlns:p14="http://schemas.microsoft.com/office/powerpoint/2010/main" val="40782568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457200" y="260648"/>
            <a:ext cx="8229600" cy="5865515"/>
          </a:xfrm>
        </p:spPr>
        <p:txBody>
          <a:bodyPr>
            <a:normAutofit fontScale="70000" lnSpcReduction="20000"/>
          </a:bodyPr>
          <a:lstStyle/>
          <a:p>
            <a:r>
              <a:rPr lang="en-US" altLang="ko-KR" dirty="0" smtClean="0"/>
              <a:t>4:7 </a:t>
            </a:r>
            <a:r>
              <a:rPr lang="ko-KR" altLang="en-US" dirty="0"/>
              <a:t>그 첫째 생물은 사자 같고 그 둘째 생물은 송아지 같고 그 셋째 생물은 얼굴이 사람 같고 그 넷째 생물은 날아가는 독수리 같은데</a:t>
            </a:r>
          </a:p>
          <a:p>
            <a:endParaRPr lang="ko-KR" altLang="en-US" dirty="0" smtClean="0"/>
          </a:p>
          <a:p>
            <a:r>
              <a:rPr lang="en-US" altLang="ko-KR" dirty="0" smtClean="0"/>
              <a:t>4:8 </a:t>
            </a:r>
            <a:r>
              <a:rPr lang="ko-KR" altLang="en-US" dirty="0"/>
              <a:t>네 생물이 각각 여섯 날개가 있고 그 안과 주위에 눈이 가득하더라 그들이 밤낮 쉬지 않고 이르기를 거룩하다 거룩하다 거룩하다 주 하나님 곧 전능하신 이여 전에도 계셨고 이제도 계시고 장차 오실 자라 하고</a:t>
            </a:r>
          </a:p>
          <a:p>
            <a:endParaRPr lang="ko-KR" altLang="en-US" dirty="0"/>
          </a:p>
          <a:p>
            <a:r>
              <a:rPr lang="en-US" altLang="ko-KR" dirty="0"/>
              <a:t>4:9 </a:t>
            </a:r>
            <a:r>
              <a:rPr lang="ko-KR" altLang="en-US" dirty="0"/>
              <a:t>그 생물들이 영광과 존귀와 감사를 보좌에 앉으사 세세토록 사시는 이에게 돌릴 때에</a:t>
            </a:r>
          </a:p>
          <a:p>
            <a:endParaRPr lang="ko-KR" altLang="en-US" dirty="0"/>
          </a:p>
          <a:p>
            <a:r>
              <a:rPr lang="en-US" altLang="ko-KR" dirty="0"/>
              <a:t>4:10 </a:t>
            </a:r>
            <a:r>
              <a:rPr lang="ko-KR" altLang="en-US" b="1" dirty="0">
                <a:solidFill>
                  <a:srgbClr val="FF0000"/>
                </a:solidFill>
              </a:rPr>
              <a:t>이십사 장로들이 </a:t>
            </a:r>
            <a:r>
              <a:rPr lang="ko-KR" altLang="en-US" dirty="0"/>
              <a:t>보좌에 앉으신 이 앞에 엎드려 세세토록 사시는 이에게 경배하고 자기의 면류관을 보좌 앞에 던지며 가로되</a:t>
            </a:r>
          </a:p>
          <a:p>
            <a:endParaRPr lang="ko-KR" altLang="en-US" dirty="0"/>
          </a:p>
          <a:p>
            <a:r>
              <a:rPr lang="en-US" altLang="ko-KR" dirty="0"/>
              <a:t>4:11 </a:t>
            </a:r>
            <a:r>
              <a:rPr lang="ko-KR" altLang="en-US" dirty="0"/>
              <a:t>우리 주 하나님이여 영광과 존귀와 능력을 받으시는 것이 합당하오니 주께서 만물을 </a:t>
            </a:r>
            <a:r>
              <a:rPr lang="ko-KR" altLang="en-US" dirty="0" err="1"/>
              <a:t>지으신지라</a:t>
            </a:r>
            <a:r>
              <a:rPr lang="ko-KR" altLang="en-US" dirty="0"/>
              <a:t> 만물이 주의 뜻대로 있었고 또 지으심을 받았나이다 하더라</a:t>
            </a:r>
          </a:p>
          <a:p>
            <a:endParaRPr lang="ko-KR" altLang="en-US" dirty="0"/>
          </a:p>
          <a:p>
            <a:endParaRPr lang="ko-KR" altLang="en-US" dirty="0"/>
          </a:p>
        </p:txBody>
      </p:sp>
    </p:spTree>
    <p:extLst>
      <p:ext uri="{BB962C8B-B14F-4D97-AF65-F5344CB8AC3E}">
        <p14:creationId xmlns:p14="http://schemas.microsoft.com/office/powerpoint/2010/main" val="15162426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705" y="58187"/>
            <a:ext cx="1882552" cy="490066"/>
          </a:xfrm>
        </p:spPr>
        <p:txBody>
          <a:bodyPr/>
          <a:lstStyle/>
          <a:p>
            <a:pPr algn="r"/>
            <a:r>
              <a:rPr lang="ko-KR" altLang="en-US" sz="2000" dirty="0" smtClean="0"/>
              <a:t>히브리서 </a:t>
            </a:r>
            <a:r>
              <a:rPr lang="en-US" altLang="ko-KR" sz="2000" dirty="0"/>
              <a:t>9</a:t>
            </a:r>
            <a:r>
              <a:rPr lang="ko-KR" altLang="en-US" sz="2000" dirty="0" smtClean="0"/>
              <a:t>장</a:t>
            </a:r>
            <a:endParaRPr lang="ko-KR" altLang="en-US" dirty="0"/>
          </a:p>
        </p:txBody>
      </p:sp>
      <p:sp>
        <p:nvSpPr>
          <p:cNvPr id="4" name="TextBox 3"/>
          <p:cNvSpPr txBox="1"/>
          <p:nvPr/>
        </p:nvSpPr>
        <p:spPr>
          <a:xfrm>
            <a:off x="2208150" y="515901"/>
            <a:ext cx="1080120" cy="369332"/>
          </a:xfrm>
          <a:prstGeom prst="rect">
            <a:avLst/>
          </a:prstGeom>
          <a:noFill/>
        </p:spPr>
        <p:txBody>
          <a:bodyPr wrap="square" rtlCol="0">
            <a:spAutoFit/>
          </a:bodyPr>
          <a:lstStyle/>
          <a:p>
            <a:pPr algn="ctr"/>
            <a:r>
              <a:rPr lang="ko-KR" altLang="en-US" dirty="0" smtClean="0"/>
              <a:t>첫 언약</a:t>
            </a:r>
            <a:endParaRPr lang="ko-KR" altLang="en-US" dirty="0"/>
          </a:p>
        </p:txBody>
      </p:sp>
      <p:sp>
        <p:nvSpPr>
          <p:cNvPr id="5" name="TextBox 4"/>
          <p:cNvSpPr txBox="1"/>
          <p:nvPr/>
        </p:nvSpPr>
        <p:spPr>
          <a:xfrm>
            <a:off x="1207218" y="1497792"/>
            <a:ext cx="1442882" cy="369332"/>
          </a:xfrm>
          <a:prstGeom prst="rect">
            <a:avLst/>
          </a:prstGeom>
          <a:solidFill>
            <a:srgbClr val="FFFF00"/>
          </a:solidFill>
        </p:spPr>
        <p:txBody>
          <a:bodyPr wrap="square" rtlCol="0">
            <a:spAutoFit/>
          </a:bodyPr>
          <a:lstStyle/>
          <a:p>
            <a:r>
              <a:rPr lang="ko-KR" altLang="en-US" dirty="0" smtClean="0"/>
              <a:t>섬기는 예법</a:t>
            </a:r>
            <a:endParaRPr lang="ko-KR" altLang="en-US" dirty="0"/>
          </a:p>
        </p:txBody>
      </p:sp>
      <p:sp>
        <p:nvSpPr>
          <p:cNvPr id="6" name="TextBox 5"/>
          <p:cNvSpPr txBox="1"/>
          <p:nvPr/>
        </p:nvSpPr>
        <p:spPr>
          <a:xfrm>
            <a:off x="4616091" y="1495105"/>
            <a:ext cx="820005" cy="369332"/>
          </a:xfrm>
          <a:prstGeom prst="rect">
            <a:avLst/>
          </a:prstGeom>
          <a:solidFill>
            <a:srgbClr val="FF0000"/>
          </a:solidFill>
        </p:spPr>
        <p:txBody>
          <a:bodyPr wrap="square" rtlCol="0">
            <a:spAutoFit/>
          </a:bodyPr>
          <a:lstStyle/>
          <a:p>
            <a:pPr algn="ctr"/>
            <a:r>
              <a:rPr lang="ko-KR" altLang="en-US" dirty="0" smtClean="0">
                <a:solidFill>
                  <a:schemeClr val="bg1"/>
                </a:solidFill>
              </a:rPr>
              <a:t>성소</a:t>
            </a:r>
            <a:endParaRPr lang="ko-KR" altLang="en-US" dirty="0">
              <a:solidFill>
                <a:schemeClr val="bg1"/>
              </a:solidFill>
            </a:endParaRPr>
          </a:p>
        </p:txBody>
      </p:sp>
      <p:sp>
        <p:nvSpPr>
          <p:cNvPr id="7" name="TextBox 6"/>
          <p:cNvSpPr txBox="1"/>
          <p:nvPr/>
        </p:nvSpPr>
        <p:spPr>
          <a:xfrm>
            <a:off x="5747504" y="1497792"/>
            <a:ext cx="1584176" cy="369332"/>
          </a:xfrm>
          <a:prstGeom prst="rect">
            <a:avLst/>
          </a:prstGeom>
          <a:noFill/>
        </p:spPr>
        <p:txBody>
          <a:bodyPr wrap="square" rtlCol="0">
            <a:spAutoFit/>
          </a:bodyPr>
          <a:lstStyle/>
          <a:p>
            <a:r>
              <a:rPr lang="ko-KR" altLang="en-US" dirty="0" smtClean="0"/>
              <a:t>세상에 속한</a:t>
            </a:r>
            <a:endParaRPr lang="ko-KR" altLang="en-US" dirty="0"/>
          </a:p>
        </p:txBody>
      </p:sp>
      <p:cxnSp>
        <p:nvCxnSpPr>
          <p:cNvPr id="9" name="직선 연결선 8"/>
          <p:cNvCxnSpPr>
            <a:stCxn id="6" idx="3"/>
            <a:endCxn id="7" idx="1"/>
          </p:cNvCxnSpPr>
          <p:nvPr/>
        </p:nvCxnSpPr>
        <p:spPr>
          <a:xfrm>
            <a:off x="5436096" y="1679771"/>
            <a:ext cx="311408" cy="26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6250" y="2289880"/>
            <a:ext cx="1604969" cy="369332"/>
          </a:xfrm>
          <a:prstGeom prst="rect">
            <a:avLst/>
          </a:prstGeom>
          <a:noFill/>
        </p:spPr>
        <p:txBody>
          <a:bodyPr wrap="square" rtlCol="0">
            <a:spAutoFit/>
          </a:bodyPr>
          <a:lstStyle/>
          <a:p>
            <a:r>
              <a:rPr lang="ko-KR" altLang="en-US" dirty="0" smtClean="0"/>
              <a:t>첫 장막</a:t>
            </a:r>
            <a:r>
              <a:rPr lang="en-US" altLang="ko-KR" dirty="0" smtClean="0"/>
              <a:t>(</a:t>
            </a:r>
            <a:r>
              <a:rPr lang="ko-KR" altLang="en-US" dirty="0" smtClean="0"/>
              <a:t>성소</a:t>
            </a:r>
            <a:r>
              <a:rPr lang="en-US" altLang="ko-KR" dirty="0" smtClean="0"/>
              <a:t>)</a:t>
            </a:r>
            <a:endParaRPr lang="ko-KR" altLang="en-US" dirty="0"/>
          </a:p>
        </p:txBody>
      </p:sp>
      <p:sp>
        <p:nvSpPr>
          <p:cNvPr id="12" name="TextBox 11"/>
          <p:cNvSpPr txBox="1"/>
          <p:nvPr/>
        </p:nvSpPr>
        <p:spPr>
          <a:xfrm>
            <a:off x="4616091" y="3286852"/>
            <a:ext cx="540060" cy="369332"/>
          </a:xfrm>
          <a:prstGeom prst="rect">
            <a:avLst/>
          </a:prstGeom>
          <a:noFill/>
        </p:spPr>
        <p:txBody>
          <a:bodyPr wrap="square" rtlCol="0">
            <a:spAutoFit/>
          </a:bodyPr>
          <a:lstStyle/>
          <a:p>
            <a:r>
              <a:rPr lang="ko-KR" altLang="en-US" dirty="0" smtClean="0"/>
              <a:t>상</a:t>
            </a:r>
            <a:endParaRPr lang="en-US" altLang="ko-KR" dirty="0" smtClean="0"/>
          </a:p>
        </p:txBody>
      </p:sp>
      <p:sp>
        <p:nvSpPr>
          <p:cNvPr id="13" name="TextBox 12"/>
          <p:cNvSpPr txBox="1"/>
          <p:nvPr/>
        </p:nvSpPr>
        <p:spPr>
          <a:xfrm>
            <a:off x="5256342" y="2270886"/>
            <a:ext cx="1967401" cy="584775"/>
          </a:xfrm>
          <a:prstGeom prst="rect">
            <a:avLst/>
          </a:prstGeom>
          <a:noFill/>
        </p:spPr>
        <p:txBody>
          <a:bodyPr wrap="square" rtlCol="0">
            <a:spAutoFit/>
          </a:bodyPr>
          <a:lstStyle/>
          <a:p>
            <a:r>
              <a:rPr lang="ko-KR" altLang="en-US" dirty="0" smtClean="0"/>
              <a:t>둘</a:t>
            </a:r>
            <a:r>
              <a:rPr lang="ko-KR" altLang="en-US" dirty="0"/>
              <a:t>째</a:t>
            </a:r>
            <a:r>
              <a:rPr lang="ko-KR" altLang="en-US" dirty="0" smtClean="0"/>
              <a:t> 장막</a:t>
            </a:r>
            <a:r>
              <a:rPr lang="en-US" altLang="ko-KR" dirty="0" smtClean="0"/>
              <a:t>(</a:t>
            </a:r>
            <a:r>
              <a:rPr lang="ko-KR" altLang="en-US" dirty="0" smtClean="0"/>
              <a:t>지성소</a:t>
            </a:r>
            <a:r>
              <a:rPr lang="en-US" altLang="ko-KR" dirty="0" smtClean="0"/>
              <a:t>)</a:t>
            </a:r>
          </a:p>
          <a:p>
            <a:pPr algn="ctr"/>
            <a:r>
              <a:rPr lang="ko-KR" altLang="en-US" sz="1400" dirty="0" smtClean="0"/>
              <a:t>출</a:t>
            </a:r>
            <a:r>
              <a:rPr lang="en-US" altLang="ko-KR" sz="1400" dirty="0" smtClean="0"/>
              <a:t>25:22 </a:t>
            </a:r>
            <a:r>
              <a:rPr lang="ko-KR" altLang="en-US" sz="1400" dirty="0" smtClean="0"/>
              <a:t>민</a:t>
            </a:r>
            <a:r>
              <a:rPr lang="en-US" altLang="ko-KR" sz="1400" dirty="0" smtClean="0"/>
              <a:t>17:4</a:t>
            </a:r>
            <a:endParaRPr lang="ko-KR" altLang="en-US" sz="1400" dirty="0"/>
          </a:p>
        </p:txBody>
      </p:sp>
      <p:sp>
        <p:nvSpPr>
          <p:cNvPr id="14" name="TextBox 13"/>
          <p:cNvSpPr txBox="1"/>
          <p:nvPr/>
        </p:nvSpPr>
        <p:spPr>
          <a:xfrm>
            <a:off x="4925069" y="2937952"/>
            <a:ext cx="1357296" cy="584775"/>
          </a:xfrm>
          <a:prstGeom prst="rect">
            <a:avLst/>
          </a:prstGeom>
          <a:noFill/>
        </p:spPr>
        <p:txBody>
          <a:bodyPr wrap="square" rtlCol="0">
            <a:spAutoFit/>
          </a:bodyPr>
          <a:lstStyle/>
          <a:p>
            <a:pPr algn="ctr"/>
            <a:r>
              <a:rPr lang="ko-KR" altLang="en-US" dirty="0" err="1" smtClean="0"/>
              <a:t>금향로</a:t>
            </a:r>
            <a:endParaRPr lang="en-US" altLang="ko-KR" dirty="0" smtClean="0"/>
          </a:p>
          <a:p>
            <a:pPr algn="ctr"/>
            <a:r>
              <a:rPr lang="ko-KR" altLang="en-US" sz="1400" dirty="0" smtClean="0"/>
              <a:t>계</a:t>
            </a:r>
            <a:r>
              <a:rPr lang="en-US" altLang="ko-KR" sz="1400" dirty="0" smtClean="0"/>
              <a:t>8:3 </a:t>
            </a:r>
            <a:r>
              <a:rPr lang="ko-KR" altLang="en-US" sz="1400" dirty="0" smtClean="0"/>
              <a:t>출</a:t>
            </a:r>
            <a:r>
              <a:rPr lang="en-US" altLang="ko-KR" sz="1400" dirty="0" smtClean="0"/>
              <a:t>30:34</a:t>
            </a:r>
            <a:endParaRPr lang="en-US" altLang="ko-KR" dirty="0" smtClean="0"/>
          </a:p>
        </p:txBody>
      </p:sp>
      <p:sp>
        <p:nvSpPr>
          <p:cNvPr id="15" name="TextBox 14"/>
          <p:cNvSpPr txBox="1"/>
          <p:nvPr/>
        </p:nvSpPr>
        <p:spPr>
          <a:xfrm>
            <a:off x="6018900" y="2937952"/>
            <a:ext cx="988531" cy="369332"/>
          </a:xfrm>
          <a:prstGeom prst="rect">
            <a:avLst/>
          </a:prstGeom>
          <a:noFill/>
        </p:spPr>
        <p:txBody>
          <a:bodyPr wrap="square" rtlCol="0">
            <a:spAutoFit/>
          </a:bodyPr>
          <a:lstStyle/>
          <a:p>
            <a:r>
              <a:rPr lang="ko-KR" altLang="en-US" dirty="0" err="1" smtClean="0"/>
              <a:t>언약궤</a:t>
            </a:r>
            <a:endParaRPr lang="en-US" altLang="ko-KR" dirty="0" smtClean="0"/>
          </a:p>
        </p:txBody>
      </p:sp>
      <p:sp>
        <p:nvSpPr>
          <p:cNvPr id="16" name="TextBox 15"/>
          <p:cNvSpPr txBox="1"/>
          <p:nvPr/>
        </p:nvSpPr>
        <p:spPr>
          <a:xfrm>
            <a:off x="7188733" y="2937952"/>
            <a:ext cx="1989588" cy="369332"/>
          </a:xfrm>
          <a:prstGeom prst="rect">
            <a:avLst/>
          </a:prstGeom>
          <a:noFill/>
        </p:spPr>
        <p:txBody>
          <a:bodyPr wrap="square" rtlCol="0">
            <a:spAutoFit/>
          </a:bodyPr>
          <a:lstStyle/>
          <a:p>
            <a:r>
              <a:rPr lang="ko-KR" altLang="en-US" dirty="0" smtClean="0"/>
              <a:t>사면을 금으로 싼</a:t>
            </a:r>
            <a:endParaRPr lang="ko-KR" altLang="en-US" dirty="0"/>
          </a:p>
        </p:txBody>
      </p:sp>
      <p:cxnSp>
        <p:nvCxnSpPr>
          <p:cNvPr id="18" name="직선 연결선 17"/>
          <p:cNvCxnSpPr>
            <a:stCxn id="6" idx="2"/>
            <a:endCxn id="11" idx="0"/>
          </p:cNvCxnSpPr>
          <p:nvPr/>
        </p:nvCxnSpPr>
        <p:spPr>
          <a:xfrm flipH="1">
            <a:off x="4038735" y="1864437"/>
            <a:ext cx="987359" cy="42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p:cNvCxnSpPr>
            <a:stCxn id="6" idx="2"/>
            <a:endCxn id="13" idx="0"/>
          </p:cNvCxnSpPr>
          <p:nvPr/>
        </p:nvCxnSpPr>
        <p:spPr>
          <a:xfrm>
            <a:off x="5026094" y="1864437"/>
            <a:ext cx="1213949" cy="406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13" idx="2"/>
            <a:endCxn id="14" idx="0"/>
          </p:cNvCxnSpPr>
          <p:nvPr/>
        </p:nvCxnSpPr>
        <p:spPr>
          <a:xfrm flipH="1">
            <a:off x="5603717" y="2855661"/>
            <a:ext cx="636326"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13" idx="2"/>
            <a:endCxn id="15" idx="0"/>
          </p:cNvCxnSpPr>
          <p:nvPr/>
        </p:nvCxnSpPr>
        <p:spPr>
          <a:xfrm>
            <a:off x="6240043" y="2855661"/>
            <a:ext cx="273123" cy="8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15" idx="3"/>
            <a:endCxn id="16" idx="1"/>
          </p:cNvCxnSpPr>
          <p:nvPr/>
        </p:nvCxnSpPr>
        <p:spPr>
          <a:xfrm>
            <a:off x="7007431" y="3122618"/>
            <a:ext cx="18130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70059" y="3515126"/>
            <a:ext cx="798675" cy="369332"/>
          </a:xfrm>
          <a:prstGeom prst="rect">
            <a:avLst/>
          </a:prstGeom>
          <a:noFill/>
        </p:spPr>
        <p:txBody>
          <a:bodyPr wrap="square" rtlCol="0">
            <a:spAutoFit/>
          </a:bodyPr>
          <a:lstStyle/>
          <a:p>
            <a:r>
              <a:rPr lang="ko-KR" altLang="en-US" dirty="0" smtClean="0"/>
              <a:t>안에</a:t>
            </a:r>
            <a:endParaRPr lang="ko-KR" altLang="en-US" dirty="0"/>
          </a:p>
        </p:txBody>
      </p:sp>
      <p:sp>
        <p:nvSpPr>
          <p:cNvPr id="32" name="TextBox 31"/>
          <p:cNvSpPr txBox="1"/>
          <p:nvPr/>
        </p:nvSpPr>
        <p:spPr>
          <a:xfrm>
            <a:off x="6513166" y="3491950"/>
            <a:ext cx="798675" cy="369332"/>
          </a:xfrm>
          <a:prstGeom prst="rect">
            <a:avLst/>
          </a:prstGeom>
          <a:noFill/>
        </p:spPr>
        <p:txBody>
          <a:bodyPr wrap="square" rtlCol="0">
            <a:spAutoFit/>
          </a:bodyPr>
          <a:lstStyle/>
          <a:p>
            <a:r>
              <a:rPr lang="ko-KR" altLang="en-US" dirty="0"/>
              <a:t>위</a:t>
            </a:r>
            <a:r>
              <a:rPr lang="ko-KR" altLang="en-US" dirty="0" smtClean="0"/>
              <a:t>에</a:t>
            </a:r>
            <a:endParaRPr lang="ko-KR" altLang="en-US" dirty="0"/>
          </a:p>
        </p:txBody>
      </p:sp>
      <p:sp>
        <p:nvSpPr>
          <p:cNvPr id="33" name="TextBox 32"/>
          <p:cNvSpPr txBox="1"/>
          <p:nvPr/>
        </p:nvSpPr>
        <p:spPr>
          <a:xfrm>
            <a:off x="5172911" y="4636939"/>
            <a:ext cx="875616" cy="369332"/>
          </a:xfrm>
          <a:prstGeom prst="rect">
            <a:avLst/>
          </a:prstGeom>
          <a:noFill/>
        </p:spPr>
        <p:txBody>
          <a:bodyPr wrap="square" rtlCol="0">
            <a:spAutoFit/>
          </a:bodyPr>
          <a:lstStyle/>
          <a:p>
            <a:r>
              <a:rPr lang="ko-KR" altLang="en-US" dirty="0" smtClean="0"/>
              <a:t>지팡이</a:t>
            </a:r>
            <a:endParaRPr lang="en-US" altLang="ko-KR" dirty="0" smtClean="0"/>
          </a:p>
        </p:txBody>
      </p:sp>
      <p:sp>
        <p:nvSpPr>
          <p:cNvPr id="34" name="직사각형 33"/>
          <p:cNvSpPr/>
          <p:nvPr/>
        </p:nvSpPr>
        <p:spPr>
          <a:xfrm>
            <a:off x="4596303" y="4168365"/>
            <a:ext cx="1119696" cy="369332"/>
          </a:xfrm>
          <a:prstGeom prst="rect">
            <a:avLst/>
          </a:prstGeom>
        </p:spPr>
        <p:txBody>
          <a:bodyPr wrap="square">
            <a:spAutoFit/>
          </a:bodyPr>
          <a:lstStyle/>
          <a:p>
            <a:pPr lvl="0"/>
            <a:r>
              <a:rPr lang="ko-KR" altLang="en-US" dirty="0" err="1" smtClean="0">
                <a:solidFill>
                  <a:prstClr val="black"/>
                </a:solidFill>
              </a:rPr>
              <a:t>금항아리</a:t>
            </a:r>
            <a:endParaRPr lang="en-US" altLang="ko-KR" dirty="0">
              <a:solidFill>
                <a:prstClr val="black"/>
              </a:solidFill>
            </a:endParaRPr>
          </a:p>
        </p:txBody>
      </p:sp>
      <p:sp>
        <p:nvSpPr>
          <p:cNvPr id="35" name="직사각형 34"/>
          <p:cNvSpPr/>
          <p:nvPr/>
        </p:nvSpPr>
        <p:spPr>
          <a:xfrm>
            <a:off x="5172911" y="5164162"/>
            <a:ext cx="1420582" cy="615553"/>
          </a:xfrm>
          <a:prstGeom prst="rect">
            <a:avLst/>
          </a:prstGeom>
        </p:spPr>
        <p:txBody>
          <a:bodyPr wrap="none">
            <a:spAutoFit/>
          </a:bodyPr>
          <a:lstStyle/>
          <a:p>
            <a:pPr lvl="0"/>
            <a:r>
              <a:rPr lang="ko-KR" altLang="en-US" dirty="0">
                <a:solidFill>
                  <a:prstClr val="black"/>
                </a:solidFill>
              </a:rPr>
              <a:t>언약의 </a:t>
            </a:r>
            <a:r>
              <a:rPr lang="ko-KR" altLang="en-US" dirty="0" smtClean="0">
                <a:solidFill>
                  <a:prstClr val="black"/>
                </a:solidFill>
              </a:rPr>
              <a:t>비석</a:t>
            </a:r>
            <a:endParaRPr lang="en-US" altLang="ko-KR" dirty="0" smtClean="0">
              <a:solidFill>
                <a:prstClr val="black"/>
              </a:solidFill>
            </a:endParaRPr>
          </a:p>
          <a:p>
            <a:pPr lvl="0" algn="ctr"/>
            <a:r>
              <a:rPr lang="ko-KR" altLang="en-US" sz="1600" dirty="0" smtClean="0">
                <a:solidFill>
                  <a:prstClr val="black"/>
                </a:solidFill>
              </a:rPr>
              <a:t>대하</a:t>
            </a:r>
            <a:r>
              <a:rPr lang="en-US" altLang="ko-KR" sz="1600" dirty="0" smtClean="0">
                <a:solidFill>
                  <a:prstClr val="black"/>
                </a:solidFill>
              </a:rPr>
              <a:t>5:10</a:t>
            </a:r>
            <a:endParaRPr lang="ko-KR" altLang="en-US" sz="1600" dirty="0">
              <a:solidFill>
                <a:prstClr val="black"/>
              </a:solidFill>
            </a:endParaRPr>
          </a:p>
        </p:txBody>
      </p:sp>
      <p:sp>
        <p:nvSpPr>
          <p:cNvPr id="36" name="직사각형 35"/>
          <p:cNvSpPr/>
          <p:nvPr/>
        </p:nvSpPr>
        <p:spPr>
          <a:xfrm>
            <a:off x="3029945" y="4205237"/>
            <a:ext cx="1420582" cy="646331"/>
          </a:xfrm>
          <a:prstGeom prst="rect">
            <a:avLst/>
          </a:prstGeom>
        </p:spPr>
        <p:txBody>
          <a:bodyPr wrap="none">
            <a:spAutoFit/>
          </a:bodyPr>
          <a:lstStyle/>
          <a:p>
            <a:r>
              <a:rPr lang="ko-KR" altLang="en-US" dirty="0" err="1">
                <a:solidFill>
                  <a:prstClr val="black"/>
                </a:solidFill>
              </a:rPr>
              <a:t>만나를</a:t>
            </a:r>
            <a:r>
              <a:rPr lang="ko-KR" altLang="en-US" dirty="0">
                <a:solidFill>
                  <a:prstClr val="black"/>
                </a:solidFill>
              </a:rPr>
              <a:t> </a:t>
            </a:r>
            <a:r>
              <a:rPr lang="ko-KR" altLang="en-US" dirty="0" smtClean="0">
                <a:solidFill>
                  <a:prstClr val="black"/>
                </a:solidFill>
              </a:rPr>
              <a:t>담은</a:t>
            </a:r>
            <a:endParaRPr lang="en-US" altLang="ko-KR" dirty="0" smtClean="0">
              <a:solidFill>
                <a:prstClr val="black"/>
              </a:solidFill>
            </a:endParaRPr>
          </a:p>
          <a:p>
            <a:r>
              <a:rPr lang="ko-KR" altLang="en-US" sz="1400" dirty="0" smtClean="0">
                <a:solidFill>
                  <a:prstClr val="black"/>
                </a:solidFill>
              </a:rPr>
              <a:t>출</a:t>
            </a:r>
            <a:r>
              <a:rPr lang="en-US" altLang="ko-KR" sz="1400" dirty="0" smtClean="0">
                <a:solidFill>
                  <a:prstClr val="black"/>
                </a:solidFill>
              </a:rPr>
              <a:t>16:35</a:t>
            </a:r>
            <a:r>
              <a:rPr lang="ko-KR" altLang="en-US" dirty="0" smtClean="0">
                <a:solidFill>
                  <a:prstClr val="black"/>
                </a:solidFill>
              </a:rPr>
              <a:t> </a:t>
            </a:r>
            <a:endParaRPr lang="ko-KR" altLang="en-US" dirty="0"/>
          </a:p>
        </p:txBody>
      </p:sp>
      <p:sp>
        <p:nvSpPr>
          <p:cNvPr id="37" name="직사각형 36"/>
          <p:cNvSpPr/>
          <p:nvPr/>
        </p:nvSpPr>
        <p:spPr>
          <a:xfrm>
            <a:off x="3247370" y="4956042"/>
            <a:ext cx="1420582" cy="584775"/>
          </a:xfrm>
          <a:prstGeom prst="rect">
            <a:avLst/>
          </a:prstGeom>
        </p:spPr>
        <p:txBody>
          <a:bodyPr wrap="none">
            <a:spAutoFit/>
          </a:bodyPr>
          <a:lstStyle/>
          <a:p>
            <a:r>
              <a:rPr lang="ko-KR" altLang="en-US" dirty="0" err="1">
                <a:solidFill>
                  <a:prstClr val="black"/>
                </a:solidFill>
              </a:rPr>
              <a:t>아론의</a:t>
            </a:r>
            <a:r>
              <a:rPr lang="ko-KR" altLang="en-US" dirty="0">
                <a:solidFill>
                  <a:prstClr val="black"/>
                </a:solidFill>
              </a:rPr>
              <a:t> </a:t>
            </a:r>
            <a:r>
              <a:rPr lang="ko-KR" altLang="en-US" dirty="0" err="1" smtClean="0">
                <a:solidFill>
                  <a:prstClr val="black"/>
                </a:solidFill>
              </a:rPr>
              <a:t>싹난</a:t>
            </a:r>
            <a:endParaRPr lang="en-US" altLang="ko-KR" dirty="0" smtClean="0">
              <a:solidFill>
                <a:prstClr val="black"/>
              </a:solidFill>
            </a:endParaRPr>
          </a:p>
          <a:p>
            <a:r>
              <a:rPr lang="en-US" altLang="ko-KR" sz="1400" dirty="0" smtClean="0">
                <a:solidFill>
                  <a:prstClr val="black"/>
                </a:solidFill>
              </a:rPr>
              <a:t>(</a:t>
            </a:r>
            <a:r>
              <a:rPr lang="ko-KR" altLang="en-US" sz="1400" dirty="0" smtClean="0">
                <a:solidFill>
                  <a:prstClr val="black"/>
                </a:solidFill>
              </a:rPr>
              <a:t>민</a:t>
            </a:r>
            <a:r>
              <a:rPr lang="en-US" altLang="ko-KR" sz="1400" dirty="0" smtClean="0">
                <a:solidFill>
                  <a:prstClr val="black"/>
                </a:solidFill>
              </a:rPr>
              <a:t>17</a:t>
            </a:r>
            <a:r>
              <a:rPr lang="ko-KR" altLang="en-US" sz="1400" dirty="0" smtClean="0">
                <a:solidFill>
                  <a:prstClr val="black"/>
                </a:solidFill>
              </a:rPr>
              <a:t>장</a:t>
            </a:r>
            <a:r>
              <a:rPr lang="en-US" altLang="ko-KR" sz="1400" dirty="0" smtClean="0">
                <a:solidFill>
                  <a:prstClr val="black"/>
                </a:solidFill>
              </a:rPr>
              <a:t>10</a:t>
            </a:r>
            <a:r>
              <a:rPr lang="ko-KR" altLang="en-US" sz="1400" dirty="0" smtClean="0">
                <a:solidFill>
                  <a:prstClr val="black"/>
                </a:solidFill>
              </a:rPr>
              <a:t>절</a:t>
            </a:r>
            <a:r>
              <a:rPr lang="en-US" altLang="ko-KR" sz="1400" dirty="0" smtClean="0">
                <a:solidFill>
                  <a:prstClr val="black"/>
                </a:solidFill>
              </a:rPr>
              <a:t>)</a:t>
            </a:r>
            <a:r>
              <a:rPr lang="ko-KR" altLang="en-US" sz="1400" dirty="0" smtClean="0">
                <a:solidFill>
                  <a:prstClr val="black"/>
                </a:solidFill>
              </a:rPr>
              <a:t> </a:t>
            </a:r>
            <a:endParaRPr lang="ko-KR" altLang="en-US" sz="1400" dirty="0"/>
          </a:p>
        </p:txBody>
      </p:sp>
      <p:cxnSp>
        <p:nvCxnSpPr>
          <p:cNvPr id="39" name="직선 연결선 38"/>
          <p:cNvCxnSpPr>
            <a:stCxn id="34" idx="1"/>
            <a:endCxn id="36" idx="3"/>
          </p:cNvCxnSpPr>
          <p:nvPr/>
        </p:nvCxnSpPr>
        <p:spPr>
          <a:xfrm flipH="1">
            <a:off x="4450527" y="4353031"/>
            <a:ext cx="145776" cy="175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3" idx="1"/>
            <a:endCxn id="37" idx="3"/>
          </p:cNvCxnSpPr>
          <p:nvPr/>
        </p:nvCxnSpPr>
        <p:spPr>
          <a:xfrm flipH="1">
            <a:off x="4667952" y="4821605"/>
            <a:ext cx="504959" cy="426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직선 연결선 44"/>
          <p:cNvCxnSpPr>
            <a:stCxn id="31" idx="2"/>
            <a:endCxn id="34" idx="3"/>
          </p:cNvCxnSpPr>
          <p:nvPr/>
        </p:nvCxnSpPr>
        <p:spPr>
          <a:xfrm flipH="1">
            <a:off x="5715999" y="3884458"/>
            <a:ext cx="253398" cy="468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직선 연결선 46"/>
          <p:cNvCxnSpPr>
            <a:stCxn id="31" idx="2"/>
            <a:endCxn id="33" idx="3"/>
          </p:cNvCxnSpPr>
          <p:nvPr/>
        </p:nvCxnSpPr>
        <p:spPr>
          <a:xfrm>
            <a:off x="5969397" y="3884458"/>
            <a:ext cx="79130" cy="93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p:cNvCxnSpPr>
            <a:stCxn id="31" idx="2"/>
            <a:endCxn id="35" idx="3"/>
          </p:cNvCxnSpPr>
          <p:nvPr/>
        </p:nvCxnSpPr>
        <p:spPr>
          <a:xfrm>
            <a:off x="5969397" y="3884458"/>
            <a:ext cx="624096" cy="1587481"/>
          </a:xfrm>
          <a:prstGeom prst="line">
            <a:avLst/>
          </a:prstGeom>
        </p:spPr>
        <p:style>
          <a:lnRef idx="1">
            <a:schemeClr val="accent1"/>
          </a:lnRef>
          <a:fillRef idx="0">
            <a:schemeClr val="accent1"/>
          </a:fillRef>
          <a:effectRef idx="0">
            <a:schemeClr val="accent1"/>
          </a:effectRef>
          <a:fontRef idx="minor">
            <a:schemeClr val="tx1"/>
          </a:fontRef>
        </p:style>
      </p:cxnSp>
      <p:sp>
        <p:nvSpPr>
          <p:cNvPr id="55" name="직사각형 54"/>
          <p:cNvSpPr/>
          <p:nvPr/>
        </p:nvSpPr>
        <p:spPr>
          <a:xfrm>
            <a:off x="3047999" y="3214951"/>
            <a:ext cx="646331" cy="584775"/>
          </a:xfrm>
          <a:prstGeom prst="rect">
            <a:avLst/>
          </a:prstGeom>
        </p:spPr>
        <p:txBody>
          <a:bodyPr wrap="none">
            <a:spAutoFit/>
          </a:bodyPr>
          <a:lstStyle/>
          <a:p>
            <a:pPr lvl="0"/>
            <a:r>
              <a:rPr lang="ko-KR" altLang="en-US" dirty="0" smtClean="0">
                <a:solidFill>
                  <a:prstClr val="black"/>
                </a:solidFill>
              </a:rPr>
              <a:t>등대</a:t>
            </a:r>
          </a:p>
          <a:p>
            <a:pPr lvl="0" algn="ctr"/>
            <a:r>
              <a:rPr lang="ko-KR" altLang="en-US" sz="1400" dirty="0" smtClean="0">
                <a:solidFill>
                  <a:prstClr val="black"/>
                </a:solidFill>
              </a:rPr>
              <a:t>출</a:t>
            </a:r>
            <a:r>
              <a:rPr lang="en-US" altLang="ko-KR" sz="1400" dirty="0" smtClean="0">
                <a:solidFill>
                  <a:prstClr val="black"/>
                </a:solidFill>
              </a:rPr>
              <a:t>25</a:t>
            </a:r>
            <a:endParaRPr lang="en-US" altLang="ko-KR" sz="1400" dirty="0">
              <a:solidFill>
                <a:prstClr val="black"/>
              </a:solidFill>
            </a:endParaRPr>
          </a:p>
        </p:txBody>
      </p:sp>
      <p:sp>
        <p:nvSpPr>
          <p:cNvPr id="56" name="직사각형 55"/>
          <p:cNvSpPr/>
          <p:nvPr/>
        </p:nvSpPr>
        <p:spPr>
          <a:xfrm>
            <a:off x="3738928" y="3330460"/>
            <a:ext cx="1074333" cy="800219"/>
          </a:xfrm>
          <a:prstGeom prst="rect">
            <a:avLst/>
          </a:prstGeom>
        </p:spPr>
        <p:txBody>
          <a:bodyPr wrap="none">
            <a:spAutoFit/>
          </a:bodyPr>
          <a:lstStyle/>
          <a:p>
            <a:pPr lvl="0"/>
            <a:r>
              <a:rPr lang="ko-KR" altLang="en-US" dirty="0" err="1" smtClean="0">
                <a:solidFill>
                  <a:prstClr val="black"/>
                </a:solidFill>
              </a:rPr>
              <a:t>진설병</a:t>
            </a:r>
            <a:endParaRPr lang="en-US" altLang="ko-KR" dirty="0" smtClean="0">
              <a:solidFill>
                <a:prstClr val="black"/>
              </a:solidFill>
            </a:endParaRPr>
          </a:p>
          <a:p>
            <a:pPr lvl="0"/>
            <a:r>
              <a:rPr lang="ko-KR" altLang="en-US" sz="1400" dirty="0" smtClean="0">
                <a:solidFill>
                  <a:prstClr val="black"/>
                </a:solidFill>
              </a:rPr>
              <a:t>출</a:t>
            </a:r>
            <a:r>
              <a:rPr lang="en-US" altLang="ko-KR" sz="1400" dirty="0" smtClean="0">
                <a:solidFill>
                  <a:prstClr val="black"/>
                </a:solidFill>
              </a:rPr>
              <a:t>25:23-30</a:t>
            </a:r>
          </a:p>
          <a:p>
            <a:pPr lvl="0"/>
            <a:r>
              <a:rPr lang="ko-KR" altLang="en-US" sz="1400" dirty="0" err="1" smtClean="0">
                <a:solidFill>
                  <a:prstClr val="black"/>
                </a:solidFill>
              </a:rPr>
              <a:t>레</a:t>
            </a:r>
            <a:r>
              <a:rPr lang="en-US" altLang="ko-KR" sz="1400" dirty="0" smtClean="0">
                <a:solidFill>
                  <a:prstClr val="black"/>
                </a:solidFill>
              </a:rPr>
              <a:t>24:5-9</a:t>
            </a:r>
            <a:endParaRPr lang="ko-KR" altLang="en-US" dirty="0">
              <a:solidFill>
                <a:prstClr val="black"/>
              </a:solidFill>
            </a:endParaRPr>
          </a:p>
        </p:txBody>
      </p:sp>
      <p:cxnSp>
        <p:nvCxnSpPr>
          <p:cNvPr id="58" name="직선 연결선 57"/>
          <p:cNvCxnSpPr>
            <a:stCxn id="11" idx="2"/>
            <a:endCxn id="55" idx="0"/>
          </p:cNvCxnSpPr>
          <p:nvPr/>
        </p:nvCxnSpPr>
        <p:spPr>
          <a:xfrm flipH="1">
            <a:off x="3371165" y="2659212"/>
            <a:ext cx="667570" cy="555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직선 연결선 59"/>
          <p:cNvCxnSpPr>
            <a:stCxn id="11" idx="2"/>
            <a:endCxn id="56" idx="0"/>
          </p:cNvCxnSpPr>
          <p:nvPr/>
        </p:nvCxnSpPr>
        <p:spPr>
          <a:xfrm>
            <a:off x="4038735" y="2659212"/>
            <a:ext cx="237360" cy="67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11" idx="2"/>
            <a:endCxn id="12" idx="0"/>
          </p:cNvCxnSpPr>
          <p:nvPr/>
        </p:nvCxnSpPr>
        <p:spPr>
          <a:xfrm>
            <a:off x="4038735" y="2659212"/>
            <a:ext cx="847386" cy="627640"/>
          </a:xfrm>
          <a:prstGeom prst="line">
            <a:avLst/>
          </a:prstGeom>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973338" y="4030686"/>
            <a:ext cx="1475084" cy="584775"/>
          </a:xfrm>
          <a:prstGeom prst="rect">
            <a:avLst/>
          </a:prstGeom>
        </p:spPr>
        <p:txBody>
          <a:bodyPr wrap="none">
            <a:spAutoFit/>
          </a:bodyPr>
          <a:lstStyle/>
          <a:p>
            <a:r>
              <a:rPr lang="ko-KR" altLang="en-US" dirty="0"/>
              <a:t>영광의 </a:t>
            </a:r>
            <a:r>
              <a:rPr lang="ko-KR" altLang="en-US" dirty="0" smtClean="0"/>
              <a:t>그룹</a:t>
            </a:r>
            <a:endParaRPr lang="en-US" altLang="ko-KR" dirty="0" smtClean="0"/>
          </a:p>
          <a:p>
            <a:r>
              <a:rPr lang="ko-KR" altLang="en-US" sz="1400" dirty="0"/>
              <a:t>출</a:t>
            </a:r>
            <a:r>
              <a:rPr lang="en-US" altLang="ko-KR" sz="1400" dirty="0" smtClean="0"/>
              <a:t>25:22,</a:t>
            </a:r>
            <a:r>
              <a:rPr lang="ko-KR" altLang="en-US" sz="1400" dirty="0"/>
              <a:t> 민</a:t>
            </a:r>
            <a:r>
              <a:rPr lang="en-US" altLang="ko-KR" sz="1400" dirty="0"/>
              <a:t>7:89</a:t>
            </a:r>
            <a:endParaRPr lang="ko-KR" altLang="en-US" sz="1400" dirty="0"/>
          </a:p>
        </p:txBody>
      </p:sp>
      <p:cxnSp>
        <p:nvCxnSpPr>
          <p:cNvPr id="66" name="직선 연결선 65"/>
          <p:cNvCxnSpPr>
            <a:stCxn id="32" idx="2"/>
            <a:endCxn id="64" idx="1"/>
          </p:cNvCxnSpPr>
          <p:nvPr/>
        </p:nvCxnSpPr>
        <p:spPr>
          <a:xfrm>
            <a:off x="6912504" y="3861282"/>
            <a:ext cx="60834" cy="461792"/>
          </a:xfrm>
          <a:prstGeom prst="line">
            <a:avLst/>
          </a:prstGeom>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6841839" y="4794830"/>
            <a:ext cx="1651414" cy="584775"/>
          </a:xfrm>
          <a:prstGeom prst="rect">
            <a:avLst/>
          </a:prstGeom>
        </p:spPr>
        <p:txBody>
          <a:bodyPr wrap="none">
            <a:spAutoFit/>
          </a:bodyPr>
          <a:lstStyle/>
          <a:p>
            <a:r>
              <a:rPr lang="ko-KR" altLang="en-US" dirty="0" err="1"/>
              <a:t>속죄소를</a:t>
            </a:r>
            <a:r>
              <a:rPr lang="ko-KR" altLang="en-US" dirty="0"/>
              <a:t> </a:t>
            </a:r>
            <a:r>
              <a:rPr lang="ko-KR" altLang="en-US" dirty="0" smtClean="0"/>
              <a:t>덮는</a:t>
            </a:r>
            <a:endParaRPr lang="en-US" altLang="ko-KR" dirty="0" smtClean="0"/>
          </a:p>
          <a:p>
            <a:pPr algn="ctr"/>
            <a:r>
              <a:rPr lang="ko-KR" altLang="en-US" sz="1400" dirty="0" err="1"/>
              <a:t>레</a:t>
            </a:r>
            <a:r>
              <a:rPr lang="ko-KR" altLang="en-US" sz="1400" dirty="0"/>
              <a:t> </a:t>
            </a:r>
            <a:r>
              <a:rPr lang="en-US" altLang="ko-KR" sz="1400" dirty="0"/>
              <a:t>16:2</a:t>
            </a:r>
            <a:r>
              <a:rPr lang="ko-KR" altLang="en-US" sz="1400" dirty="0" smtClean="0"/>
              <a:t> </a:t>
            </a:r>
            <a:endParaRPr lang="ko-KR" altLang="en-US" sz="1400" dirty="0"/>
          </a:p>
        </p:txBody>
      </p:sp>
      <p:cxnSp>
        <p:nvCxnSpPr>
          <p:cNvPr id="70" name="직선 연결선 69"/>
          <p:cNvCxnSpPr>
            <a:stCxn id="64" idx="2"/>
            <a:endCxn id="68" idx="0"/>
          </p:cNvCxnSpPr>
          <p:nvPr/>
        </p:nvCxnSpPr>
        <p:spPr>
          <a:xfrm flipH="1">
            <a:off x="7667546" y="4615461"/>
            <a:ext cx="43334" cy="17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직선 연결선 81"/>
          <p:cNvCxnSpPr>
            <a:stCxn id="4" idx="2"/>
            <a:endCxn id="5" idx="0"/>
          </p:cNvCxnSpPr>
          <p:nvPr/>
        </p:nvCxnSpPr>
        <p:spPr>
          <a:xfrm flipH="1">
            <a:off x="1928659" y="885233"/>
            <a:ext cx="819551" cy="61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직선 연결선 83"/>
          <p:cNvCxnSpPr>
            <a:stCxn id="4" idx="2"/>
            <a:endCxn id="6" idx="0"/>
          </p:cNvCxnSpPr>
          <p:nvPr/>
        </p:nvCxnSpPr>
        <p:spPr>
          <a:xfrm>
            <a:off x="2748210" y="885233"/>
            <a:ext cx="2277884" cy="60987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23528" y="2289880"/>
            <a:ext cx="883690" cy="369332"/>
          </a:xfrm>
          <a:prstGeom prst="rect">
            <a:avLst/>
          </a:prstGeom>
          <a:noFill/>
        </p:spPr>
        <p:txBody>
          <a:bodyPr wrap="square" rtlCol="0">
            <a:spAutoFit/>
          </a:bodyPr>
          <a:lstStyle/>
          <a:p>
            <a:r>
              <a:rPr lang="ko-KR" altLang="en-US" smtClean="0"/>
              <a:t>제사장</a:t>
            </a:r>
            <a:endParaRPr lang="ko-KR" altLang="en-US"/>
          </a:p>
        </p:txBody>
      </p:sp>
      <p:sp>
        <p:nvSpPr>
          <p:cNvPr id="88" name="TextBox 87"/>
          <p:cNvSpPr txBox="1"/>
          <p:nvPr/>
        </p:nvSpPr>
        <p:spPr>
          <a:xfrm>
            <a:off x="1627891" y="2255989"/>
            <a:ext cx="1248146" cy="369332"/>
          </a:xfrm>
          <a:prstGeom prst="rect">
            <a:avLst/>
          </a:prstGeom>
          <a:noFill/>
        </p:spPr>
        <p:txBody>
          <a:bodyPr wrap="square" rtlCol="0">
            <a:spAutoFit/>
          </a:bodyPr>
          <a:lstStyle/>
          <a:p>
            <a:r>
              <a:rPr lang="ko-KR" altLang="en-US" smtClean="0"/>
              <a:t>대제사장</a:t>
            </a:r>
            <a:endParaRPr lang="ko-KR" altLang="en-US"/>
          </a:p>
        </p:txBody>
      </p:sp>
      <p:cxnSp>
        <p:nvCxnSpPr>
          <p:cNvPr id="90" name="직선 연결선 89"/>
          <p:cNvCxnSpPr>
            <a:stCxn id="5" idx="2"/>
          </p:cNvCxnSpPr>
          <p:nvPr/>
        </p:nvCxnSpPr>
        <p:spPr>
          <a:xfrm flipH="1">
            <a:off x="899592" y="1867124"/>
            <a:ext cx="1029067" cy="38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직선 연결선 91"/>
          <p:cNvCxnSpPr>
            <a:stCxn id="5" idx="2"/>
            <a:endCxn id="88" idx="0"/>
          </p:cNvCxnSpPr>
          <p:nvPr/>
        </p:nvCxnSpPr>
        <p:spPr>
          <a:xfrm>
            <a:off x="1928659" y="1867124"/>
            <a:ext cx="323305" cy="388865"/>
          </a:xfrm>
          <a:prstGeom prst="line">
            <a:avLst/>
          </a:prstGeom>
        </p:spPr>
        <p:style>
          <a:lnRef idx="1">
            <a:schemeClr val="accent1"/>
          </a:lnRef>
          <a:fillRef idx="0">
            <a:schemeClr val="accent1"/>
          </a:fillRef>
          <a:effectRef idx="0">
            <a:schemeClr val="accent1"/>
          </a:effectRef>
          <a:fontRef idx="minor">
            <a:schemeClr val="tx1"/>
          </a:fontRef>
        </p:style>
      </p:cxnSp>
      <p:sp>
        <p:nvSpPr>
          <p:cNvPr id="96" name="직사각형 95"/>
          <p:cNvSpPr/>
          <p:nvPr/>
        </p:nvSpPr>
        <p:spPr>
          <a:xfrm>
            <a:off x="182095" y="2917520"/>
            <a:ext cx="1166555" cy="369332"/>
          </a:xfrm>
          <a:prstGeom prst="rect">
            <a:avLst/>
          </a:prstGeom>
        </p:spPr>
        <p:txBody>
          <a:bodyPr wrap="square">
            <a:spAutoFit/>
          </a:bodyPr>
          <a:lstStyle/>
          <a:p>
            <a:r>
              <a:rPr lang="ko-KR" altLang="en-US" smtClean="0"/>
              <a:t>첫 장막</a:t>
            </a:r>
            <a:endParaRPr lang="ko-KR" altLang="en-US" dirty="0"/>
          </a:p>
        </p:txBody>
      </p:sp>
      <p:sp>
        <p:nvSpPr>
          <p:cNvPr id="97" name="직사각형 96"/>
          <p:cNvSpPr/>
          <p:nvPr/>
        </p:nvSpPr>
        <p:spPr>
          <a:xfrm>
            <a:off x="1026991" y="3543706"/>
            <a:ext cx="2209259" cy="369332"/>
          </a:xfrm>
          <a:prstGeom prst="rect">
            <a:avLst/>
          </a:prstGeom>
        </p:spPr>
        <p:txBody>
          <a:bodyPr wrap="none">
            <a:spAutoFit/>
          </a:bodyPr>
          <a:lstStyle/>
          <a:p>
            <a:r>
              <a:rPr lang="ko-KR" altLang="en-US" dirty="0"/>
              <a:t>홀로 일 년 일 차씩 </a:t>
            </a:r>
          </a:p>
        </p:txBody>
      </p:sp>
      <p:cxnSp>
        <p:nvCxnSpPr>
          <p:cNvPr id="99" name="직선 연결선 98"/>
          <p:cNvCxnSpPr>
            <a:stCxn id="87" idx="2"/>
            <a:endCxn id="96" idx="0"/>
          </p:cNvCxnSpPr>
          <p:nvPr/>
        </p:nvCxnSpPr>
        <p:spPr>
          <a:xfrm>
            <a:off x="765373" y="2659212"/>
            <a:ext cx="0" cy="25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p:cNvCxnSpPr>
            <a:stCxn id="110" idx="2"/>
            <a:endCxn id="97" idx="0"/>
          </p:cNvCxnSpPr>
          <p:nvPr/>
        </p:nvCxnSpPr>
        <p:spPr>
          <a:xfrm flipH="1">
            <a:off x="2131621" y="3253135"/>
            <a:ext cx="32715" cy="290571"/>
          </a:xfrm>
          <a:prstGeom prst="line">
            <a:avLst/>
          </a:prstGeom>
        </p:spPr>
        <p:style>
          <a:lnRef idx="1">
            <a:schemeClr val="accent1"/>
          </a:lnRef>
          <a:fillRef idx="0">
            <a:schemeClr val="accent1"/>
          </a:fillRef>
          <a:effectRef idx="0">
            <a:schemeClr val="accent1"/>
          </a:effectRef>
          <a:fontRef idx="minor">
            <a:schemeClr val="tx1"/>
          </a:fontRef>
        </p:style>
      </p:cxnSp>
      <p:sp>
        <p:nvSpPr>
          <p:cNvPr id="110" name="직사각형 109"/>
          <p:cNvSpPr/>
          <p:nvPr/>
        </p:nvSpPr>
        <p:spPr>
          <a:xfrm>
            <a:off x="1512154" y="2883803"/>
            <a:ext cx="1304363" cy="369332"/>
          </a:xfrm>
          <a:prstGeom prst="rect">
            <a:avLst/>
          </a:prstGeom>
        </p:spPr>
        <p:txBody>
          <a:bodyPr wrap="square">
            <a:spAutoFit/>
          </a:bodyPr>
          <a:lstStyle/>
          <a:p>
            <a:r>
              <a:rPr lang="ko-KR" altLang="en-US" dirty="0" smtClean="0"/>
              <a:t>둘</a:t>
            </a:r>
            <a:r>
              <a:rPr lang="ko-KR" altLang="en-US" dirty="0"/>
              <a:t>째</a:t>
            </a:r>
            <a:r>
              <a:rPr lang="ko-KR" altLang="en-US" dirty="0" smtClean="0"/>
              <a:t> 장막</a:t>
            </a:r>
            <a:endParaRPr lang="ko-KR" altLang="en-US" dirty="0"/>
          </a:p>
        </p:txBody>
      </p:sp>
      <p:cxnSp>
        <p:nvCxnSpPr>
          <p:cNvPr id="115" name="직선 연결선 114"/>
          <p:cNvCxnSpPr>
            <a:stCxn id="88" idx="2"/>
            <a:endCxn id="110" idx="0"/>
          </p:cNvCxnSpPr>
          <p:nvPr/>
        </p:nvCxnSpPr>
        <p:spPr>
          <a:xfrm flipH="1">
            <a:off x="2164336" y="2625321"/>
            <a:ext cx="87628" cy="25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2"/>
            <a:endCxn id="31" idx="0"/>
          </p:cNvCxnSpPr>
          <p:nvPr/>
        </p:nvCxnSpPr>
        <p:spPr>
          <a:xfrm flipH="1">
            <a:off x="5969397" y="3307284"/>
            <a:ext cx="543769" cy="20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p:cNvCxnSpPr>
            <a:stCxn id="15" idx="2"/>
            <a:endCxn id="32" idx="0"/>
          </p:cNvCxnSpPr>
          <p:nvPr/>
        </p:nvCxnSpPr>
        <p:spPr>
          <a:xfrm>
            <a:off x="6513166" y="3307284"/>
            <a:ext cx="399338" cy="184666"/>
          </a:xfrm>
          <a:prstGeom prst="line">
            <a:avLst/>
          </a:prstGeom>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453991" y="2371214"/>
            <a:ext cx="1752561" cy="369332"/>
          </a:xfrm>
          <a:prstGeom prst="rect">
            <a:avLst/>
          </a:prstGeom>
          <a:noFill/>
        </p:spPr>
        <p:txBody>
          <a:bodyPr wrap="square" rtlCol="0">
            <a:spAutoFit/>
          </a:bodyPr>
          <a:lstStyle/>
          <a:p>
            <a:r>
              <a:rPr lang="ko-KR" altLang="en-US" dirty="0" smtClean="0"/>
              <a:t>둘째 휘장 뒤</a:t>
            </a:r>
            <a:endParaRPr lang="ko-KR" altLang="en-US" dirty="0"/>
          </a:p>
        </p:txBody>
      </p:sp>
      <p:cxnSp>
        <p:nvCxnSpPr>
          <p:cNvPr id="140" name="직선 연결선 139"/>
          <p:cNvCxnSpPr>
            <a:stCxn id="13" idx="3"/>
            <a:endCxn id="138" idx="1"/>
          </p:cNvCxnSpPr>
          <p:nvPr/>
        </p:nvCxnSpPr>
        <p:spPr>
          <a:xfrm flipV="1">
            <a:off x="7223743" y="2555880"/>
            <a:ext cx="230248" cy="7394"/>
          </a:xfrm>
          <a:prstGeom prst="line">
            <a:avLst/>
          </a:prstGeom>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627891" y="4215352"/>
            <a:ext cx="1022209" cy="369332"/>
          </a:xfrm>
          <a:prstGeom prst="rect">
            <a:avLst/>
          </a:prstGeom>
          <a:noFill/>
        </p:spPr>
        <p:txBody>
          <a:bodyPr wrap="square" rtlCol="0">
            <a:spAutoFit/>
          </a:bodyPr>
          <a:lstStyle/>
          <a:p>
            <a:pPr algn="ctr"/>
            <a:r>
              <a:rPr lang="ko-KR" altLang="en-US" smtClean="0"/>
              <a:t>피 드림</a:t>
            </a:r>
            <a:endParaRPr lang="ko-KR" altLang="en-US" dirty="0"/>
          </a:p>
        </p:txBody>
      </p:sp>
      <p:cxnSp>
        <p:nvCxnSpPr>
          <p:cNvPr id="143" name="직선 연결선 142"/>
          <p:cNvCxnSpPr>
            <a:stCxn id="97" idx="2"/>
            <a:endCxn id="141" idx="0"/>
          </p:cNvCxnSpPr>
          <p:nvPr/>
        </p:nvCxnSpPr>
        <p:spPr>
          <a:xfrm>
            <a:off x="2131621" y="3913038"/>
            <a:ext cx="7375" cy="302314"/>
          </a:xfrm>
          <a:prstGeom prst="line">
            <a:avLst/>
          </a:prstGeom>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320837" y="5026205"/>
            <a:ext cx="820142" cy="369332"/>
          </a:xfrm>
          <a:prstGeom prst="rect">
            <a:avLst/>
          </a:prstGeom>
          <a:noFill/>
        </p:spPr>
        <p:txBody>
          <a:bodyPr wrap="square" rtlCol="0">
            <a:spAutoFit/>
          </a:bodyPr>
          <a:lstStyle/>
          <a:p>
            <a:r>
              <a:rPr lang="ko-KR" altLang="en-US" smtClean="0"/>
              <a:t>자기</a:t>
            </a:r>
            <a:endParaRPr lang="ko-KR" altLang="en-US"/>
          </a:p>
        </p:txBody>
      </p:sp>
      <p:sp>
        <p:nvSpPr>
          <p:cNvPr id="145" name="TextBox 144"/>
          <p:cNvSpPr txBox="1"/>
          <p:nvPr/>
        </p:nvSpPr>
        <p:spPr>
          <a:xfrm>
            <a:off x="2261709" y="5026205"/>
            <a:ext cx="820142" cy="369332"/>
          </a:xfrm>
          <a:prstGeom prst="rect">
            <a:avLst/>
          </a:prstGeom>
          <a:noFill/>
        </p:spPr>
        <p:txBody>
          <a:bodyPr wrap="square" rtlCol="0">
            <a:spAutoFit/>
          </a:bodyPr>
          <a:lstStyle/>
          <a:p>
            <a:r>
              <a:rPr lang="ko-KR" altLang="en-US" smtClean="0"/>
              <a:t>백성</a:t>
            </a:r>
            <a:endParaRPr lang="ko-KR" altLang="en-US" dirty="0"/>
          </a:p>
        </p:txBody>
      </p:sp>
      <p:cxnSp>
        <p:nvCxnSpPr>
          <p:cNvPr id="151" name="직선 연결선 150"/>
          <p:cNvCxnSpPr>
            <a:stCxn id="141" idx="2"/>
            <a:endCxn id="144" idx="0"/>
          </p:cNvCxnSpPr>
          <p:nvPr/>
        </p:nvCxnSpPr>
        <p:spPr>
          <a:xfrm flipH="1">
            <a:off x="1730908" y="4584684"/>
            <a:ext cx="408088" cy="441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직선 연결선 152"/>
          <p:cNvCxnSpPr>
            <a:stCxn id="141" idx="2"/>
            <a:endCxn id="145" idx="0"/>
          </p:cNvCxnSpPr>
          <p:nvPr/>
        </p:nvCxnSpPr>
        <p:spPr>
          <a:xfrm>
            <a:off x="2138996" y="4584684"/>
            <a:ext cx="532784" cy="441521"/>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82096" y="4215352"/>
            <a:ext cx="1232030" cy="369332"/>
          </a:xfrm>
          <a:prstGeom prst="rect">
            <a:avLst/>
          </a:prstGeom>
          <a:noFill/>
        </p:spPr>
        <p:txBody>
          <a:bodyPr wrap="square" rtlCol="0">
            <a:spAutoFit/>
          </a:bodyPr>
          <a:lstStyle/>
          <a:p>
            <a:r>
              <a:rPr lang="ko-KR" altLang="en-US" dirty="0" err="1" smtClean="0"/>
              <a:t>허물위해</a:t>
            </a:r>
            <a:endParaRPr lang="ko-KR" altLang="en-US" dirty="0"/>
          </a:p>
        </p:txBody>
      </p:sp>
      <p:cxnSp>
        <p:nvCxnSpPr>
          <p:cNvPr id="156" name="직선 연결선 155"/>
          <p:cNvCxnSpPr>
            <a:stCxn id="154" idx="3"/>
            <a:endCxn id="141" idx="1"/>
          </p:cNvCxnSpPr>
          <p:nvPr/>
        </p:nvCxnSpPr>
        <p:spPr>
          <a:xfrm>
            <a:off x="1414126" y="4400018"/>
            <a:ext cx="213765" cy="0"/>
          </a:xfrm>
          <a:prstGeom prst="line">
            <a:avLst/>
          </a:prstGeom>
        </p:spPr>
        <p:style>
          <a:lnRef idx="1">
            <a:schemeClr val="accent1"/>
          </a:lnRef>
          <a:fillRef idx="0">
            <a:schemeClr val="accent1"/>
          </a:fillRef>
          <a:effectRef idx="0">
            <a:schemeClr val="accent1"/>
          </a:effectRef>
          <a:fontRef idx="minor">
            <a:schemeClr val="tx1"/>
          </a:fontRef>
        </p:style>
      </p:cxnSp>
      <p:sp>
        <p:nvSpPr>
          <p:cNvPr id="170" name="직사각형 169"/>
          <p:cNvSpPr/>
          <p:nvPr/>
        </p:nvSpPr>
        <p:spPr>
          <a:xfrm>
            <a:off x="5595537" y="1965870"/>
            <a:ext cx="1470274" cy="369332"/>
          </a:xfrm>
          <a:prstGeom prst="rect">
            <a:avLst/>
          </a:prstGeom>
        </p:spPr>
        <p:txBody>
          <a:bodyPr wrap="none">
            <a:spAutoFit/>
          </a:bodyPr>
          <a:lstStyle/>
          <a:p>
            <a:pPr algn="ctr"/>
            <a:r>
              <a:rPr lang="en-US" altLang="ko-KR" dirty="0" smtClean="0"/>
              <a:t>The second </a:t>
            </a:r>
            <a:endParaRPr lang="ko-KR" altLang="en-US" dirty="0"/>
          </a:p>
        </p:txBody>
      </p:sp>
      <p:sp>
        <p:nvSpPr>
          <p:cNvPr id="171" name="직사각형 170"/>
          <p:cNvSpPr/>
          <p:nvPr/>
        </p:nvSpPr>
        <p:spPr>
          <a:xfrm>
            <a:off x="3270472" y="1941958"/>
            <a:ext cx="1120884" cy="369332"/>
          </a:xfrm>
          <a:prstGeom prst="rect">
            <a:avLst/>
          </a:prstGeom>
        </p:spPr>
        <p:txBody>
          <a:bodyPr wrap="none">
            <a:spAutoFit/>
          </a:bodyPr>
          <a:lstStyle/>
          <a:p>
            <a:r>
              <a:rPr lang="en-US" altLang="ko-KR" dirty="0"/>
              <a:t>T</a:t>
            </a:r>
            <a:r>
              <a:rPr lang="en-US" altLang="ko-KR" dirty="0" smtClean="0"/>
              <a:t>he </a:t>
            </a:r>
            <a:r>
              <a:rPr lang="en-US" altLang="ko-KR" dirty="0"/>
              <a:t>first </a:t>
            </a:r>
            <a:endParaRPr lang="ko-KR" altLang="en-US" dirty="0"/>
          </a:p>
        </p:txBody>
      </p:sp>
      <p:sp>
        <p:nvSpPr>
          <p:cNvPr id="172" name="직사각형 171"/>
          <p:cNvSpPr/>
          <p:nvPr/>
        </p:nvSpPr>
        <p:spPr>
          <a:xfrm>
            <a:off x="182095" y="3188910"/>
            <a:ext cx="1116036" cy="369332"/>
          </a:xfrm>
          <a:prstGeom prst="rect">
            <a:avLst/>
          </a:prstGeom>
        </p:spPr>
        <p:txBody>
          <a:bodyPr wrap="square">
            <a:spAutoFit/>
          </a:bodyPr>
          <a:lstStyle/>
          <a:p>
            <a:r>
              <a:rPr lang="en-US" altLang="ko-KR" dirty="0"/>
              <a:t>the </a:t>
            </a:r>
            <a:r>
              <a:rPr lang="en-US" altLang="ko-KR" dirty="0" smtClean="0"/>
              <a:t>first</a:t>
            </a:r>
            <a:endParaRPr lang="ko-KR" altLang="en-US" dirty="0"/>
          </a:p>
        </p:txBody>
      </p:sp>
      <p:sp>
        <p:nvSpPr>
          <p:cNvPr id="173" name="직사각형 172"/>
          <p:cNvSpPr/>
          <p:nvPr/>
        </p:nvSpPr>
        <p:spPr>
          <a:xfrm>
            <a:off x="1491714" y="3153143"/>
            <a:ext cx="1345240" cy="369332"/>
          </a:xfrm>
          <a:prstGeom prst="rect">
            <a:avLst/>
          </a:prstGeom>
        </p:spPr>
        <p:txBody>
          <a:bodyPr wrap="none">
            <a:spAutoFit/>
          </a:bodyPr>
          <a:lstStyle/>
          <a:p>
            <a:r>
              <a:rPr lang="en-US" altLang="ko-KR" dirty="0"/>
              <a:t>the second</a:t>
            </a:r>
            <a:endParaRPr lang="ko-KR" altLang="en-US" dirty="0"/>
          </a:p>
        </p:txBody>
      </p:sp>
      <p:sp>
        <p:nvSpPr>
          <p:cNvPr id="2" name="Rectangle 1"/>
          <p:cNvSpPr/>
          <p:nvPr/>
        </p:nvSpPr>
        <p:spPr>
          <a:xfrm>
            <a:off x="-4576953" y="5487327"/>
            <a:ext cx="4572000" cy="1200329"/>
          </a:xfrm>
          <a:prstGeom prst="rect">
            <a:avLst/>
          </a:prstGeom>
        </p:spPr>
        <p:txBody>
          <a:bodyPr>
            <a:spAutoFit/>
          </a:bodyPr>
          <a:lstStyle/>
          <a:p>
            <a:r>
              <a:rPr lang="en-US" altLang="ko-KR" dirty="0"/>
              <a:t>[</a:t>
            </a:r>
            <a:r>
              <a:rPr lang="ko-KR" altLang="en-US" dirty="0"/>
              <a:t>출</a:t>
            </a:r>
            <a:r>
              <a:rPr lang="en-US" altLang="ko-KR" dirty="0"/>
              <a:t>25:22]</a:t>
            </a:r>
            <a:r>
              <a:rPr lang="ko-KR" altLang="en-US" dirty="0"/>
              <a:t>거기서 내가 너와 만나고 </a:t>
            </a:r>
            <a:r>
              <a:rPr lang="ko-KR" altLang="en-US" dirty="0" err="1"/>
              <a:t>속죄소</a:t>
            </a:r>
            <a:r>
              <a:rPr lang="ko-KR" altLang="en-US" dirty="0"/>
              <a:t> 위 곧 </a:t>
            </a:r>
            <a:r>
              <a:rPr lang="ko-KR" altLang="en-US" dirty="0" err="1"/>
              <a:t>증거궤</a:t>
            </a:r>
            <a:r>
              <a:rPr lang="ko-KR" altLang="en-US" dirty="0"/>
              <a:t> 위에 있는 두 그룹 사이에서 내가 이스라엘 자손을 위하여 네게 명할 모든 일을 네게 이르리라</a:t>
            </a:r>
          </a:p>
        </p:txBody>
      </p:sp>
      <p:sp>
        <p:nvSpPr>
          <p:cNvPr id="25" name="Rectangle 24"/>
          <p:cNvSpPr/>
          <p:nvPr/>
        </p:nvSpPr>
        <p:spPr>
          <a:xfrm>
            <a:off x="9485357" y="5210328"/>
            <a:ext cx="4572000" cy="1200329"/>
          </a:xfrm>
          <a:prstGeom prst="rect">
            <a:avLst/>
          </a:prstGeom>
        </p:spPr>
        <p:txBody>
          <a:bodyPr>
            <a:spAutoFit/>
          </a:bodyPr>
          <a:lstStyle/>
          <a:p>
            <a:r>
              <a:rPr lang="en-US" altLang="ko-KR" dirty="0"/>
              <a:t>[</a:t>
            </a:r>
            <a:r>
              <a:rPr lang="ko-KR" altLang="en-US" dirty="0"/>
              <a:t>계</a:t>
            </a:r>
            <a:r>
              <a:rPr lang="en-US" altLang="ko-KR" dirty="0"/>
              <a:t>8:3]</a:t>
            </a:r>
            <a:r>
              <a:rPr lang="ko-KR" altLang="en-US" dirty="0"/>
              <a:t>또 다른 천사가 와서 제단 곁에 서서 </a:t>
            </a:r>
            <a:r>
              <a:rPr lang="ko-KR" altLang="en-US" dirty="0" err="1"/>
              <a:t>금향로를</a:t>
            </a:r>
            <a:r>
              <a:rPr lang="ko-KR" altLang="en-US" dirty="0"/>
              <a:t> 가지고 많은 향을 받았으니 이는 모든 성도의 기도들과 합하여 보좌 앞 금단에 드리고자 함이라</a:t>
            </a:r>
          </a:p>
        </p:txBody>
      </p:sp>
      <p:sp>
        <p:nvSpPr>
          <p:cNvPr id="27" name="Rectangle 26"/>
          <p:cNvSpPr/>
          <p:nvPr/>
        </p:nvSpPr>
        <p:spPr>
          <a:xfrm>
            <a:off x="9156134" y="74350"/>
            <a:ext cx="6721122" cy="4524315"/>
          </a:xfrm>
          <a:prstGeom prst="rect">
            <a:avLst/>
          </a:prstGeom>
        </p:spPr>
        <p:txBody>
          <a:bodyPr wrap="square">
            <a:spAutoFit/>
          </a:bodyPr>
          <a:lstStyle/>
          <a:p>
            <a:r>
              <a:rPr lang="ko-KR" altLang="en-US" dirty="0" smtClean="0"/>
              <a:t>30:34 </a:t>
            </a:r>
            <a:r>
              <a:rPr lang="ko-KR" altLang="en-US" dirty="0"/>
              <a:t>여호와께서 모세에게 이르시되 너는 </a:t>
            </a:r>
            <a:r>
              <a:rPr lang="ko-KR" altLang="en-US" dirty="0" err="1"/>
              <a:t>소합향과</a:t>
            </a:r>
            <a:r>
              <a:rPr lang="ko-KR" altLang="en-US" dirty="0"/>
              <a:t> </a:t>
            </a:r>
            <a:r>
              <a:rPr lang="ko-KR" altLang="en-US" dirty="0" err="1"/>
              <a:t>나감향과</a:t>
            </a:r>
            <a:r>
              <a:rPr lang="ko-KR" altLang="en-US" dirty="0"/>
              <a:t> </a:t>
            </a:r>
            <a:r>
              <a:rPr lang="ko-KR" altLang="en-US" dirty="0" err="1"/>
              <a:t>풍자향의</a:t>
            </a:r>
            <a:r>
              <a:rPr lang="ko-KR" altLang="en-US" dirty="0"/>
              <a:t> </a:t>
            </a:r>
            <a:r>
              <a:rPr lang="ko-KR" altLang="en-US" dirty="0" err="1"/>
              <a:t>향품을</a:t>
            </a:r>
            <a:r>
              <a:rPr lang="ko-KR" altLang="en-US" dirty="0"/>
              <a:t> 취하고 그 </a:t>
            </a:r>
            <a:r>
              <a:rPr lang="ko-KR" altLang="en-US" dirty="0" err="1"/>
              <a:t>향품을</a:t>
            </a:r>
            <a:r>
              <a:rPr lang="ko-KR" altLang="en-US" dirty="0"/>
              <a:t> 유향에 섞되 각기 동일한 중수로 하고</a:t>
            </a:r>
          </a:p>
          <a:p>
            <a:endParaRPr lang="ko-KR" altLang="en-US" dirty="0"/>
          </a:p>
          <a:p>
            <a:r>
              <a:rPr lang="ko-KR" altLang="en-US" dirty="0"/>
              <a:t>30:35 그것으로 향을 만들되 향 만드는 법대로 만들고 그것에 소금을 쳐서 성결하게 하고</a:t>
            </a:r>
          </a:p>
          <a:p>
            <a:endParaRPr lang="ko-KR" altLang="en-US" dirty="0"/>
          </a:p>
          <a:p>
            <a:r>
              <a:rPr lang="ko-KR" altLang="en-US" dirty="0"/>
              <a:t>30:36 그 향 얼마를 곱게 찧어 내가 너와 만날 </a:t>
            </a:r>
            <a:r>
              <a:rPr lang="ko-KR" altLang="en-US" dirty="0" err="1"/>
              <a:t>회막</a:t>
            </a:r>
            <a:r>
              <a:rPr lang="ko-KR" altLang="en-US" dirty="0"/>
              <a:t> 안 </a:t>
            </a:r>
            <a:r>
              <a:rPr lang="ko-KR" altLang="en-US" dirty="0" err="1"/>
              <a:t>증거궤</a:t>
            </a:r>
            <a:r>
              <a:rPr lang="ko-KR" altLang="en-US" dirty="0"/>
              <a:t> 앞에 두라 이 향은 너희에게 지극히 거룩하니라</a:t>
            </a:r>
          </a:p>
          <a:p>
            <a:endParaRPr lang="ko-KR" altLang="en-US" dirty="0"/>
          </a:p>
          <a:p>
            <a:r>
              <a:rPr lang="ko-KR" altLang="en-US" dirty="0"/>
              <a:t>30:37 네가 만들 향은 여호와를 위하여 거룩한 것이니 그 방법대로 너희를 위하여 만들지 말라</a:t>
            </a:r>
          </a:p>
          <a:p>
            <a:endParaRPr lang="ko-KR" altLang="en-US" dirty="0"/>
          </a:p>
          <a:p>
            <a:r>
              <a:rPr lang="ko-KR" altLang="en-US" dirty="0"/>
              <a:t>30:38 무릇 맡으려고 </a:t>
            </a:r>
            <a:r>
              <a:rPr lang="ko-KR" altLang="en-US" dirty="0" err="1"/>
              <a:t>이같은</a:t>
            </a:r>
            <a:r>
              <a:rPr lang="ko-KR" altLang="en-US" dirty="0"/>
              <a:t> 것을 만드는 자는 그 백성 중에서 </a:t>
            </a:r>
            <a:r>
              <a:rPr lang="ko-KR" altLang="en-US" dirty="0" err="1"/>
              <a:t>끊쳐지리라</a:t>
            </a:r>
            <a:endParaRPr lang="ko-KR" altLang="en-US" dirty="0"/>
          </a:p>
          <a:p>
            <a:endParaRPr lang="ko-KR" altLang="en-US" dirty="0"/>
          </a:p>
        </p:txBody>
      </p:sp>
    </p:spTree>
    <p:extLst>
      <p:ext uri="{BB962C8B-B14F-4D97-AF65-F5344CB8AC3E}">
        <p14:creationId xmlns:p14="http://schemas.microsoft.com/office/powerpoint/2010/main" val="20206120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88640"/>
            <a:ext cx="5976665" cy="448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060"/>
            <a:ext cx="2664560" cy="497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8089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467544" y="1700808"/>
            <a:ext cx="8208912" cy="2585323"/>
          </a:xfrm>
          <a:prstGeom prst="rect">
            <a:avLst/>
          </a:prstGeom>
        </p:spPr>
        <p:txBody>
          <a:bodyPr wrap="square">
            <a:spAutoFit/>
          </a:bodyPr>
          <a:lstStyle/>
          <a:p>
            <a:r>
              <a:rPr lang="en-US" altLang="ko-KR" dirty="0"/>
              <a:t>[</a:t>
            </a:r>
            <a:r>
              <a:rPr lang="ko-KR" altLang="en-US" dirty="0"/>
              <a:t>계</a:t>
            </a:r>
            <a:r>
              <a:rPr lang="en-US" altLang="ko-KR" dirty="0"/>
              <a:t>6:10]</a:t>
            </a:r>
            <a:r>
              <a:rPr lang="ko-KR" altLang="en-US" dirty="0"/>
              <a:t>큰 소리로 불러 가로되 거룩하고 참되신 </a:t>
            </a:r>
            <a:r>
              <a:rPr lang="ko-KR" altLang="en-US" dirty="0" err="1"/>
              <a:t>대주재여</a:t>
            </a:r>
            <a:r>
              <a:rPr lang="ko-KR" altLang="en-US" dirty="0"/>
              <a:t> 땅에 거하는 자들을 심판하여 </a:t>
            </a:r>
            <a:r>
              <a:rPr lang="ko-KR" altLang="en-US" b="1" dirty="0">
                <a:solidFill>
                  <a:srgbClr val="FF0000"/>
                </a:solidFill>
              </a:rPr>
              <a:t>우리 피를 신원하여 주지 아니하시기를 </a:t>
            </a:r>
            <a:r>
              <a:rPr lang="ko-KR" altLang="en-US" dirty="0"/>
              <a:t>어느 때까지 </a:t>
            </a:r>
            <a:r>
              <a:rPr lang="ko-KR" altLang="en-US" dirty="0" err="1"/>
              <a:t>하시려나이까</a:t>
            </a:r>
            <a:r>
              <a:rPr lang="ko-KR" altLang="en-US" dirty="0"/>
              <a:t> 하니</a:t>
            </a:r>
          </a:p>
          <a:p>
            <a:r>
              <a:rPr lang="en-US" altLang="ko-KR" dirty="0">
                <a:solidFill>
                  <a:srgbClr val="800000"/>
                </a:solidFill>
                <a:latin typeface="Tahoma"/>
              </a:rPr>
              <a:t>(6:10) </a:t>
            </a:r>
            <a:r>
              <a:rPr lang="en-US" altLang="ko-KR" dirty="0">
                <a:solidFill>
                  <a:srgbClr val="000000"/>
                </a:solidFill>
                <a:latin typeface="Tahoma"/>
              </a:rPr>
              <a:t>And they cried with a loud voice, saying, How long, O Lord, holy and true, </a:t>
            </a:r>
            <a:r>
              <a:rPr lang="en-US" altLang="ko-KR" dirty="0" err="1">
                <a:solidFill>
                  <a:srgbClr val="000000"/>
                </a:solidFill>
                <a:latin typeface="Tahoma"/>
              </a:rPr>
              <a:t>dost</a:t>
            </a:r>
            <a:r>
              <a:rPr lang="en-US" altLang="ko-KR" dirty="0">
                <a:solidFill>
                  <a:srgbClr val="000000"/>
                </a:solidFill>
                <a:latin typeface="Tahoma"/>
              </a:rPr>
              <a:t> thou not judge and </a:t>
            </a:r>
            <a:r>
              <a:rPr lang="en-US" altLang="ko-KR" b="1" dirty="0">
                <a:solidFill>
                  <a:srgbClr val="FF0000"/>
                </a:solidFill>
                <a:latin typeface="Tahoma"/>
              </a:rPr>
              <a:t>avenge our blood </a:t>
            </a:r>
            <a:r>
              <a:rPr lang="en-US" altLang="ko-KR" dirty="0">
                <a:solidFill>
                  <a:srgbClr val="000000"/>
                </a:solidFill>
                <a:latin typeface="Tahoma"/>
              </a:rPr>
              <a:t>on them that dwell on the earth?</a:t>
            </a:r>
          </a:p>
          <a:p>
            <a:endParaRPr lang="ko-KR" altLang="en-US" dirty="0"/>
          </a:p>
          <a:p>
            <a:r>
              <a:rPr lang="en-US" altLang="ko-KR" dirty="0"/>
              <a:t>[</a:t>
            </a:r>
            <a:r>
              <a:rPr lang="ko-KR" altLang="en-US" dirty="0"/>
              <a:t>계</a:t>
            </a:r>
            <a:r>
              <a:rPr lang="en-US" altLang="ko-KR" dirty="0"/>
              <a:t>18:20]</a:t>
            </a:r>
            <a:r>
              <a:rPr lang="ko-KR" altLang="en-US" dirty="0"/>
              <a:t>하늘과 성도들과 사도들과 선지자들아 그를 인하여 즐거워하라 하나님이 너희를 신원하시는 심판을 그에게 하셨음이라 하더라</a:t>
            </a:r>
          </a:p>
        </p:txBody>
      </p:sp>
      <p:sp>
        <p:nvSpPr>
          <p:cNvPr id="4" name="직사각형 3"/>
          <p:cNvSpPr/>
          <p:nvPr/>
        </p:nvSpPr>
        <p:spPr>
          <a:xfrm>
            <a:off x="467544" y="4594195"/>
            <a:ext cx="8208912" cy="2308324"/>
          </a:xfrm>
          <a:prstGeom prst="rect">
            <a:avLst/>
          </a:prstGeom>
        </p:spPr>
        <p:txBody>
          <a:bodyPr wrap="square">
            <a:spAutoFit/>
          </a:bodyPr>
          <a:lstStyle/>
          <a:p>
            <a:r>
              <a:rPr lang="en-US" altLang="ko-KR" dirty="0"/>
              <a:t>[</a:t>
            </a:r>
            <a:r>
              <a:rPr lang="ko-KR" altLang="en-US" dirty="0"/>
              <a:t>사</a:t>
            </a:r>
            <a:r>
              <a:rPr lang="en-US" altLang="ko-KR" dirty="0"/>
              <a:t>61:2]</a:t>
            </a:r>
            <a:r>
              <a:rPr lang="ko-KR" altLang="en-US" dirty="0"/>
              <a:t>여호와의 은혜의 해와 우리 하나님의 신원의 날을 전파하여 모든 슬픈 자를 위로하되</a:t>
            </a:r>
          </a:p>
          <a:p>
            <a:r>
              <a:rPr lang="en-US" altLang="ko-KR" dirty="0">
                <a:solidFill>
                  <a:srgbClr val="800000"/>
                </a:solidFill>
                <a:latin typeface="Tahoma"/>
              </a:rPr>
              <a:t>(61:2) </a:t>
            </a:r>
            <a:r>
              <a:rPr lang="en-US" altLang="ko-KR" dirty="0">
                <a:solidFill>
                  <a:srgbClr val="000000"/>
                </a:solidFill>
                <a:latin typeface="Tahoma"/>
              </a:rPr>
              <a:t>To proclaim the acceptable year of the LORD, and </a:t>
            </a:r>
            <a:r>
              <a:rPr lang="en-US" altLang="ko-KR" b="1" dirty="0">
                <a:solidFill>
                  <a:srgbClr val="FF0000"/>
                </a:solidFill>
                <a:latin typeface="Tahoma"/>
              </a:rPr>
              <a:t>the day of vengeance of our God</a:t>
            </a:r>
            <a:r>
              <a:rPr lang="en-US" altLang="ko-KR" dirty="0">
                <a:solidFill>
                  <a:srgbClr val="000000"/>
                </a:solidFill>
                <a:latin typeface="Tahoma"/>
              </a:rPr>
              <a:t>; to comfort all that mourn;</a:t>
            </a:r>
          </a:p>
          <a:p>
            <a:endParaRPr lang="ko-KR" altLang="en-US" dirty="0"/>
          </a:p>
          <a:p>
            <a:r>
              <a:rPr lang="en-US" altLang="ko-KR" dirty="0"/>
              <a:t>[</a:t>
            </a:r>
            <a:r>
              <a:rPr lang="ko-KR" altLang="en-US" dirty="0" err="1"/>
              <a:t>렘</a:t>
            </a:r>
            <a:r>
              <a:rPr lang="en-US" altLang="ko-KR" dirty="0"/>
              <a:t>22:16]</a:t>
            </a:r>
            <a:r>
              <a:rPr lang="ko-KR" altLang="en-US" dirty="0"/>
              <a:t>그는 가난한 자와 궁핍한 자를 신원하고 형통하였나니 이것이 나를 앎이 아니냐 여호와의 말이니라</a:t>
            </a:r>
          </a:p>
          <a:p>
            <a:endParaRPr lang="ko-KR" altLang="en-US" dirty="0"/>
          </a:p>
        </p:txBody>
      </p:sp>
    </p:spTree>
    <p:extLst>
      <p:ext uri="{BB962C8B-B14F-4D97-AF65-F5344CB8AC3E}">
        <p14:creationId xmlns:p14="http://schemas.microsoft.com/office/powerpoint/2010/main" val="13426219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516287" y="1700808"/>
            <a:ext cx="8136904" cy="4893647"/>
          </a:xfrm>
          <a:prstGeom prst="rect">
            <a:avLst/>
          </a:prstGeom>
        </p:spPr>
        <p:txBody>
          <a:bodyPr wrap="square">
            <a:spAutoFit/>
          </a:bodyPr>
          <a:lstStyle/>
          <a:p>
            <a:r>
              <a:rPr lang="en-US" altLang="ko-KR" sz="2400" dirty="0"/>
              <a:t>6:1 </a:t>
            </a:r>
            <a:r>
              <a:rPr lang="ko-KR" altLang="en-US" sz="2400" dirty="0"/>
              <a:t>내가 보매 어린 양이 일곱 인 중에 하나를 떼시는 그 때에 내가 들으니 네 생물 중에 하나가 </a:t>
            </a:r>
            <a:r>
              <a:rPr lang="ko-KR" altLang="en-US" sz="2400" dirty="0" err="1"/>
              <a:t>우뢰</a:t>
            </a:r>
            <a:r>
              <a:rPr lang="ko-KR" altLang="en-US" sz="2400" dirty="0"/>
              <a:t> 소리같이 말하되 오라 하기로</a:t>
            </a:r>
          </a:p>
          <a:p>
            <a:r>
              <a:rPr lang="en-US" altLang="ko-KR" sz="2400" dirty="0" smtClean="0"/>
              <a:t>6:2 </a:t>
            </a:r>
            <a:r>
              <a:rPr lang="ko-KR" altLang="en-US" sz="2400" dirty="0"/>
              <a:t>내가 이에 보니 흰 말이 있는데 그 탄 자가 활을 가졌고 면류관을 받고 나가서 이기고 또 이기려고 하더라</a:t>
            </a:r>
          </a:p>
          <a:p>
            <a:r>
              <a:rPr lang="en-US" altLang="ko-KR" sz="2400" dirty="0" smtClean="0"/>
              <a:t>6:3 </a:t>
            </a:r>
            <a:r>
              <a:rPr lang="ko-KR" altLang="en-US" sz="2400" dirty="0"/>
              <a:t>둘째 인을 떼실 때에 내가 들으니 둘째 생물이 말하되 오라 하더니</a:t>
            </a:r>
          </a:p>
          <a:p>
            <a:r>
              <a:rPr lang="en-US" altLang="ko-KR" sz="2400" dirty="0" smtClean="0"/>
              <a:t>6:4 </a:t>
            </a:r>
            <a:r>
              <a:rPr lang="ko-KR" altLang="en-US" sz="2400" dirty="0"/>
              <a:t>이에 붉은 다른 말이 나오더라 그 탄 자가 허락을 받아 땅에서 화평을 제하여 버리며 서로 죽이게 하고 또 큰 칼을 받았더라</a:t>
            </a:r>
          </a:p>
          <a:p>
            <a:r>
              <a:rPr lang="en-US" altLang="ko-KR" sz="2400" dirty="0" smtClean="0"/>
              <a:t>6:5 </a:t>
            </a:r>
            <a:r>
              <a:rPr lang="ko-KR" altLang="en-US" sz="2400" dirty="0"/>
              <a:t>셋째 인을 떼실 때에 내가 들으니 셋째 생물이 말하되 오라 하기로 내가 보니 검은 말이 나오는데 그 탄 자가 손에 저울을 </a:t>
            </a:r>
            <a:r>
              <a:rPr lang="ko-KR" altLang="en-US" sz="2400" dirty="0" smtClean="0"/>
              <a:t>가졌더라</a:t>
            </a:r>
            <a:endParaRPr lang="ko-KR" altLang="en-US" sz="2400" dirty="0"/>
          </a:p>
        </p:txBody>
      </p:sp>
    </p:spTree>
    <p:extLst>
      <p:ext uri="{BB962C8B-B14F-4D97-AF65-F5344CB8AC3E}">
        <p14:creationId xmlns:p14="http://schemas.microsoft.com/office/powerpoint/2010/main" val="30907606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395536" y="1556792"/>
            <a:ext cx="8280920" cy="4524315"/>
          </a:xfrm>
          <a:prstGeom prst="rect">
            <a:avLst/>
          </a:prstGeom>
        </p:spPr>
        <p:txBody>
          <a:bodyPr wrap="square">
            <a:spAutoFit/>
          </a:bodyPr>
          <a:lstStyle/>
          <a:p>
            <a:r>
              <a:rPr lang="en-US" altLang="ko-KR" sz="2400" dirty="0" smtClean="0"/>
              <a:t>6:6 </a:t>
            </a:r>
            <a:r>
              <a:rPr lang="ko-KR" altLang="en-US" sz="2400" dirty="0"/>
              <a:t>내가 네 생물 사이로서 나는 </a:t>
            </a:r>
            <a:r>
              <a:rPr lang="ko-KR" altLang="en-US" sz="2400" dirty="0" err="1"/>
              <a:t>듯하는</a:t>
            </a:r>
            <a:r>
              <a:rPr lang="ko-KR" altLang="en-US" sz="2400" dirty="0"/>
              <a:t> 음성을 들으니 가로되 한 </a:t>
            </a:r>
            <a:r>
              <a:rPr lang="ko-KR" altLang="en-US" sz="2400" dirty="0" err="1"/>
              <a:t>데나리온에</a:t>
            </a:r>
            <a:r>
              <a:rPr lang="ko-KR" altLang="en-US" sz="2400" dirty="0"/>
              <a:t> 밀 한 되요 한 </a:t>
            </a:r>
            <a:r>
              <a:rPr lang="ko-KR" altLang="en-US" sz="2400" dirty="0" err="1"/>
              <a:t>데나리온에</a:t>
            </a:r>
            <a:r>
              <a:rPr lang="ko-KR" altLang="en-US" sz="2400" dirty="0"/>
              <a:t> 보리 석 되로다 또 감람유와 포도주는 해치 말라 하더라</a:t>
            </a:r>
          </a:p>
          <a:p>
            <a:r>
              <a:rPr lang="en-US" altLang="ko-KR" sz="2400" dirty="0" smtClean="0"/>
              <a:t>6:7 </a:t>
            </a:r>
            <a:r>
              <a:rPr lang="ko-KR" altLang="en-US" sz="2400" dirty="0"/>
              <a:t>넷째 인을 떼실 때에 내가 넷째 생물의 음성을 들으니 가로되 오라 하기로</a:t>
            </a:r>
          </a:p>
          <a:p>
            <a:r>
              <a:rPr lang="en-US" altLang="ko-KR" sz="2400" dirty="0" smtClean="0"/>
              <a:t>6:8 </a:t>
            </a:r>
            <a:r>
              <a:rPr lang="ko-KR" altLang="en-US" sz="2400" dirty="0"/>
              <a:t>내가 보매 </a:t>
            </a:r>
            <a:r>
              <a:rPr lang="ko-KR" altLang="en-US" sz="2400" dirty="0" err="1"/>
              <a:t>청황색</a:t>
            </a:r>
            <a:r>
              <a:rPr lang="ko-KR" altLang="en-US" sz="2400" dirty="0"/>
              <a:t> 말이 나오는데 그 탄 자의 이름은 사망이니 음부가 그 뒤를 따르더라 저희가 땅 사분 일의 권세를 얻어 검과 흉년과 사망과 땅의 짐승으로써 죽이더라</a:t>
            </a:r>
          </a:p>
          <a:p>
            <a:r>
              <a:rPr lang="en-US" altLang="ko-KR" sz="2400" dirty="0" smtClean="0"/>
              <a:t>6:9 </a:t>
            </a:r>
            <a:r>
              <a:rPr lang="ko-KR" altLang="en-US" sz="2400" dirty="0"/>
              <a:t>다섯째 인을 떼실 때에 내가 보니 하나님의 말씀과 저희의 가진 증거를 인하여 죽임을 당한 영혼들이 제단 아래 있어</a:t>
            </a:r>
          </a:p>
          <a:p>
            <a:endParaRPr lang="ko-KR" altLang="en-US" sz="2400" dirty="0"/>
          </a:p>
        </p:txBody>
      </p:sp>
    </p:spTree>
    <p:extLst>
      <p:ext uri="{BB962C8B-B14F-4D97-AF65-F5344CB8AC3E}">
        <p14:creationId xmlns:p14="http://schemas.microsoft.com/office/powerpoint/2010/main" val="1641403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459196" y="1628800"/>
            <a:ext cx="8208912" cy="4893647"/>
          </a:xfrm>
          <a:prstGeom prst="rect">
            <a:avLst/>
          </a:prstGeom>
        </p:spPr>
        <p:txBody>
          <a:bodyPr wrap="square">
            <a:spAutoFit/>
          </a:bodyPr>
          <a:lstStyle/>
          <a:p>
            <a:r>
              <a:rPr lang="en-US" altLang="ko-KR" sz="2400" dirty="0"/>
              <a:t>6:10 </a:t>
            </a:r>
            <a:r>
              <a:rPr lang="ko-KR" altLang="en-US" sz="2400" dirty="0"/>
              <a:t>큰 소리로 불러 가로되 </a:t>
            </a:r>
            <a:r>
              <a:rPr lang="ko-KR" altLang="en-US" sz="2400" b="1" dirty="0">
                <a:solidFill>
                  <a:srgbClr val="FF0000"/>
                </a:solidFill>
              </a:rPr>
              <a:t>거룩하고 참되신 </a:t>
            </a:r>
            <a:r>
              <a:rPr lang="ko-KR" altLang="en-US" sz="2400" b="1" dirty="0" err="1">
                <a:solidFill>
                  <a:srgbClr val="FF0000"/>
                </a:solidFill>
              </a:rPr>
              <a:t>대주재여</a:t>
            </a:r>
            <a:r>
              <a:rPr lang="ko-KR" altLang="en-US" sz="2400" b="1" dirty="0">
                <a:solidFill>
                  <a:srgbClr val="FF0000"/>
                </a:solidFill>
              </a:rPr>
              <a:t> 땅에 거하는 자들을 심판하여 우리 피를 신원하여 주지 아니하시기를 어느 때까지 </a:t>
            </a:r>
            <a:r>
              <a:rPr lang="ko-KR" altLang="en-US" sz="2400" b="1" dirty="0" err="1">
                <a:solidFill>
                  <a:srgbClr val="FF0000"/>
                </a:solidFill>
              </a:rPr>
              <a:t>하시려나이까</a:t>
            </a:r>
            <a:r>
              <a:rPr lang="ko-KR" altLang="en-US" sz="2400" dirty="0"/>
              <a:t> 하니</a:t>
            </a:r>
          </a:p>
          <a:p>
            <a:r>
              <a:rPr lang="en-US" altLang="ko-KR" sz="2400" dirty="0" smtClean="0"/>
              <a:t>6:11 </a:t>
            </a:r>
            <a:r>
              <a:rPr lang="ko-KR" altLang="en-US" sz="2400" dirty="0"/>
              <a:t>각각 저희에게 흰 두루마기를 주시며 가라사대 아직 잠시 동안 쉬되 저희 동무 종들과 형제들도 자기처럼 죽임을 받아 그 수가 차기까지 하라 하시더라</a:t>
            </a:r>
          </a:p>
          <a:p>
            <a:r>
              <a:rPr lang="en-US" altLang="ko-KR" sz="2400" dirty="0" smtClean="0"/>
              <a:t>6:12 </a:t>
            </a:r>
            <a:r>
              <a:rPr lang="ko-KR" altLang="en-US" sz="2400" dirty="0"/>
              <a:t>내가 보니 </a:t>
            </a:r>
            <a:r>
              <a:rPr lang="ko-KR" altLang="en-US" sz="2400" b="1" dirty="0">
                <a:solidFill>
                  <a:srgbClr val="FF0000"/>
                </a:solidFill>
              </a:rPr>
              <a:t>여섯째 인을 떼실 때에</a:t>
            </a:r>
            <a:r>
              <a:rPr lang="ko-KR" altLang="en-US" sz="2400" dirty="0"/>
              <a:t> 큰 지진이 나며 해가 </a:t>
            </a:r>
            <a:r>
              <a:rPr lang="ko-KR" altLang="en-US" sz="2400" dirty="0" err="1"/>
              <a:t>총담같이</a:t>
            </a:r>
            <a:r>
              <a:rPr lang="ko-KR" altLang="en-US" sz="2400" dirty="0"/>
              <a:t> 검어지고 온 달이 피같이 되며</a:t>
            </a:r>
          </a:p>
          <a:p>
            <a:r>
              <a:rPr lang="en-US" altLang="ko-KR" sz="2400" dirty="0" smtClean="0"/>
              <a:t>6:13 </a:t>
            </a:r>
            <a:r>
              <a:rPr lang="ko-KR" altLang="en-US" sz="2400" dirty="0"/>
              <a:t>하늘의 별들이 무화과나무가 대풍에 흔들려 </a:t>
            </a:r>
            <a:r>
              <a:rPr lang="ko-KR" altLang="en-US" sz="2400" dirty="0" err="1"/>
              <a:t>선과실이</a:t>
            </a:r>
            <a:r>
              <a:rPr lang="ko-KR" altLang="en-US" sz="2400" dirty="0"/>
              <a:t> 떨어지는 것같이 땅에 떨어지며</a:t>
            </a:r>
          </a:p>
          <a:p>
            <a:r>
              <a:rPr lang="en-US" altLang="ko-KR" sz="2400" dirty="0" smtClean="0"/>
              <a:t>6:14 </a:t>
            </a:r>
            <a:r>
              <a:rPr lang="ko-KR" altLang="en-US" sz="2400" dirty="0"/>
              <a:t>하늘은 종이 축이 말리는 것같이 떠나가고 각 산과 섬이 제 자리에서 </a:t>
            </a:r>
            <a:r>
              <a:rPr lang="ko-KR" altLang="en-US" sz="2400" dirty="0" err="1"/>
              <a:t>옮기우매</a:t>
            </a:r>
            <a:endParaRPr lang="ko-KR" altLang="en-US" sz="2400" dirty="0"/>
          </a:p>
          <a:p>
            <a:endParaRPr lang="ko-KR" altLang="en-US" sz="2400" dirty="0"/>
          </a:p>
        </p:txBody>
      </p:sp>
    </p:spTree>
    <p:extLst>
      <p:ext uri="{BB962C8B-B14F-4D97-AF65-F5344CB8AC3E}">
        <p14:creationId xmlns:p14="http://schemas.microsoft.com/office/powerpoint/2010/main" val="2074638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395536" y="1700808"/>
            <a:ext cx="8280920" cy="6001643"/>
          </a:xfrm>
          <a:prstGeom prst="rect">
            <a:avLst/>
          </a:prstGeom>
        </p:spPr>
        <p:txBody>
          <a:bodyPr wrap="square">
            <a:spAutoFit/>
          </a:bodyPr>
          <a:lstStyle/>
          <a:p>
            <a:r>
              <a:rPr lang="ko-KR" altLang="en-US" sz="2400" dirty="0" smtClean="0"/>
              <a:t>계</a:t>
            </a:r>
            <a:r>
              <a:rPr lang="en-US" altLang="ko-KR" sz="2400" dirty="0" smtClean="0"/>
              <a:t>6:14 </a:t>
            </a:r>
            <a:r>
              <a:rPr lang="ko-KR" altLang="en-US" sz="2400" dirty="0"/>
              <a:t>하늘은 종이 축이 말리는 것같이 떠나가고 각 산과 섬이 제 자리에서 </a:t>
            </a:r>
            <a:r>
              <a:rPr lang="ko-KR" altLang="en-US" sz="2400" dirty="0" err="1"/>
              <a:t>옮기우매</a:t>
            </a:r>
            <a:endParaRPr lang="ko-KR" altLang="en-US" sz="2400" dirty="0"/>
          </a:p>
          <a:p>
            <a:r>
              <a:rPr lang="ko-KR" altLang="en-US" sz="2400" dirty="0" smtClean="0"/>
              <a:t>계</a:t>
            </a:r>
            <a:r>
              <a:rPr lang="en-US" altLang="ko-KR" sz="2400" dirty="0" smtClean="0"/>
              <a:t>6:15 </a:t>
            </a:r>
            <a:r>
              <a:rPr lang="ko-KR" altLang="en-US" sz="2400" dirty="0"/>
              <a:t>땅의 임금들과 왕족들과 장군들과 부자들과 강한 자들과 각 종과 자주자가 굴과 산 바위 틈에 숨어</a:t>
            </a:r>
          </a:p>
          <a:p>
            <a:r>
              <a:rPr lang="ko-KR" altLang="en-US" sz="2400" dirty="0" smtClean="0"/>
              <a:t>계</a:t>
            </a:r>
            <a:r>
              <a:rPr lang="en-US" altLang="ko-KR" sz="2400" dirty="0" smtClean="0"/>
              <a:t>6:16 </a:t>
            </a:r>
            <a:r>
              <a:rPr lang="ko-KR" altLang="en-US" sz="2400" dirty="0"/>
              <a:t>산과 바위에게 이르되 우리 위에 떨어져 보좌에 앉으신 이의 낯에서와 어린 양의 진노에서 우리를 가리우라</a:t>
            </a:r>
          </a:p>
          <a:p>
            <a:r>
              <a:rPr lang="ko-KR" altLang="en-US" sz="2400" dirty="0" smtClean="0"/>
              <a:t>계</a:t>
            </a:r>
            <a:r>
              <a:rPr lang="en-US" altLang="ko-KR" sz="2400" dirty="0" smtClean="0"/>
              <a:t>6:17 </a:t>
            </a:r>
            <a:r>
              <a:rPr lang="ko-KR" altLang="en-US" sz="2400" b="1" dirty="0">
                <a:solidFill>
                  <a:srgbClr val="FF0000"/>
                </a:solidFill>
              </a:rPr>
              <a:t>그들의 진노의 큰 날이 이르렀으니 </a:t>
            </a:r>
            <a:r>
              <a:rPr lang="ko-KR" altLang="en-US" sz="2400" dirty="0"/>
              <a:t>누가 능히 서리요 </a:t>
            </a:r>
            <a:r>
              <a:rPr lang="ko-KR" altLang="en-US" sz="2400" dirty="0" smtClean="0"/>
              <a:t>하더라</a:t>
            </a:r>
            <a:endParaRPr lang="en-US" altLang="ko-KR" sz="2400" dirty="0" smtClean="0"/>
          </a:p>
          <a:p>
            <a:r>
              <a:rPr lang="en-US" altLang="ko-KR" sz="2400" dirty="0"/>
              <a:t>6:15 </a:t>
            </a:r>
            <a:r>
              <a:rPr lang="ko-KR" altLang="en-US" sz="2400" dirty="0"/>
              <a:t>땅의 임금들과 왕족들과 장군들과 부자들과 강한 자들과 각 종과 자주자가 굴과 산 바위 틈에 숨어</a:t>
            </a:r>
          </a:p>
          <a:p>
            <a:r>
              <a:rPr lang="en-US" altLang="ko-KR" sz="2400" dirty="0"/>
              <a:t>6:16 </a:t>
            </a:r>
            <a:r>
              <a:rPr lang="ko-KR" altLang="en-US" sz="2400" dirty="0"/>
              <a:t>산과 바위에게 이르되 우리 위에 떨어져 보좌에 앉으신 이의 낯에서와 어린 양의 진노에서 우리를 가리우라</a:t>
            </a:r>
          </a:p>
          <a:p>
            <a:r>
              <a:rPr lang="en-US" altLang="ko-KR" sz="2400" dirty="0"/>
              <a:t>6:17 </a:t>
            </a:r>
            <a:r>
              <a:rPr lang="ko-KR" altLang="en-US" sz="2400" b="1" dirty="0">
                <a:solidFill>
                  <a:srgbClr val="FF0000"/>
                </a:solidFill>
              </a:rPr>
              <a:t>그들의 진노의 큰 날</a:t>
            </a:r>
            <a:r>
              <a:rPr lang="ko-KR" altLang="en-US" sz="2400" dirty="0"/>
              <a:t>이 이르렀으니 누가 능히 서리요 하더라</a:t>
            </a:r>
          </a:p>
          <a:p>
            <a:endParaRPr lang="ko-KR" altLang="en-US" sz="2400" dirty="0"/>
          </a:p>
          <a:p>
            <a:endParaRPr lang="ko-KR" altLang="en-US" sz="2400" dirty="0"/>
          </a:p>
        </p:txBody>
      </p:sp>
    </p:spTree>
    <p:extLst>
      <p:ext uri="{BB962C8B-B14F-4D97-AF65-F5344CB8AC3E}">
        <p14:creationId xmlns:p14="http://schemas.microsoft.com/office/powerpoint/2010/main" val="1985807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47210" y="312946"/>
            <a:ext cx="8229600" cy="1143000"/>
          </a:xfrm>
        </p:spPr>
        <p:txBody>
          <a:bodyPr>
            <a:normAutofit/>
          </a:bodyPr>
          <a:lstStyle/>
          <a:p>
            <a:pPr algn="r"/>
            <a:r>
              <a:rPr lang="ko-KR" altLang="en-US" sz="2400" dirty="0" smtClean="0"/>
              <a:t>히브리서 </a:t>
            </a:r>
            <a:r>
              <a:rPr lang="en-US" altLang="ko-KR" sz="2400" dirty="0" smtClean="0"/>
              <a:t>2</a:t>
            </a:r>
            <a:r>
              <a:rPr lang="ko-KR" altLang="en-US" sz="2400" dirty="0" smtClean="0"/>
              <a:t>장</a:t>
            </a:r>
            <a:endParaRPr lang="ko-KR" altLang="en-US" sz="2400" dirty="0"/>
          </a:p>
        </p:txBody>
      </p:sp>
      <p:sp>
        <p:nvSpPr>
          <p:cNvPr id="13" name="TextBox 12"/>
          <p:cNvSpPr txBox="1"/>
          <p:nvPr/>
        </p:nvSpPr>
        <p:spPr>
          <a:xfrm>
            <a:off x="3874634" y="136256"/>
            <a:ext cx="1921502" cy="769441"/>
          </a:xfrm>
          <a:prstGeom prst="rect">
            <a:avLst/>
          </a:prstGeom>
          <a:solidFill>
            <a:srgbClr val="FFFF00">
              <a:alpha val="28000"/>
            </a:srgbClr>
          </a:solidFill>
        </p:spPr>
        <p:txBody>
          <a:bodyPr wrap="square" rtlCol="0">
            <a:spAutoFit/>
          </a:bodyPr>
          <a:lstStyle/>
          <a:p>
            <a:pPr algn="ctr"/>
            <a:r>
              <a:rPr lang="ko-KR" altLang="en-US" sz="2400" dirty="0" smtClean="0"/>
              <a:t>구원</a:t>
            </a:r>
            <a:endParaRPr lang="en-US" altLang="ko-KR" sz="2400" dirty="0" smtClean="0"/>
          </a:p>
          <a:p>
            <a:pPr algn="ctr"/>
            <a:r>
              <a:rPr lang="en-US" altLang="ko-KR" sz="2000" dirty="0" smtClean="0"/>
              <a:t>This salvation</a:t>
            </a:r>
            <a:endParaRPr lang="ko-KR" altLang="en-US" sz="2000" dirty="0"/>
          </a:p>
        </p:txBody>
      </p:sp>
      <p:cxnSp>
        <p:nvCxnSpPr>
          <p:cNvPr id="19" name="직선 화살표 연결선 18"/>
          <p:cNvCxnSpPr>
            <a:stCxn id="13" idx="2"/>
            <a:endCxn id="23" idx="0"/>
          </p:cNvCxnSpPr>
          <p:nvPr/>
        </p:nvCxnSpPr>
        <p:spPr>
          <a:xfrm flipH="1">
            <a:off x="1713138" y="905697"/>
            <a:ext cx="3122247" cy="2578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998" y="1163498"/>
            <a:ext cx="2520280" cy="769441"/>
          </a:xfrm>
          <a:prstGeom prst="rect">
            <a:avLst/>
          </a:prstGeom>
          <a:solidFill>
            <a:srgbClr val="FFC000">
              <a:alpha val="27000"/>
            </a:srgbClr>
          </a:solidFill>
          <a:ln>
            <a:solidFill>
              <a:srgbClr val="FF0000"/>
            </a:solidFill>
          </a:ln>
        </p:spPr>
        <p:txBody>
          <a:bodyPr wrap="square" rtlCol="0">
            <a:spAutoFit/>
          </a:bodyPr>
          <a:lstStyle/>
          <a:p>
            <a:pPr algn="ctr"/>
            <a:r>
              <a:rPr lang="ko-KR" altLang="en-US" dirty="0" smtClean="0"/>
              <a:t>처음에 말씀하신 바</a:t>
            </a:r>
            <a:endParaRPr lang="en-US" altLang="ko-KR" dirty="0" smtClean="0"/>
          </a:p>
          <a:p>
            <a:r>
              <a:rPr lang="en-US" altLang="ko-KR" sz="1400" dirty="0" smtClean="0"/>
              <a:t>Which was first announced</a:t>
            </a:r>
          </a:p>
          <a:p>
            <a:pPr algn="ctr"/>
            <a:r>
              <a:rPr lang="ko-KR" altLang="en-US" sz="1100" dirty="0" smtClean="0"/>
              <a:t>히</a:t>
            </a:r>
            <a:r>
              <a:rPr lang="en-US" altLang="ko-KR" sz="1100" dirty="0" smtClean="0"/>
              <a:t>1:2, </a:t>
            </a:r>
            <a:r>
              <a:rPr lang="ko-KR" altLang="en-US" sz="1100" dirty="0" smtClean="0"/>
              <a:t>마</a:t>
            </a:r>
            <a:r>
              <a:rPr lang="en-US" altLang="ko-KR" sz="1100" dirty="0" smtClean="0"/>
              <a:t>4:17, </a:t>
            </a:r>
            <a:r>
              <a:rPr lang="ko-KR" altLang="en-US" sz="1100" dirty="0" err="1" smtClean="0"/>
              <a:t>눅</a:t>
            </a:r>
            <a:r>
              <a:rPr lang="en-US" altLang="ko-KR" sz="1100" dirty="0" smtClean="0"/>
              <a:t>22:20 (</a:t>
            </a:r>
            <a:r>
              <a:rPr lang="ko-KR" altLang="en-US" sz="1100" dirty="0" err="1" smtClean="0"/>
              <a:t>렘</a:t>
            </a:r>
            <a:r>
              <a:rPr lang="en-US" altLang="ko-KR" sz="1100" dirty="0" smtClean="0"/>
              <a:t>31:31)</a:t>
            </a:r>
            <a:endParaRPr lang="ko-KR" altLang="en-US" sz="1100" dirty="0"/>
          </a:p>
        </p:txBody>
      </p:sp>
      <p:sp>
        <p:nvSpPr>
          <p:cNvPr id="29" name="TextBox 28"/>
          <p:cNvSpPr txBox="1"/>
          <p:nvPr/>
        </p:nvSpPr>
        <p:spPr>
          <a:xfrm>
            <a:off x="823208" y="2034859"/>
            <a:ext cx="1728192" cy="553998"/>
          </a:xfrm>
          <a:prstGeom prst="rect">
            <a:avLst/>
          </a:prstGeom>
          <a:noFill/>
        </p:spPr>
        <p:txBody>
          <a:bodyPr wrap="square" rtlCol="0">
            <a:spAutoFit/>
          </a:bodyPr>
          <a:lstStyle/>
          <a:p>
            <a:r>
              <a:rPr lang="ko-KR" altLang="en-US" dirty="0" smtClean="0"/>
              <a:t>주로</a:t>
            </a:r>
            <a:r>
              <a:rPr lang="en-US" altLang="ko-KR" dirty="0" smtClean="0"/>
              <a:t> </a:t>
            </a:r>
            <a:r>
              <a:rPr lang="ko-KR" altLang="en-US" dirty="0" smtClean="0"/>
              <a:t>말미암아</a:t>
            </a:r>
            <a:endParaRPr lang="en-US" altLang="ko-KR" dirty="0" smtClean="0"/>
          </a:p>
          <a:p>
            <a:pPr algn="ctr"/>
            <a:r>
              <a:rPr lang="en-US" altLang="ko-KR" sz="1200" dirty="0" smtClean="0"/>
              <a:t>By the Lord</a:t>
            </a:r>
            <a:endParaRPr lang="ko-KR" altLang="en-US" sz="1200" dirty="0"/>
          </a:p>
        </p:txBody>
      </p:sp>
      <p:cxnSp>
        <p:nvCxnSpPr>
          <p:cNvPr id="33" name="직선 화살표 연결선 32"/>
          <p:cNvCxnSpPr>
            <a:stCxn id="13" idx="2"/>
            <a:endCxn id="34" idx="0"/>
          </p:cNvCxnSpPr>
          <p:nvPr/>
        </p:nvCxnSpPr>
        <p:spPr>
          <a:xfrm>
            <a:off x="4835385" y="905697"/>
            <a:ext cx="23076" cy="288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94365" y="1194275"/>
            <a:ext cx="1728192" cy="553998"/>
          </a:xfrm>
          <a:prstGeom prst="rect">
            <a:avLst/>
          </a:prstGeom>
          <a:solidFill>
            <a:srgbClr val="FFC000">
              <a:alpha val="30000"/>
            </a:srgbClr>
          </a:solidFill>
          <a:ln>
            <a:solidFill>
              <a:srgbClr val="FF0000"/>
            </a:solidFill>
          </a:ln>
        </p:spPr>
        <p:txBody>
          <a:bodyPr wrap="square" rtlCol="0">
            <a:spAutoFit/>
          </a:bodyPr>
          <a:lstStyle/>
          <a:p>
            <a:pPr algn="ctr"/>
            <a:r>
              <a:rPr lang="ko-KR" altLang="en-US" dirty="0"/>
              <a:t>확</a:t>
            </a:r>
            <a:r>
              <a:rPr lang="ko-KR" altLang="en-US" dirty="0" smtClean="0"/>
              <a:t>증한 바</a:t>
            </a:r>
            <a:endParaRPr lang="en-US" altLang="ko-KR" dirty="0" smtClean="0"/>
          </a:p>
          <a:p>
            <a:pPr algn="ctr"/>
            <a:r>
              <a:rPr lang="en-US" altLang="ko-KR" sz="1200" dirty="0" smtClean="0"/>
              <a:t>Was confirmed</a:t>
            </a:r>
            <a:endParaRPr lang="ko-KR" altLang="en-US" sz="1200" dirty="0"/>
          </a:p>
        </p:txBody>
      </p:sp>
      <p:sp>
        <p:nvSpPr>
          <p:cNvPr id="39" name="TextBox 38"/>
          <p:cNvSpPr txBox="1"/>
          <p:nvPr/>
        </p:nvSpPr>
        <p:spPr>
          <a:xfrm>
            <a:off x="3838811" y="2032481"/>
            <a:ext cx="2016224" cy="553998"/>
          </a:xfrm>
          <a:prstGeom prst="rect">
            <a:avLst/>
          </a:prstGeom>
          <a:noFill/>
        </p:spPr>
        <p:txBody>
          <a:bodyPr wrap="square" rtlCol="0">
            <a:spAutoFit/>
          </a:bodyPr>
          <a:lstStyle/>
          <a:p>
            <a:pPr algn="ctr"/>
            <a:r>
              <a:rPr lang="ko-KR" altLang="en-US" dirty="0" smtClean="0"/>
              <a:t>들은 자들이</a:t>
            </a:r>
            <a:endParaRPr lang="en-US" altLang="ko-KR" dirty="0" smtClean="0"/>
          </a:p>
          <a:p>
            <a:pPr algn="ctr"/>
            <a:r>
              <a:rPr lang="en-US" altLang="ko-KR" sz="1200" dirty="0" smtClean="0"/>
              <a:t>By those who heard him</a:t>
            </a:r>
            <a:endParaRPr lang="ko-KR" altLang="en-US" sz="1200" dirty="0"/>
          </a:p>
        </p:txBody>
      </p:sp>
      <p:cxnSp>
        <p:nvCxnSpPr>
          <p:cNvPr id="43" name="직선 화살표 연결선 42"/>
          <p:cNvCxnSpPr>
            <a:stCxn id="13" idx="2"/>
            <a:endCxn id="46" idx="0"/>
          </p:cNvCxnSpPr>
          <p:nvPr/>
        </p:nvCxnSpPr>
        <p:spPr>
          <a:xfrm>
            <a:off x="4835385" y="905697"/>
            <a:ext cx="2901271" cy="37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59149" y="1277163"/>
            <a:ext cx="1355014" cy="738664"/>
          </a:xfrm>
          <a:prstGeom prst="rect">
            <a:avLst/>
          </a:prstGeom>
          <a:solidFill>
            <a:srgbClr val="FFC000">
              <a:alpha val="29000"/>
            </a:srgbClr>
          </a:solidFill>
          <a:ln>
            <a:solidFill>
              <a:srgbClr val="FF0000"/>
            </a:solidFill>
          </a:ln>
        </p:spPr>
        <p:txBody>
          <a:bodyPr wrap="square" rtlCol="0">
            <a:spAutoFit/>
          </a:bodyPr>
          <a:lstStyle/>
          <a:p>
            <a:pPr algn="ctr"/>
            <a:r>
              <a:rPr lang="ko-KR" altLang="en-US" dirty="0" smtClean="0"/>
              <a:t>증언하신</a:t>
            </a:r>
            <a:endParaRPr lang="en-US" altLang="ko-KR" dirty="0" smtClean="0"/>
          </a:p>
          <a:p>
            <a:pPr algn="ctr"/>
            <a:r>
              <a:rPr lang="en-US" altLang="ko-KR" sz="1200" dirty="0" smtClean="0"/>
              <a:t>Testified to it</a:t>
            </a:r>
          </a:p>
          <a:p>
            <a:pPr algn="ctr"/>
            <a:r>
              <a:rPr lang="ko-KR" altLang="en-US" sz="1200" dirty="0" smtClean="0"/>
              <a:t>행</a:t>
            </a:r>
            <a:r>
              <a:rPr lang="en-US" altLang="ko-KR" sz="1200" dirty="0" smtClean="0"/>
              <a:t>2:22,43,10:38</a:t>
            </a:r>
            <a:endParaRPr lang="ko-KR" altLang="en-US" sz="1200" dirty="0"/>
          </a:p>
        </p:txBody>
      </p:sp>
      <p:sp>
        <p:nvSpPr>
          <p:cNvPr id="51" name="TextBox 50"/>
          <p:cNvSpPr txBox="1"/>
          <p:nvPr/>
        </p:nvSpPr>
        <p:spPr>
          <a:xfrm>
            <a:off x="7118019" y="2058424"/>
            <a:ext cx="1296144" cy="553998"/>
          </a:xfrm>
          <a:prstGeom prst="rect">
            <a:avLst/>
          </a:prstGeom>
          <a:noFill/>
        </p:spPr>
        <p:txBody>
          <a:bodyPr wrap="square" rtlCol="0">
            <a:spAutoFit/>
          </a:bodyPr>
          <a:lstStyle/>
          <a:p>
            <a:pPr algn="ctr"/>
            <a:r>
              <a:rPr lang="ko-KR" altLang="en-US" dirty="0" smtClean="0"/>
              <a:t>하나님이</a:t>
            </a:r>
            <a:endParaRPr lang="en-US" altLang="ko-KR" dirty="0" smtClean="0"/>
          </a:p>
          <a:p>
            <a:pPr algn="ctr"/>
            <a:r>
              <a:rPr lang="en-US" altLang="ko-KR" sz="1200" dirty="0" smtClean="0"/>
              <a:t>God</a:t>
            </a:r>
            <a:endParaRPr lang="ko-KR" altLang="en-US" sz="1200" dirty="0"/>
          </a:p>
        </p:txBody>
      </p:sp>
      <p:cxnSp>
        <p:nvCxnSpPr>
          <p:cNvPr id="56" name="직선 화살표 연결선 55"/>
          <p:cNvCxnSpPr>
            <a:stCxn id="51" idx="2"/>
            <a:endCxn id="57" idx="0"/>
          </p:cNvCxnSpPr>
          <p:nvPr/>
        </p:nvCxnSpPr>
        <p:spPr>
          <a:xfrm flipH="1">
            <a:off x="6981168" y="2612422"/>
            <a:ext cx="784923" cy="256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0855" y="2868811"/>
            <a:ext cx="640626" cy="369332"/>
          </a:xfrm>
          <a:prstGeom prst="rect">
            <a:avLst/>
          </a:prstGeom>
          <a:solidFill>
            <a:schemeClr val="accent6">
              <a:lumMod val="20000"/>
              <a:lumOff val="80000"/>
            </a:schemeClr>
          </a:solidFill>
        </p:spPr>
        <p:txBody>
          <a:bodyPr wrap="square" rtlCol="0">
            <a:spAutoFit/>
          </a:bodyPr>
          <a:lstStyle/>
          <a:p>
            <a:r>
              <a:rPr lang="en-US" altLang="ko-KR" dirty="0" smtClean="0"/>
              <a:t>Sign</a:t>
            </a:r>
            <a:endParaRPr lang="ko-KR" altLang="en-US" dirty="0"/>
          </a:p>
        </p:txBody>
      </p:sp>
      <p:cxnSp>
        <p:nvCxnSpPr>
          <p:cNvPr id="59" name="직선 화살표 연결선 58"/>
          <p:cNvCxnSpPr>
            <a:stCxn id="51" idx="2"/>
            <a:endCxn id="62" idx="0"/>
          </p:cNvCxnSpPr>
          <p:nvPr/>
        </p:nvCxnSpPr>
        <p:spPr>
          <a:xfrm flipH="1">
            <a:off x="7478652" y="2612422"/>
            <a:ext cx="287439" cy="895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98088" y="3507794"/>
            <a:ext cx="1161128" cy="369332"/>
          </a:xfrm>
          <a:prstGeom prst="rect">
            <a:avLst/>
          </a:prstGeom>
          <a:solidFill>
            <a:schemeClr val="accent6">
              <a:lumMod val="20000"/>
              <a:lumOff val="80000"/>
            </a:schemeClr>
          </a:solidFill>
        </p:spPr>
        <p:txBody>
          <a:bodyPr wrap="square" rtlCol="0">
            <a:spAutoFit/>
          </a:bodyPr>
          <a:lstStyle/>
          <a:p>
            <a:r>
              <a:rPr lang="en-US" altLang="ko-KR" dirty="0" smtClean="0"/>
              <a:t>Wonders</a:t>
            </a:r>
            <a:endParaRPr lang="ko-KR" altLang="en-US" dirty="0"/>
          </a:p>
        </p:txBody>
      </p:sp>
      <p:sp>
        <p:nvSpPr>
          <p:cNvPr id="71" name="TextBox 70"/>
          <p:cNvSpPr txBox="1"/>
          <p:nvPr/>
        </p:nvSpPr>
        <p:spPr>
          <a:xfrm>
            <a:off x="7085744" y="4845268"/>
            <a:ext cx="2002113" cy="369332"/>
          </a:xfrm>
          <a:prstGeom prst="rect">
            <a:avLst/>
          </a:prstGeom>
          <a:solidFill>
            <a:schemeClr val="accent6">
              <a:lumMod val="20000"/>
              <a:lumOff val="80000"/>
            </a:schemeClr>
          </a:solidFill>
        </p:spPr>
        <p:txBody>
          <a:bodyPr wrap="square" rtlCol="0">
            <a:spAutoFit/>
          </a:bodyPr>
          <a:lstStyle/>
          <a:p>
            <a:r>
              <a:rPr lang="en-US" altLang="ko-KR" dirty="0" smtClean="0"/>
              <a:t>Various Miracles</a:t>
            </a:r>
            <a:endParaRPr lang="ko-KR" altLang="en-US" dirty="0"/>
          </a:p>
        </p:txBody>
      </p:sp>
      <p:cxnSp>
        <p:nvCxnSpPr>
          <p:cNvPr id="76" name="직선 화살표 연결선 75"/>
          <p:cNvCxnSpPr>
            <a:stCxn id="51" idx="2"/>
            <a:endCxn id="79" idx="0"/>
          </p:cNvCxnSpPr>
          <p:nvPr/>
        </p:nvCxnSpPr>
        <p:spPr>
          <a:xfrm>
            <a:off x="7766091" y="2612422"/>
            <a:ext cx="348845" cy="137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113879" y="3983817"/>
            <a:ext cx="2002113" cy="369332"/>
          </a:xfrm>
          <a:prstGeom prst="rect">
            <a:avLst/>
          </a:prstGeom>
          <a:solidFill>
            <a:schemeClr val="accent6">
              <a:lumMod val="20000"/>
              <a:lumOff val="80000"/>
            </a:schemeClr>
          </a:solidFill>
        </p:spPr>
        <p:txBody>
          <a:bodyPr wrap="square" rtlCol="0">
            <a:spAutoFit/>
          </a:bodyPr>
          <a:lstStyle/>
          <a:p>
            <a:r>
              <a:rPr lang="en-US" altLang="ko-KR" dirty="0" smtClean="0"/>
              <a:t>Gifts of the H.S</a:t>
            </a:r>
            <a:endParaRPr lang="ko-KR" altLang="en-US" dirty="0"/>
          </a:p>
        </p:txBody>
      </p:sp>
      <p:cxnSp>
        <p:nvCxnSpPr>
          <p:cNvPr id="82" name="직선 화살표 연결선 81"/>
          <p:cNvCxnSpPr>
            <a:stCxn id="29" idx="2"/>
            <a:endCxn id="83" idx="0"/>
          </p:cNvCxnSpPr>
          <p:nvPr/>
        </p:nvCxnSpPr>
        <p:spPr>
          <a:xfrm flipH="1">
            <a:off x="1048776" y="2588857"/>
            <a:ext cx="638528" cy="397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916" y="2986268"/>
            <a:ext cx="2051720" cy="538609"/>
          </a:xfrm>
          <a:prstGeom prst="rect">
            <a:avLst/>
          </a:prstGeom>
          <a:solidFill>
            <a:srgbClr val="002060"/>
          </a:solidFill>
        </p:spPr>
        <p:txBody>
          <a:bodyPr wrap="square" rtlCol="0">
            <a:spAutoFit/>
          </a:bodyPr>
          <a:lstStyle/>
          <a:p>
            <a:r>
              <a:rPr lang="ko-KR" altLang="en-US" dirty="0" smtClean="0">
                <a:solidFill>
                  <a:schemeClr val="bg1"/>
                </a:solidFill>
              </a:rPr>
              <a:t>만물을</a:t>
            </a:r>
            <a:r>
              <a:rPr lang="en-US" altLang="ko-KR" dirty="0" smtClean="0">
                <a:solidFill>
                  <a:schemeClr val="bg1"/>
                </a:solidFill>
              </a:rPr>
              <a:t> </a:t>
            </a:r>
            <a:r>
              <a:rPr lang="ko-KR" altLang="en-US" dirty="0" smtClean="0">
                <a:solidFill>
                  <a:schemeClr val="bg1"/>
                </a:solidFill>
              </a:rPr>
              <a:t>복종케 함</a:t>
            </a:r>
            <a:endParaRPr lang="en-US" altLang="ko-KR" dirty="0" smtClean="0">
              <a:solidFill>
                <a:schemeClr val="bg1"/>
              </a:solidFill>
            </a:endParaRPr>
          </a:p>
          <a:p>
            <a:r>
              <a:rPr lang="en-US" altLang="ko-KR" sz="1100" dirty="0" smtClean="0">
                <a:solidFill>
                  <a:schemeClr val="bg1"/>
                </a:solidFill>
              </a:rPr>
              <a:t>Put everything under his feet</a:t>
            </a:r>
            <a:endParaRPr lang="ko-KR" altLang="en-US" sz="1100" dirty="0">
              <a:solidFill>
                <a:schemeClr val="bg1"/>
              </a:solidFill>
            </a:endParaRPr>
          </a:p>
        </p:txBody>
      </p:sp>
      <p:cxnSp>
        <p:nvCxnSpPr>
          <p:cNvPr id="84" name="직선 화살표 연결선 83"/>
          <p:cNvCxnSpPr>
            <a:stCxn id="83" idx="2"/>
            <a:endCxn id="87" idx="0"/>
          </p:cNvCxnSpPr>
          <p:nvPr/>
        </p:nvCxnSpPr>
        <p:spPr>
          <a:xfrm>
            <a:off x="1048776" y="3524877"/>
            <a:ext cx="79198" cy="397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4298" y="3922262"/>
            <a:ext cx="2187352" cy="861774"/>
          </a:xfrm>
          <a:prstGeom prst="rect">
            <a:avLst/>
          </a:prstGeom>
          <a:noFill/>
          <a:ln>
            <a:solidFill>
              <a:srgbClr val="FF0000"/>
            </a:solidFill>
          </a:ln>
        </p:spPr>
        <p:txBody>
          <a:bodyPr wrap="square" rtlCol="0">
            <a:spAutoFit/>
          </a:bodyPr>
          <a:lstStyle/>
          <a:p>
            <a:pPr algn="ctr"/>
            <a:r>
              <a:rPr lang="ko-KR" altLang="en-US" dirty="0" smtClean="0"/>
              <a:t>아직 우리가 복종하는 것을 보지 못함</a:t>
            </a:r>
            <a:endParaRPr lang="en-US" altLang="ko-KR" dirty="0" smtClean="0"/>
          </a:p>
          <a:p>
            <a:pPr algn="ctr"/>
            <a:r>
              <a:rPr lang="ko-KR" altLang="en-US" sz="1400" dirty="0" smtClean="0"/>
              <a:t>롬</a:t>
            </a:r>
            <a:r>
              <a:rPr lang="en-US" altLang="ko-KR" sz="1400" dirty="0" smtClean="0"/>
              <a:t>8:19-23</a:t>
            </a:r>
            <a:endParaRPr lang="en-US" altLang="ko-KR" dirty="0" smtClean="0"/>
          </a:p>
        </p:txBody>
      </p:sp>
      <p:cxnSp>
        <p:nvCxnSpPr>
          <p:cNvPr id="90" name="직선 화살표 연결선 89"/>
          <p:cNvCxnSpPr>
            <a:stCxn id="29" idx="2"/>
            <a:endCxn id="93" idx="0"/>
          </p:cNvCxnSpPr>
          <p:nvPr/>
        </p:nvCxnSpPr>
        <p:spPr>
          <a:xfrm>
            <a:off x="1687304" y="2588857"/>
            <a:ext cx="1482939" cy="400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44383" y="2989325"/>
            <a:ext cx="2051720" cy="538609"/>
          </a:xfrm>
          <a:prstGeom prst="rect">
            <a:avLst/>
          </a:prstGeom>
          <a:solidFill>
            <a:schemeClr val="accent3">
              <a:lumMod val="20000"/>
              <a:lumOff val="80000"/>
            </a:schemeClr>
          </a:solidFill>
        </p:spPr>
        <p:txBody>
          <a:bodyPr wrap="square" rtlCol="0">
            <a:spAutoFit/>
          </a:bodyPr>
          <a:lstStyle/>
          <a:p>
            <a:r>
              <a:rPr lang="ko-KR" altLang="en-US" dirty="0" smtClean="0"/>
              <a:t>혈과 육을 지니심</a:t>
            </a:r>
            <a:endParaRPr lang="en-US" altLang="ko-KR" sz="1100" dirty="0"/>
          </a:p>
          <a:p>
            <a:pPr algn="ctr"/>
            <a:r>
              <a:rPr lang="en-US" altLang="ko-KR" sz="1100" dirty="0" smtClean="0"/>
              <a:t>Shared in their humanity</a:t>
            </a:r>
            <a:endParaRPr lang="ko-KR" altLang="en-US" sz="1100" dirty="0"/>
          </a:p>
        </p:txBody>
      </p:sp>
      <p:cxnSp>
        <p:nvCxnSpPr>
          <p:cNvPr id="96" name="직선 화살표 연결선 95"/>
          <p:cNvCxnSpPr>
            <a:stCxn id="29" idx="2"/>
            <a:endCxn id="99" idx="0"/>
          </p:cNvCxnSpPr>
          <p:nvPr/>
        </p:nvCxnSpPr>
        <p:spPr>
          <a:xfrm>
            <a:off x="1687304" y="2588857"/>
            <a:ext cx="3733928" cy="439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4291044" y="3028758"/>
            <a:ext cx="2260376" cy="538609"/>
          </a:xfrm>
          <a:prstGeom prst="rect">
            <a:avLst/>
          </a:prstGeom>
          <a:solidFill>
            <a:schemeClr val="accent3">
              <a:lumMod val="20000"/>
              <a:lumOff val="80000"/>
            </a:schemeClr>
          </a:solidFill>
        </p:spPr>
        <p:txBody>
          <a:bodyPr wrap="square" rtlCol="0">
            <a:spAutoFit/>
          </a:bodyPr>
          <a:lstStyle/>
          <a:p>
            <a:r>
              <a:rPr lang="ko-KR" altLang="en-US" dirty="0" smtClean="0"/>
              <a:t>형제들과 같이 되심</a:t>
            </a:r>
            <a:endParaRPr lang="en-US" altLang="ko-KR" sz="1100" dirty="0"/>
          </a:p>
          <a:p>
            <a:pPr algn="ctr"/>
            <a:r>
              <a:rPr lang="en-US" altLang="ko-KR" sz="1100" dirty="0" smtClean="0"/>
              <a:t>To be made like his brothers</a:t>
            </a:r>
            <a:endParaRPr lang="ko-KR" altLang="en-US" sz="1100" dirty="0"/>
          </a:p>
        </p:txBody>
      </p:sp>
      <p:cxnSp>
        <p:nvCxnSpPr>
          <p:cNvPr id="44" name="직선 화살표 연결선 43"/>
          <p:cNvCxnSpPr>
            <a:stCxn id="87" idx="2"/>
            <a:endCxn id="17" idx="0"/>
          </p:cNvCxnSpPr>
          <p:nvPr/>
        </p:nvCxnSpPr>
        <p:spPr>
          <a:xfrm flipH="1">
            <a:off x="610362" y="4784036"/>
            <a:ext cx="517612" cy="280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298" y="5064582"/>
            <a:ext cx="1152128" cy="369332"/>
          </a:xfrm>
          <a:prstGeom prst="rect">
            <a:avLst/>
          </a:prstGeom>
          <a:noFill/>
          <a:ln>
            <a:solidFill>
              <a:srgbClr val="7030A0"/>
            </a:solidFill>
          </a:ln>
        </p:spPr>
        <p:txBody>
          <a:bodyPr wrap="square" rtlCol="0">
            <a:spAutoFit/>
          </a:bodyPr>
          <a:lstStyle/>
          <a:p>
            <a:r>
              <a:rPr lang="ko-KR" altLang="en-US" dirty="0" err="1" smtClean="0"/>
              <a:t>잠시동안</a:t>
            </a:r>
            <a:endParaRPr lang="ko-KR" altLang="en-US" dirty="0"/>
          </a:p>
        </p:txBody>
      </p:sp>
      <p:sp>
        <p:nvSpPr>
          <p:cNvPr id="21" name="TextBox 20"/>
          <p:cNvSpPr txBox="1"/>
          <p:nvPr/>
        </p:nvSpPr>
        <p:spPr>
          <a:xfrm>
            <a:off x="38294" y="5787129"/>
            <a:ext cx="1485274" cy="369332"/>
          </a:xfrm>
          <a:prstGeom prst="rect">
            <a:avLst/>
          </a:prstGeom>
          <a:noFill/>
          <a:ln>
            <a:solidFill>
              <a:srgbClr val="FFC000"/>
            </a:solidFill>
          </a:ln>
        </p:spPr>
        <p:txBody>
          <a:bodyPr wrap="square" rtlCol="0">
            <a:spAutoFit/>
          </a:bodyPr>
          <a:lstStyle/>
          <a:p>
            <a:r>
              <a:rPr lang="ko-KR" altLang="en-US" dirty="0" smtClean="0"/>
              <a:t>천사보다 못</a:t>
            </a:r>
            <a:endParaRPr lang="ko-KR" altLang="en-US" dirty="0"/>
          </a:p>
        </p:txBody>
      </p:sp>
      <p:cxnSp>
        <p:nvCxnSpPr>
          <p:cNvPr id="50" name="직선 화살표 연결선 49"/>
          <p:cNvCxnSpPr>
            <a:stCxn id="17" idx="2"/>
            <a:endCxn id="21" idx="0"/>
          </p:cNvCxnSpPr>
          <p:nvPr/>
        </p:nvCxnSpPr>
        <p:spPr>
          <a:xfrm>
            <a:off x="610362" y="5433914"/>
            <a:ext cx="170569" cy="353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a:stCxn id="87" idx="2"/>
            <a:endCxn id="58" idx="0"/>
          </p:cNvCxnSpPr>
          <p:nvPr/>
        </p:nvCxnSpPr>
        <p:spPr>
          <a:xfrm>
            <a:off x="1127974" y="4784036"/>
            <a:ext cx="1133911" cy="304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214060" y="5088520"/>
            <a:ext cx="2095649" cy="553998"/>
          </a:xfrm>
          <a:prstGeom prst="rect">
            <a:avLst/>
          </a:prstGeom>
          <a:noFill/>
          <a:ln>
            <a:solidFill>
              <a:srgbClr val="00B050"/>
            </a:solidFill>
          </a:ln>
        </p:spPr>
        <p:txBody>
          <a:bodyPr wrap="square" rtlCol="0">
            <a:spAutoFit/>
          </a:bodyPr>
          <a:lstStyle/>
          <a:p>
            <a:pPr algn="ctr"/>
            <a:r>
              <a:rPr lang="ko-KR" altLang="en-US" dirty="0" smtClean="0"/>
              <a:t>죽음의 고난</a:t>
            </a:r>
            <a:endParaRPr lang="en-US" altLang="ko-KR" dirty="0" smtClean="0"/>
          </a:p>
          <a:p>
            <a:pPr algn="ctr"/>
            <a:r>
              <a:rPr lang="en-US" altLang="ko-KR" sz="1200" dirty="0" smtClean="0"/>
              <a:t>(</a:t>
            </a:r>
            <a:r>
              <a:rPr lang="ko-KR" altLang="en-US" sz="1200" dirty="0" err="1" smtClean="0"/>
              <a:t>레</a:t>
            </a:r>
            <a:r>
              <a:rPr lang="en-US" altLang="ko-KR" sz="1200" dirty="0" smtClean="0"/>
              <a:t>17:11, </a:t>
            </a:r>
            <a:r>
              <a:rPr lang="ko-KR" altLang="en-US" sz="1200" dirty="0" smtClean="0"/>
              <a:t>요</a:t>
            </a:r>
            <a:r>
              <a:rPr lang="en-US" altLang="ko-KR" sz="1200" dirty="0" smtClean="0"/>
              <a:t>15:3 /</a:t>
            </a:r>
            <a:r>
              <a:rPr lang="ko-KR" altLang="en-US" sz="1200" dirty="0" smtClean="0"/>
              <a:t>롬 </a:t>
            </a:r>
            <a:r>
              <a:rPr lang="en-US" altLang="ko-KR" sz="1200" dirty="0" smtClean="0"/>
              <a:t>5:3-4 )</a:t>
            </a:r>
            <a:endParaRPr lang="ko-KR" altLang="en-US" dirty="0"/>
          </a:p>
        </p:txBody>
      </p:sp>
      <p:cxnSp>
        <p:nvCxnSpPr>
          <p:cNvPr id="61" name="직선 화살표 연결선 60"/>
          <p:cNvCxnSpPr>
            <a:stCxn id="58" idx="2"/>
            <a:endCxn id="65" idx="0"/>
          </p:cNvCxnSpPr>
          <p:nvPr/>
        </p:nvCxnSpPr>
        <p:spPr>
          <a:xfrm flipH="1">
            <a:off x="1298691" y="5642518"/>
            <a:ext cx="963194" cy="688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998" y="6330542"/>
            <a:ext cx="1691385" cy="369332"/>
          </a:xfrm>
          <a:prstGeom prst="rect">
            <a:avLst/>
          </a:prstGeom>
          <a:noFill/>
        </p:spPr>
        <p:txBody>
          <a:bodyPr wrap="square" rtlCol="0">
            <a:spAutoFit/>
          </a:bodyPr>
          <a:lstStyle/>
          <a:p>
            <a:r>
              <a:rPr lang="ko-KR" altLang="en-US" dirty="0" smtClean="0"/>
              <a:t>영광 존귀 관</a:t>
            </a:r>
            <a:endParaRPr lang="ko-KR" altLang="en-US" dirty="0"/>
          </a:p>
        </p:txBody>
      </p:sp>
      <p:cxnSp>
        <p:nvCxnSpPr>
          <p:cNvPr id="66" name="직선 화살표 연결선 65"/>
          <p:cNvCxnSpPr>
            <a:stCxn id="58" idx="2"/>
            <a:endCxn id="69" idx="0"/>
          </p:cNvCxnSpPr>
          <p:nvPr/>
        </p:nvCxnSpPr>
        <p:spPr>
          <a:xfrm>
            <a:off x="2261885" y="5642518"/>
            <a:ext cx="821223" cy="611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261885" y="6253976"/>
            <a:ext cx="1642445" cy="584775"/>
          </a:xfrm>
          <a:prstGeom prst="rect">
            <a:avLst/>
          </a:prstGeom>
          <a:noFill/>
          <a:ln>
            <a:solidFill>
              <a:schemeClr val="accent1"/>
            </a:solidFill>
          </a:ln>
        </p:spPr>
        <p:txBody>
          <a:bodyPr wrap="square" rtlCol="0">
            <a:spAutoFit/>
          </a:bodyPr>
          <a:lstStyle/>
          <a:p>
            <a:r>
              <a:rPr lang="ko-KR" altLang="en-US" b="1" dirty="0" smtClean="0">
                <a:solidFill>
                  <a:srgbClr val="FF0000"/>
                </a:solidFill>
              </a:rPr>
              <a:t>온전케 하심</a:t>
            </a:r>
            <a:endParaRPr lang="en-US" altLang="ko-KR" b="1" dirty="0" smtClean="0">
              <a:solidFill>
                <a:srgbClr val="FF0000"/>
              </a:solidFill>
            </a:endParaRPr>
          </a:p>
          <a:p>
            <a:r>
              <a:rPr lang="ko-KR" altLang="en-US" sz="1400" dirty="0" smtClean="0">
                <a:solidFill>
                  <a:srgbClr val="FF0000"/>
                </a:solidFill>
              </a:rPr>
              <a:t>시</a:t>
            </a:r>
            <a:r>
              <a:rPr lang="en-US" altLang="ko-KR" sz="1400" dirty="0" smtClean="0">
                <a:solidFill>
                  <a:srgbClr val="FF0000"/>
                </a:solidFill>
              </a:rPr>
              <a:t>12:6 / </a:t>
            </a:r>
            <a:r>
              <a:rPr lang="ko-KR" altLang="en-US" sz="1400" dirty="0" smtClean="0">
                <a:solidFill>
                  <a:srgbClr val="FF0000"/>
                </a:solidFill>
              </a:rPr>
              <a:t>히</a:t>
            </a:r>
            <a:r>
              <a:rPr lang="en-US" altLang="ko-KR" sz="1400" dirty="0" smtClean="0">
                <a:solidFill>
                  <a:srgbClr val="FF0000"/>
                </a:solidFill>
              </a:rPr>
              <a:t>4:15</a:t>
            </a:r>
            <a:endParaRPr lang="ko-KR" altLang="en-US" dirty="0">
              <a:solidFill>
                <a:srgbClr val="FF0000"/>
              </a:solidFill>
            </a:endParaRPr>
          </a:p>
        </p:txBody>
      </p:sp>
      <p:sp>
        <p:nvSpPr>
          <p:cNvPr id="45" name="TextBox 44"/>
          <p:cNvSpPr txBox="1"/>
          <p:nvPr/>
        </p:nvSpPr>
        <p:spPr>
          <a:xfrm>
            <a:off x="2483014" y="5771257"/>
            <a:ext cx="1296638" cy="369332"/>
          </a:xfrm>
          <a:prstGeom prst="rect">
            <a:avLst/>
          </a:prstGeom>
          <a:noFill/>
        </p:spPr>
        <p:txBody>
          <a:bodyPr wrap="square" rtlCol="0">
            <a:spAutoFit/>
          </a:bodyPr>
          <a:lstStyle/>
          <a:p>
            <a:r>
              <a:rPr lang="ko-KR" altLang="en-US" dirty="0" smtClean="0"/>
              <a:t>하나님이</a:t>
            </a:r>
            <a:endParaRPr lang="ko-KR" altLang="en-US" dirty="0"/>
          </a:p>
        </p:txBody>
      </p:sp>
      <p:sp>
        <p:nvSpPr>
          <p:cNvPr id="73" name="TextBox 72"/>
          <p:cNvSpPr txBox="1"/>
          <p:nvPr/>
        </p:nvSpPr>
        <p:spPr>
          <a:xfrm>
            <a:off x="4485533" y="6361698"/>
            <a:ext cx="1705478" cy="369332"/>
          </a:xfrm>
          <a:prstGeom prst="rect">
            <a:avLst/>
          </a:prstGeom>
          <a:noFill/>
        </p:spPr>
        <p:txBody>
          <a:bodyPr wrap="square" rtlCol="0">
            <a:spAutoFit/>
          </a:bodyPr>
          <a:lstStyle/>
          <a:p>
            <a:pPr algn="ctr"/>
            <a:r>
              <a:rPr lang="ko-KR" altLang="en-US" b="1" dirty="0" smtClean="0">
                <a:solidFill>
                  <a:srgbClr val="FF0000"/>
                </a:solidFill>
              </a:rPr>
              <a:t>구원의 창시자</a:t>
            </a:r>
            <a:endParaRPr lang="ko-KR" altLang="en-US" b="1" dirty="0">
              <a:solidFill>
                <a:srgbClr val="FF0000"/>
              </a:solidFill>
            </a:endParaRPr>
          </a:p>
        </p:txBody>
      </p:sp>
      <p:cxnSp>
        <p:nvCxnSpPr>
          <p:cNvPr id="52" name="직선 화살표 연결선 51"/>
          <p:cNvCxnSpPr>
            <a:stCxn id="69" idx="3"/>
            <a:endCxn id="73" idx="1"/>
          </p:cNvCxnSpPr>
          <p:nvPr/>
        </p:nvCxnSpPr>
        <p:spPr>
          <a:xfrm>
            <a:off x="3904330" y="6546364"/>
            <a:ext cx="58120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직선 화살표 연결선 67"/>
          <p:cNvCxnSpPr>
            <a:stCxn id="51" idx="2"/>
            <a:endCxn id="71" idx="0"/>
          </p:cNvCxnSpPr>
          <p:nvPr/>
        </p:nvCxnSpPr>
        <p:spPr>
          <a:xfrm>
            <a:off x="7766091" y="2612422"/>
            <a:ext cx="320710" cy="223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7301481" y="5180853"/>
            <a:ext cx="1628972" cy="276999"/>
          </a:xfrm>
          <a:prstGeom prst="rect">
            <a:avLst/>
          </a:prstGeom>
        </p:spPr>
        <p:txBody>
          <a:bodyPr wrap="none">
            <a:spAutoFit/>
          </a:bodyPr>
          <a:lstStyle/>
          <a:p>
            <a:r>
              <a:rPr lang="ko-KR" altLang="en-US" sz="1200" b="1" dirty="0" err="1" smtClean="0"/>
              <a:t>살전</a:t>
            </a:r>
            <a:r>
              <a:rPr lang="en-US" altLang="ko-KR" sz="1200" b="1" dirty="0" smtClean="0"/>
              <a:t>1:5,</a:t>
            </a:r>
            <a:r>
              <a:rPr lang="ko-KR" altLang="en-US" sz="1200" b="1" dirty="0" smtClean="0"/>
              <a:t>고전</a:t>
            </a:r>
            <a:r>
              <a:rPr lang="en-US" altLang="ko-KR" sz="1200" b="1" dirty="0" smtClean="0"/>
              <a:t>2:4,4:20</a:t>
            </a:r>
            <a:endParaRPr lang="ko-KR" altLang="en-US" sz="1200" dirty="0"/>
          </a:p>
        </p:txBody>
      </p:sp>
      <p:sp>
        <p:nvSpPr>
          <p:cNvPr id="3" name="직사각형 2"/>
          <p:cNvSpPr/>
          <p:nvPr/>
        </p:nvSpPr>
        <p:spPr>
          <a:xfrm>
            <a:off x="3170243" y="1738828"/>
            <a:ext cx="3409908" cy="276999"/>
          </a:xfrm>
          <a:prstGeom prst="rect">
            <a:avLst/>
          </a:prstGeom>
        </p:spPr>
        <p:txBody>
          <a:bodyPr wrap="none">
            <a:spAutoFit/>
          </a:bodyPr>
          <a:lstStyle/>
          <a:p>
            <a:r>
              <a:rPr lang="ko-KR" altLang="en-US" sz="1200" b="1" dirty="0" err="1" smtClean="0"/>
              <a:t>눅</a:t>
            </a:r>
            <a:r>
              <a:rPr lang="en-US" altLang="ko-KR" sz="1200" b="1" dirty="0" smtClean="0"/>
              <a:t>24:44-48,</a:t>
            </a:r>
            <a:r>
              <a:rPr lang="ko-KR" altLang="en-US" sz="1200" b="1" dirty="0" smtClean="0"/>
              <a:t>행</a:t>
            </a:r>
            <a:r>
              <a:rPr lang="en-US" altLang="ko-KR" sz="1200" b="1" dirty="0" smtClean="0"/>
              <a:t>1:8,2:32,3:15,11</a:t>
            </a:r>
            <a:r>
              <a:rPr lang="ko-KR" altLang="en-US" sz="1200" b="1" dirty="0" smtClean="0"/>
              <a:t>장</a:t>
            </a:r>
            <a:r>
              <a:rPr lang="en-US" altLang="ko-KR" sz="1200" b="1" dirty="0" smtClean="0"/>
              <a:t>,22:20,</a:t>
            </a:r>
            <a:r>
              <a:rPr lang="ko-KR" altLang="en-US" sz="1200" b="1" dirty="0" smtClean="0"/>
              <a:t>계</a:t>
            </a:r>
            <a:r>
              <a:rPr lang="en-US" altLang="ko-KR" sz="1200" b="1" dirty="0" smtClean="0"/>
              <a:t>17:6</a:t>
            </a:r>
            <a:endParaRPr lang="ko-KR" altLang="en-US" dirty="0"/>
          </a:p>
        </p:txBody>
      </p:sp>
      <p:sp>
        <p:nvSpPr>
          <p:cNvPr id="5" name="직사각형 4"/>
          <p:cNvSpPr/>
          <p:nvPr/>
        </p:nvSpPr>
        <p:spPr>
          <a:xfrm>
            <a:off x="7459694" y="4309631"/>
            <a:ext cx="1463862" cy="276999"/>
          </a:xfrm>
          <a:prstGeom prst="rect">
            <a:avLst/>
          </a:prstGeom>
        </p:spPr>
        <p:txBody>
          <a:bodyPr wrap="none">
            <a:spAutoFit/>
          </a:bodyPr>
          <a:lstStyle/>
          <a:p>
            <a:r>
              <a:rPr lang="ko-KR" altLang="en-US" sz="1200" b="1" dirty="0" err="1"/>
              <a:t>고후</a:t>
            </a:r>
            <a:r>
              <a:rPr lang="en-US" altLang="ko-KR" sz="1200" b="1" dirty="0" smtClean="0"/>
              <a:t>1:22 </a:t>
            </a:r>
            <a:r>
              <a:rPr lang="ko-KR" altLang="en-US" sz="1200" b="1" dirty="0" smtClean="0"/>
              <a:t>요 </a:t>
            </a:r>
            <a:r>
              <a:rPr lang="en-US" altLang="ko-KR" sz="1200" b="1" dirty="0" smtClean="0"/>
              <a:t>16:26</a:t>
            </a:r>
            <a:endParaRPr lang="ko-KR" altLang="en-US" sz="1200" dirty="0"/>
          </a:p>
        </p:txBody>
      </p:sp>
      <p:sp>
        <p:nvSpPr>
          <p:cNvPr id="8" name="직사각형 7"/>
          <p:cNvSpPr/>
          <p:nvPr/>
        </p:nvSpPr>
        <p:spPr>
          <a:xfrm>
            <a:off x="6048194" y="6390317"/>
            <a:ext cx="2042547" cy="307777"/>
          </a:xfrm>
          <a:prstGeom prst="rect">
            <a:avLst/>
          </a:prstGeom>
        </p:spPr>
        <p:txBody>
          <a:bodyPr wrap="none">
            <a:spAutoFit/>
          </a:bodyPr>
          <a:lstStyle/>
          <a:p>
            <a:r>
              <a:rPr lang="ko-KR" altLang="en-US" sz="1400" dirty="0" smtClean="0"/>
              <a:t>히</a:t>
            </a:r>
            <a:r>
              <a:rPr lang="en-US" altLang="ko-KR" sz="1400" dirty="0" smtClean="0"/>
              <a:t>2:18, 13:12, </a:t>
            </a:r>
            <a:r>
              <a:rPr lang="ko-KR" altLang="en-US" sz="1400" dirty="0" err="1" smtClean="0"/>
              <a:t>딤후</a:t>
            </a:r>
            <a:r>
              <a:rPr lang="en-US" altLang="ko-KR" sz="1400" dirty="0"/>
              <a:t>3:12</a:t>
            </a:r>
            <a:endParaRPr lang="ko-KR" altLang="en-US" sz="1400" dirty="0"/>
          </a:p>
        </p:txBody>
      </p:sp>
    </p:spTree>
    <p:extLst>
      <p:ext uri="{BB962C8B-B14F-4D97-AF65-F5344CB8AC3E}">
        <p14:creationId xmlns:p14="http://schemas.microsoft.com/office/powerpoint/2010/main" val="1427529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467544" y="1720840"/>
            <a:ext cx="8280920" cy="3416320"/>
          </a:xfrm>
          <a:prstGeom prst="rect">
            <a:avLst/>
          </a:prstGeom>
        </p:spPr>
        <p:txBody>
          <a:bodyPr wrap="square">
            <a:spAutoFit/>
          </a:bodyPr>
          <a:lstStyle/>
          <a:p>
            <a:r>
              <a:rPr lang="en-US" altLang="ko-KR" sz="2400" dirty="0" smtClean="0"/>
              <a:t>“</a:t>
            </a:r>
            <a:r>
              <a:rPr lang="ko-KR" altLang="en-US" sz="2400" b="1" dirty="0">
                <a:solidFill>
                  <a:srgbClr val="FF0000"/>
                </a:solidFill>
              </a:rPr>
              <a:t>일곱째 인을 떼실 때</a:t>
            </a:r>
            <a:r>
              <a:rPr lang="ko-KR" altLang="en-US" sz="2400" dirty="0"/>
              <a:t>에 하늘이 반시 동안쯤 고요하더니 내가 보매 </a:t>
            </a:r>
            <a:r>
              <a:rPr lang="ko-KR" altLang="en-US" sz="2400" dirty="0" err="1"/>
              <a:t>하나님앞에</a:t>
            </a:r>
            <a:r>
              <a:rPr lang="ko-KR" altLang="en-US" sz="2400" dirty="0"/>
              <a:t> 시위한 일곱 천사가 있어 </a:t>
            </a:r>
            <a:r>
              <a:rPr lang="ko-KR" altLang="en-US" sz="2400" b="1" dirty="0">
                <a:solidFill>
                  <a:srgbClr val="FF0000"/>
                </a:solidFill>
              </a:rPr>
              <a:t>일곱 나팔을 받았더라</a:t>
            </a:r>
            <a:r>
              <a:rPr lang="ko-KR" altLang="en-US" sz="2400" dirty="0"/>
              <a:t> 또 다른 천사가 와서 제단 곁에 서서 </a:t>
            </a:r>
            <a:r>
              <a:rPr lang="ko-KR" altLang="en-US" sz="2400" dirty="0" err="1"/>
              <a:t>금향로를</a:t>
            </a:r>
            <a:r>
              <a:rPr lang="ko-KR" altLang="en-US" sz="2400" dirty="0"/>
              <a:t> 가지고 </a:t>
            </a:r>
            <a:r>
              <a:rPr lang="ko-KR" altLang="en-US" sz="2400" b="1" dirty="0">
                <a:solidFill>
                  <a:srgbClr val="FF0000"/>
                </a:solidFill>
              </a:rPr>
              <a:t>많은 향</a:t>
            </a:r>
            <a:r>
              <a:rPr lang="ko-KR" altLang="en-US" sz="2400" dirty="0"/>
              <a:t>을 받았으니 이는 모든 성도의 기도들과 합하여 </a:t>
            </a:r>
            <a:r>
              <a:rPr lang="ko-KR" altLang="en-US" sz="2400" dirty="0" err="1"/>
              <a:t>보좌앞</a:t>
            </a:r>
            <a:r>
              <a:rPr lang="ko-KR" altLang="en-US" sz="2400" dirty="0"/>
              <a:t> 금단에 드리고자 함이라 향연이 성도의 기도와 함께 천사의 손으로부터 </a:t>
            </a:r>
            <a:r>
              <a:rPr lang="ko-KR" altLang="en-US" sz="2400" dirty="0" err="1"/>
              <a:t>하나님앞으로</a:t>
            </a:r>
            <a:r>
              <a:rPr lang="ko-KR" altLang="en-US" sz="2400" dirty="0"/>
              <a:t> 올라가는지라 </a:t>
            </a:r>
            <a:r>
              <a:rPr lang="ko-KR" altLang="en-US" sz="2400" b="1" dirty="0">
                <a:solidFill>
                  <a:srgbClr val="002060"/>
                </a:solidFill>
              </a:rPr>
              <a:t>천사가 향로를 가지고 단 위의 불을 담아다가 땅에 쏟으매 뇌성과 음성과 번개와 지진이 나더라</a:t>
            </a:r>
            <a:r>
              <a:rPr lang="en-US" altLang="ko-KR" sz="2400" dirty="0"/>
              <a:t>.”  (</a:t>
            </a:r>
            <a:r>
              <a:rPr lang="ko-KR" altLang="en-US" sz="2400" dirty="0"/>
              <a:t>요한계시록</a:t>
            </a:r>
            <a:r>
              <a:rPr lang="en-US" altLang="ko-KR" sz="2400" dirty="0"/>
              <a:t>8:1-5) </a:t>
            </a:r>
          </a:p>
          <a:p>
            <a:endParaRPr lang="en-US" altLang="ko-KR"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778755"/>
            <a:ext cx="2946430" cy="217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03" y="4781423"/>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3519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33" y="332657"/>
            <a:ext cx="852462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323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705" y="58187"/>
            <a:ext cx="1882552" cy="490066"/>
          </a:xfrm>
        </p:spPr>
        <p:txBody>
          <a:bodyPr/>
          <a:lstStyle/>
          <a:p>
            <a:pPr algn="r"/>
            <a:r>
              <a:rPr lang="ko-KR" altLang="en-US" sz="2000" dirty="0" smtClean="0"/>
              <a:t>히브리서 </a:t>
            </a:r>
            <a:r>
              <a:rPr lang="en-US" altLang="ko-KR" sz="2000" dirty="0"/>
              <a:t>9</a:t>
            </a:r>
            <a:r>
              <a:rPr lang="ko-KR" altLang="en-US" sz="2000" dirty="0" smtClean="0"/>
              <a:t>장</a:t>
            </a:r>
            <a:endParaRPr lang="ko-KR" altLang="en-US" dirty="0"/>
          </a:p>
        </p:txBody>
      </p:sp>
      <p:sp>
        <p:nvSpPr>
          <p:cNvPr id="4" name="TextBox 3"/>
          <p:cNvSpPr txBox="1"/>
          <p:nvPr/>
        </p:nvSpPr>
        <p:spPr>
          <a:xfrm>
            <a:off x="2208150" y="515901"/>
            <a:ext cx="1080120" cy="369332"/>
          </a:xfrm>
          <a:prstGeom prst="rect">
            <a:avLst/>
          </a:prstGeom>
          <a:noFill/>
        </p:spPr>
        <p:txBody>
          <a:bodyPr wrap="square" rtlCol="0">
            <a:spAutoFit/>
          </a:bodyPr>
          <a:lstStyle/>
          <a:p>
            <a:pPr algn="ctr"/>
            <a:r>
              <a:rPr lang="ko-KR" altLang="en-US" dirty="0" smtClean="0"/>
              <a:t>첫 언약</a:t>
            </a:r>
            <a:endParaRPr lang="ko-KR" altLang="en-US" dirty="0"/>
          </a:p>
        </p:txBody>
      </p:sp>
      <p:sp>
        <p:nvSpPr>
          <p:cNvPr id="5" name="TextBox 4"/>
          <p:cNvSpPr txBox="1"/>
          <p:nvPr/>
        </p:nvSpPr>
        <p:spPr>
          <a:xfrm>
            <a:off x="1207218" y="1497792"/>
            <a:ext cx="1442882" cy="369332"/>
          </a:xfrm>
          <a:prstGeom prst="rect">
            <a:avLst/>
          </a:prstGeom>
          <a:noFill/>
        </p:spPr>
        <p:txBody>
          <a:bodyPr wrap="square" rtlCol="0">
            <a:spAutoFit/>
          </a:bodyPr>
          <a:lstStyle/>
          <a:p>
            <a:r>
              <a:rPr lang="ko-KR" altLang="en-US" dirty="0" smtClean="0"/>
              <a:t>섬기는 예법</a:t>
            </a:r>
            <a:endParaRPr lang="ko-KR" altLang="en-US" dirty="0"/>
          </a:p>
        </p:txBody>
      </p:sp>
      <p:sp>
        <p:nvSpPr>
          <p:cNvPr id="6" name="TextBox 5"/>
          <p:cNvSpPr txBox="1"/>
          <p:nvPr/>
        </p:nvSpPr>
        <p:spPr>
          <a:xfrm>
            <a:off x="4616091" y="1495105"/>
            <a:ext cx="820005" cy="369332"/>
          </a:xfrm>
          <a:prstGeom prst="rect">
            <a:avLst/>
          </a:prstGeom>
          <a:noFill/>
        </p:spPr>
        <p:txBody>
          <a:bodyPr wrap="square" rtlCol="0">
            <a:spAutoFit/>
          </a:bodyPr>
          <a:lstStyle/>
          <a:p>
            <a:pPr algn="ctr"/>
            <a:r>
              <a:rPr lang="ko-KR" altLang="en-US" dirty="0" smtClean="0"/>
              <a:t>성소</a:t>
            </a:r>
            <a:endParaRPr lang="ko-KR" altLang="en-US" dirty="0"/>
          </a:p>
        </p:txBody>
      </p:sp>
      <p:sp>
        <p:nvSpPr>
          <p:cNvPr id="7" name="TextBox 6"/>
          <p:cNvSpPr txBox="1"/>
          <p:nvPr/>
        </p:nvSpPr>
        <p:spPr>
          <a:xfrm>
            <a:off x="5747504" y="1497792"/>
            <a:ext cx="1584176" cy="369332"/>
          </a:xfrm>
          <a:prstGeom prst="rect">
            <a:avLst/>
          </a:prstGeom>
          <a:noFill/>
        </p:spPr>
        <p:txBody>
          <a:bodyPr wrap="square" rtlCol="0">
            <a:spAutoFit/>
          </a:bodyPr>
          <a:lstStyle/>
          <a:p>
            <a:r>
              <a:rPr lang="ko-KR" altLang="en-US" dirty="0" smtClean="0"/>
              <a:t>세상에 속한</a:t>
            </a:r>
            <a:endParaRPr lang="ko-KR" altLang="en-US" dirty="0"/>
          </a:p>
        </p:txBody>
      </p:sp>
      <p:cxnSp>
        <p:nvCxnSpPr>
          <p:cNvPr id="9" name="직선 연결선 8"/>
          <p:cNvCxnSpPr>
            <a:stCxn id="6" idx="3"/>
            <a:endCxn id="7" idx="1"/>
          </p:cNvCxnSpPr>
          <p:nvPr/>
        </p:nvCxnSpPr>
        <p:spPr>
          <a:xfrm>
            <a:off x="5436096" y="1679771"/>
            <a:ext cx="311408" cy="26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6250" y="2289880"/>
            <a:ext cx="1604969" cy="369332"/>
          </a:xfrm>
          <a:prstGeom prst="rect">
            <a:avLst/>
          </a:prstGeom>
          <a:noFill/>
        </p:spPr>
        <p:txBody>
          <a:bodyPr wrap="square" rtlCol="0">
            <a:spAutoFit/>
          </a:bodyPr>
          <a:lstStyle/>
          <a:p>
            <a:r>
              <a:rPr lang="ko-KR" altLang="en-US" dirty="0" smtClean="0"/>
              <a:t>첫 장막</a:t>
            </a:r>
            <a:r>
              <a:rPr lang="en-US" altLang="ko-KR" dirty="0" smtClean="0"/>
              <a:t>(</a:t>
            </a:r>
            <a:r>
              <a:rPr lang="ko-KR" altLang="en-US" dirty="0" smtClean="0"/>
              <a:t>성소</a:t>
            </a:r>
            <a:r>
              <a:rPr lang="en-US" altLang="ko-KR" dirty="0" smtClean="0"/>
              <a:t>)</a:t>
            </a:r>
            <a:endParaRPr lang="ko-KR" altLang="en-US" dirty="0"/>
          </a:p>
        </p:txBody>
      </p:sp>
      <p:sp>
        <p:nvSpPr>
          <p:cNvPr id="12" name="TextBox 11"/>
          <p:cNvSpPr txBox="1"/>
          <p:nvPr/>
        </p:nvSpPr>
        <p:spPr>
          <a:xfrm>
            <a:off x="4616091" y="3286852"/>
            <a:ext cx="540060" cy="369332"/>
          </a:xfrm>
          <a:prstGeom prst="rect">
            <a:avLst/>
          </a:prstGeom>
          <a:noFill/>
        </p:spPr>
        <p:txBody>
          <a:bodyPr wrap="square" rtlCol="0">
            <a:spAutoFit/>
          </a:bodyPr>
          <a:lstStyle/>
          <a:p>
            <a:r>
              <a:rPr lang="ko-KR" altLang="en-US" dirty="0" smtClean="0"/>
              <a:t>상</a:t>
            </a:r>
            <a:endParaRPr lang="en-US" altLang="ko-KR" dirty="0" smtClean="0"/>
          </a:p>
        </p:txBody>
      </p:sp>
      <p:sp>
        <p:nvSpPr>
          <p:cNvPr id="13" name="TextBox 12"/>
          <p:cNvSpPr txBox="1"/>
          <p:nvPr/>
        </p:nvSpPr>
        <p:spPr>
          <a:xfrm>
            <a:off x="5256342" y="2270886"/>
            <a:ext cx="1967401" cy="369332"/>
          </a:xfrm>
          <a:prstGeom prst="rect">
            <a:avLst/>
          </a:prstGeom>
          <a:noFill/>
        </p:spPr>
        <p:txBody>
          <a:bodyPr wrap="square" rtlCol="0">
            <a:spAutoFit/>
          </a:bodyPr>
          <a:lstStyle/>
          <a:p>
            <a:r>
              <a:rPr lang="ko-KR" altLang="en-US" dirty="0" smtClean="0"/>
              <a:t>둘</a:t>
            </a:r>
            <a:r>
              <a:rPr lang="ko-KR" altLang="en-US" dirty="0"/>
              <a:t>째</a:t>
            </a:r>
            <a:r>
              <a:rPr lang="ko-KR" altLang="en-US" dirty="0" smtClean="0"/>
              <a:t> 장막</a:t>
            </a:r>
            <a:r>
              <a:rPr lang="en-US" altLang="ko-KR" dirty="0" smtClean="0"/>
              <a:t>(</a:t>
            </a:r>
            <a:r>
              <a:rPr lang="ko-KR" altLang="en-US" dirty="0" smtClean="0"/>
              <a:t>지성소</a:t>
            </a:r>
            <a:r>
              <a:rPr lang="en-US" altLang="ko-KR" dirty="0" smtClean="0"/>
              <a:t>)</a:t>
            </a:r>
            <a:endParaRPr lang="ko-KR" altLang="en-US" dirty="0"/>
          </a:p>
        </p:txBody>
      </p:sp>
      <p:sp>
        <p:nvSpPr>
          <p:cNvPr id="14" name="TextBox 13"/>
          <p:cNvSpPr txBox="1"/>
          <p:nvPr/>
        </p:nvSpPr>
        <p:spPr>
          <a:xfrm>
            <a:off x="5075793" y="2937952"/>
            <a:ext cx="988531" cy="369332"/>
          </a:xfrm>
          <a:prstGeom prst="rect">
            <a:avLst/>
          </a:prstGeom>
          <a:noFill/>
        </p:spPr>
        <p:txBody>
          <a:bodyPr wrap="square" rtlCol="0">
            <a:spAutoFit/>
          </a:bodyPr>
          <a:lstStyle/>
          <a:p>
            <a:r>
              <a:rPr lang="ko-KR" altLang="en-US" dirty="0" err="1" smtClean="0"/>
              <a:t>금향로</a:t>
            </a:r>
            <a:endParaRPr lang="en-US" altLang="ko-KR" dirty="0" smtClean="0"/>
          </a:p>
        </p:txBody>
      </p:sp>
      <p:sp>
        <p:nvSpPr>
          <p:cNvPr id="15" name="TextBox 14"/>
          <p:cNvSpPr txBox="1"/>
          <p:nvPr/>
        </p:nvSpPr>
        <p:spPr>
          <a:xfrm>
            <a:off x="6018900" y="2937952"/>
            <a:ext cx="988531" cy="369332"/>
          </a:xfrm>
          <a:prstGeom prst="rect">
            <a:avLst/>
          </a:prstGeom>
          <a:noFill/>
        </p:spPr>
        <p:txBody>
          <a:bodyPr wrap="square" rtlCol="0">
            <a:spAutoFit/>
          </a:bodyPr>
          <a:lstStyle/>
          <a:p>
            <a:r>
              <a:rPr lang="ko-KR" altLang="en-US" dirty="0" err="1" smtClean="0"/>
              <a:t>언약궤</a:t>
            </a:r>
            <a:endParaRPr lang="en-US" altLang="ko-KR" dirty="0" smtClean="0"/>
          </a:p>
        </p:txBody>
      </p:sp>
      <p:sp>
        <p:nvSpPr>
          <p:cNvPr id="16" name="TextBox 15"/>
          <p:cNvSpPr txBox="1"/>
          <p:nvPr/>
        </p:nvSpPr>
        <p:spPr>
          <a:xfrm>
            <a:off x="7188733" y="2937952"/>
            <a:ext cx="1989588" cy="369332"/>
          </a:xfrm>
          <a:prstGeom prst="rect">
            <a:avLst/>
          </a:prstGeom>
          <a:noFill/>
        </p:spPr>
        <p:txBody>
          <a:bodyPr wrap="square" rtlCol="0">
            <a:spAutoFit/>
          </a:bodyPr>
          <a:lstStyle/>
          <a:p>
            <a:r>
              <a:rPr lang="ko-KR" altLang="en-US" dirty="0" smtClean="0"/>
              <a:t>사면을 금으로 싼</a:t>
            </a:r>
            <a:endParaRPr lang="ko-KR" altLang="en-US" dirty="0"/>
          </a:p>
        </p:txBody>
      </p:sp>
      <p:cxnSp>
        <p:nvCxnSpPr>
          <p:cNvPr id="18" name="직선 연결선 17"/>
          <p:cNvCxnSpPr>
            <a:stCxn id="6" idx="2"/>
            <a:endCxn id="11" idx="0"/>
          </p:cNvCxnSpPr>
          <p:nvPr/>
        </p:nvCxnSpPr>
        <p:spPr>
          <a:xfrm flipH="1">
            <a:off x="4038735" y="1864437"/>
            <a:ext cx="987359" cy="42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직선 연결선 19"/>
          <p:cNvCxnSpPr>
            <a:stCxn id="6" idx="2"/>
            <a:endCxn id="13" idx="0"/>
          </p:cNvCxnSpPr>
          <p:nvPr/>
        </p:nvCxnSpPr>
        <p:spPr>
          <a:xfrm>
            <a:off x="5026094" y="1864437"/>
            <a:ext cx="1213949" cy="406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13" idx="2"/>
            <a:endCxn id="14" idx="0"/>
          </p:cNvCxnSpPr>
          <p:nvPr/>
        </p:nvCxnSpPr>
        <p:spPr>
          <a:xfrm flipH="1">
            <a:off x="5570059" y="2640218"/>
            <a:ext cx="669984" cy="297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13" idx="2"/>
            <a:endCxn id="15" idx="0"/>
          </p:cNvCxnSpPr>
          <p:nvPr/>
        </p:nvCxnSpPr>
        <p:spPr>
          <a:xfrm>
            <a:off x="6240043" y="2640218"/>
            <a:ext cx="273123" cy="297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직선 연결선 25"/>
          <p:cNvCxnSpPr>
            <a:stCxn id="15" idx="3"/>
            <a:endCxn id="16" idx="1"/>
          </p:cNvCxnSpPr>
          <p:nvPr/>
        </p:nvCxnSpPr>
        <p:spPr>
          <a:xfrm>
            <a:off x="7007431" y="3122618"/>
            <a:ext cx="18130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70059" y="3515126"/>
            <a:ext cx="798675" cy="369332"/>
          </a:xfrm>
          <a:prstGeom prst="rect">
            <a:avLst/>
          </a:prstGeom>
          <a:noFill/>
        </p:spPr>
        <p:txBody>
          <a:bodyPr wrap="square" rtlCol="0">
            <a:spAutoFit/>
          </a:bodyPr>
          <a:lstStyle/>
          <a:p>
            <a:r>
              <a:rPr lang="ko-KR" altLang="en-US" dirty="0" smtClean="0"/>
              <a:t>안에</a:t>
            </a:r>
            <a:endParaRPr lang="ko-KR" altLang="en-US" dirty="0"/>
          </a:p>
        </p:txBody>
      </p:sp>
      <p:sp>
        <p:nvSpPr>
          <p:cNvPr id="32" name="TextBox 31"/>
          <p:cNvSpPr txBox="1"/>
          <p:nvPr/>
        </p:nvSpPr>
        <p:spPr>
          <a:xfrm>
            <a:off x="6513166" y="3491950"/>
            <a:ext cx="798675" cy="369332"/>
          </a:xfrm>
          <a:prstGeom prst="rect">
            <a:avLst/>
          </a:prstGeom>
          <a:noFill/>
        </p:spPr>
        <p:txBody>
          <a:bodyPr wrap="square" rtlCol="0">
            <a:spAutoFit/>
          </a:bodyPr>
          <a:lstStyle/>
          <a:p>
            <a:r>
              <a:rPr lang="ko-KR" altLang="en-US" dirty="0"/>
              <a:t>위</a:t>
            </a:r>
            <a:r>
              <a:rPr lang="ko-KR" altLang="en-US" dirty="0" smtClean="0"/>
              <a:t>에</a:t>
            </a:r>
            <a:endParaRPr lang="ko-KR" altLang="en-US" dirty="0"/>
          </a:p>
        </p:txBody>
      </p:sp>
      <p:sp>
        <p:nvSpPr>
          <p:cNvPr id="33" name="TextBox 32"/>
          <p:cNvSpPr txBox="1"/>
          <p:nvPr/>
        </p:nvSpPr>
        <p:spPr>
          <a:xfrm>
            <a:off x="5172911" y="4636939"/>
            <a:ext cx="875616" cy="369332"/>
          </a:xfrm>
          <a:prstGeom prst="rect">
            <a:avLst/>
          </a:prstGeom>
          <a:noFill/>
        </p:spPr>
        <p:txBody>
          <a:bodyPr wrap="square" rtlCol="0">
            <a:spAutoFit/>
          </a:bodyPr>
          <a:lstStyle/>
          <a:p>
            <a:r>
              <a:rPr lang="ko-KR" altLang="en-US" dirty="0" smtClean="0"/>
              <a:t>지팡이</a:t>
            </a:r>
            <a:endParaRPr lang="en-US" altLang="ko-KR" dirty="0" smtClean="0"/>
          </a:p>
        </p:txBody>
      </p:sp>
      <p:sp>
        <p:nvSpPr>
          <p:cNvPr id="34" name="직사각형 33"/>
          <p:cNvSpPr/>
          <p:nvPr/>
        </p:nvSpPr>
        <p:spPr>
          <a:xfrm>
            <a:off x="4596303" y="4168365"/>
            <a:ext cx="1119696" cy="369332"/>
          </a:xfrm>
          <a:prstGeom prst="rect">
            <a:avLst/>
          </a:prstGeom>
        </p:spPr>
        <p:txBody>
          <a:bodyPr wrap="square">
            <a:spAutoFit/>
          </a:bodyPr>
          <a:lstStyle/>
          <a:p>
            <a:pPr lvl="0"/>
            <a:r>
              <a:rPr lang="ko-KR" altLang="en-US" dirty="0" err="1" smtClean="0">
                <a:solidFill>
                  <a:prstClr val="black"/>
                </a:solidFill>
              </a:rPr>
              <a:t>금항아리</a:t>
            </a:r>
            <a:endParaRPr lang="en-US" altLang="ko-KR" dirty="0">
              <a:solidFill>
                <a:prstClr val="black"/>
              </a:solidFill>
            </a:endParaRPr>
          </a:p>
        </p:txBody>
      </p:sp>
      <p:sp>
        <p:nvSpPr>
          <p:cNvPr id="35" name="직사각형 34"/>
          <p:cNvSpPr/>
          <p:nvPr/>
        </p:nvSpPr>
        <p:spPr>
          <a:xfrm>
            <a:off x="5172911" y="5164162"/>
            <a:ext cx="1420582" cy="369332"/>
          </a:xfrm>
          <a:prstGeom prst="rect">
            <a:avLst/>
          </a:prstGeom>
        </p:spPr>
        <p:txBody>
          <a:bodyPr wrap="none">
            <a:spAutoFit/>
          </a:bodyPr>
          <a:lstStyle/>
          <a:p>
            <a:pPr lvl="0"/>
            <a:r>
              <a:rPr lang="ko-KR" altLang="en-US" dirty="0">
                <a:solidFill>
                  <a:prstClr val="black"/>
                </a:solidFill>
              </a:rPr>
              <a:t>언약의 비석</a:t>
            </a:r>
          </a:p>
        </p:txBody>
      </p:sp>
      <p:sp>
        <p:nvSpPr>
          <p:cNvPr id="36" name="직사각형 35"/>
          <p:cNvSpPr/>
          <p:nvPr/>
        </p:nvSpPr>
        <p:spPr>
          <a:xfrm>
            <a:off x="2963049" y="4168365"/>
            <a:ext cx="1502334" cy="369332"/>
          </a:xfrm>
          <a:prstGeom prst="rect">
            <a:avLst/>
          </a:prstGeom>
        </p:spPr>
        <p:txBody>
          <a:bodyPr wrap="none">
            <a:spAutoFit/>
          </a:bodyPr>
          <a:lstStyle/>
          <a:p>
            <a:r>
              <a:rPr lang="ko-KR" altLang="en-US" dirty="0" err="1">
                <a:solidFill>
                  <a:prstClr val="black"/>
                </a:solidFill>
              </a:rPr>
              <a:t>만나를</a:t>
            </a:r>
            <a:r>
              <a:rPr lang="ko-KR" altLang="en-US" dirty="0">
                <a:solidFill>
                  <a:prstClr val="black"/>
                </a:solidFill>
              </a:rPr>
              <a:t> 담은 </a:t>
            </a:r>
            <a:endParaRPr lang="ko-KR" altLang="en-US" dirty="0"/>
          </a:p>
        </p:txBody>
      </p:sp>
      <p:sp>
        <p:nvSpPr>
          <p:cNvPr id="37" name="직사각형 36"/>
          <p:cNvSpPr/>
          <p:nvPr/>
        </p:nvSpPr>
        <p:spPr>
          <a:xfrm>
            <a:off x="3426343" y="4634646"/>
            <a:ext cx="1502334" cy="369332"/>
          </a:xfrm>
          <a:prstGeom prst="rect">
            <a:avLst/>
          </a:prstGeom>
        </p:spPr>
        <p:txBody>
          <a:bodyPr wrap="none">
            <a:spAutoFit/>
          </a:bodyPr>
          <a:lstStyle/>
          <a:p>
            <a:r>
              <a:rPr lang="ko-KR" altLang="en-US" dirty="0" err="1">
                <a:solidFill>
                  <a:prstClr val="black"/>
                </a:solidFill>
              </a:rPr>
              <a:t>아론의</a:t>
            </a:r>
            <a:r>
              <a:rPr lang="ko-KR" altLang="en-US" dirty="0">
                <a:solidFill>
                  <a:prstClr val="black"/>
                </a:solidFill>
              </a:rPr>
              <a:t> </a:t>
            </a:r>
            <a:r>
              <a:rPr lang="ko-KR" altLang="en-US" dirty="0" err="1">
                <a:solidFill>
                  <a:prstClr val="black"/>
                </a:solidFill>
              </a:rPr>
              <a:t>싹난</a:t>
            </a:r>
            <a:r>
              <a:rPr lang="ko-KR" altLang="en-US" dirty="0">
                <a:solidFill>
                  <a:prstClr val="black"/>
                </a:solidFill>
              </a:rPr>
              <a:t> </a:t>
            </a:r>
            <a:endParaRPr lang="ko-KR" altLang="en-US" dirty="0"/>
          </a:p>
        </p:txBody>
      </p:sp>
      <p:cxnSp>
        <p:nvCxnSpPr>
          <p:cNvPr id="39" name="직선 연결선 38"/>
          <p:cNvCxnSpPr>
            <a:stCxn id="34" idx="1"/>
            <a:endCxn id="36" idx="3"/>
          </p:cNvCxnSpPr>
          <p:nvPr/>
        </p:nvCxnSpPr>
        <p:spPr>
          <a:xfrm flipH="1">
            <a:off x="4465383" y="4353031"/>
            <a:ext cx="13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3" idx="1"/>
            <a:endCxn id="37" idx="3"/>
          </p:cNvCxnSpPr>
          <p:nvPr/>
        </p:nvCxnSpPr>
        <p:spPr>
          <a:xfrm flipH="1" flipV="1">
            <a:off x="4928677" y="4819312"/>
            <a:ext cx="244234" cy="2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직선 연결선 44"/>
          <p:cNvCxnSpPr>
            <a:stCxn id="31" idx="2"/>
            <a:endCxn id="34" idx="3"/>
          </p:cNvCxnSpPr>
          <p:nvPr/>
        </p:nvCxnSpPr>
        <p:spPr>
          <a:xfrm flipH="1">
            <a:off x="5715999" y="3884458"/>
            <a:ext cx="253398" cy="468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직선 연결선 46"/>
          <p:cNvCxnSpPr>
            <a:stCxn id="31" idx="2"/>
            <a:endCxn id="33" idx="3"/>
          </p:cNvCxnSpPr>
          <p:nvPr/>
        </p:nvCxnSpPr>
        <p:spPr>
          <a:xfrm>
            <a:off x="5969397" y="3884458"/>
            <a:ext cx="79130" cy="93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직선 연결선 48"/>
          <p:cNvCxnSpPr>
            <a:stCxn id="31" idx="2"/>
            <a:endCxn id="35" idx="3"/>
          </p:cNvCxnSpPr>
          <p:nvPr/>
        </p:nvCxnSpPr>
        <p:spPr>
          <a:xfrm>
            <a:off x="5969397" y="3884458"/>
            <a:ext cx="624096" cy="1464370"/>
          </a:xfrm>
          <a:prstGeom prst="line">
            <a:avLst/>
          </a:prstGeom>
        </p:spPr>
        <p:style>
          <a:lnRef idx="1">
            <a:schemeClr val="accent1"/>
          </a:lnRef>
          <a:fillRef idx="0">
            <a:schemeClr val="accent1"/>
          </a:fillRef>
          <a:effectRef idx="0">
            <a:schemeClr val="accent1"/>
          </a:effectRef>
          <a:fontRef idx="minor">
            <a:schemeClr val="tx1"/>
          </a:fontRef>
        </p:style>
      </p:cxnSp>
      <p:sp>
        <p:nvSpPr>
          <p:cNvPr id="55" name="직사각형 54"/>
          <p:cNvSpPr/>
          <p:nvPr/>
        </p:nvSpPr>
        <p:spPr>
          <a:xfrm>
            <a:off x="3047999" y="3214951"/>
            <a:ext cx="646331" cy="369332"/>
          </a:xfrm>
          <a:prstGeom prst="rect">
            <a:avLst/>
          </a:prstGeom>
        </p:spPr>
        <p:txBody>
          <a:bodyPr wrap="none">
            <a:spAutoFit/>
          </a:bodyPr>
          <a:lstStyle/>
          <a:p>
            <a:pPr lvl="0"/>
            <a:r>
              <a:rPr lang="ko-KR" altLang="en-US" dirty="0">
                <a:solidFill>
                  <a:prstClr val="black"/>
                </a:solidFill>
              </a:rPr>
              <a:t>등대</a:t>
            </a:r>
            <a:endParaRPr lang="en-US" altLang="ko-KR" dirty="0">
              <a:solidFill>
                <a:prstClr val="black"/>
              </a:solidFill>
            </a:endParaRPr>
          </a:p>
        </p:txBody>
      </p:sp>
      <p:sp>
        <p:nvSpPr>
          <p:cNvPr id="56" name="직사각형 55"/>
          <p:cNvSpPr/>
          <p:nvPr/>
        </p:nvSpPr>
        <p:spPr>
          <a:xfrm>
            <a:off x="3738928" y="3330460"/>
            <a:ext cx="877163" cy="369332"/>
          </a:xfrm>
          <a:prstGeom prst="rect">
            <a:avLst/>
          </a:prstGeom>
        </p:spPr>
        <p:txBody>
          <a:bodyPr wrap="none">
            <a:spAutoFit/>
          </a:bodyPr>
          <a:lstStyle/>
          <a:p>
            <a:pPr lvl="0"/>
            <a:r>
              <a:rPr lang="ko-KR" altLang="en-US" dirty="0" err="1">
                <a:solidFill>
                  <a:prstClr val="black"/>
                </a:solidFill>
              </a:rPr>
              <a:t>진설병</a:t>
            </a:r>
            <a:endParaRPr lang="ko-KR" altLang="en-US" dirty="0">
              <a:solidFill>
                <a:prstClr val="black"/>
              </a:solidFill>
            </a:endParaRPr>
          </a:p>
        </p:txBody>
      </p:sp>
      <p:cxnSp>
        <p:nvCxnSpPr>
          <p:cNvPr id="58" name="직선 연결선 57"/>
          <p:cNvCxnSpPr>
            <a:stCxn id="11" idx="2"/>
            <a:endCxn id="55" idx="3"/>
          </p:cNvCxnSpPr>
          <p:nvPr/>
        </p:nvCxnSpPr>
        <p:spPr>
          <a:xfrm flipH="1">
            <a:off x="3694330" y="2659212"/>
            <a:ext cx="344405" cy="740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직선 연결선 59"/>
          <p:cNvCxnSpPr>
            <a:stCxn id="11" idx="2"/>
            <a:endCxn id="56" idx="0"/>
          </p:cNvCxnSpPr>
          <p:nvPr/>
        </p:nvCxnSpPr>
        <p:spPr>
          <a:xfrm>
            <a:off x="4038735" y="2659212"/>
            <a:ext cx="138775" cy="67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11" idx="2"/>
            <a:endCxn id="12" idx="0"/>
          </p:cNvCxnSpPr>
          <p:nvPr/>
        </p:nvCxnSpPr>
        <p:spPr>
          <a:xfrm>
            <a:off x="4038735" y="2659212"/>
            <a:ext cx="847386" cy="627640"/>
          </a:xfrm>
          <a:prstGeom prst="line">
            <a:avLst/>
          </a:prstGeom>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973338" y="4030686"/>
            <a:ext cx="1420582" cy="369332"/>
          </a:xfrm>
          <a:prstGeom prst="rect">
            <a:avLst/>
          </a:prstGeom>
        </p:spPr>
        <p:txBody>
          <a:bodyPr wrap="none">
            <a:spAutoFit/>
          </a:bodyPr>
          <a:lstStyle/>
          <a:p>
            <a:r>
              <a:rPr lang="ko-KR" altLang="en-US" dirty="0"/>
              <a:t>영광의 그룹</a:t>
            </a:r>
          </a:p>
        </p:txBody>
      </p:sp>
      <p:cxnSp>
        <p:nvCxnSpPr>
          <p:cNvPr id="66" name="직선 연결선 65"/>
          <p:cNvCxnSpPr>
            <a:stCxn id="32" idx="2"/>
            <a:endCxn id="64" idx="1"/>
          </p:cNvCxnSpPr>
          <p:nvPr/>
        </p:nvCxnSpPr>
        <p:spPr>
          <a:xfrm>
            <a:off x="6912504" y="3861282"/>
            <a:ext cx="60834" cy="354070"/>
          </a:xfrm>
          <a:prstGeom prst="line">
            <a:avLst/>
          </a:prstGeom>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6841839" y="4794830"/>
            <a:ext cx="1733167" cy="369332"/>
          </a:xfrm>
          <a:prstGeom prst="rect">
            <a:avLst/>
          </a:prstGeom>
        </p:spPr>
        <p:txBody>
          <a:bodyPr wrap="none">
            <a:spAutoFit/>
          </a:bodyPr>
          <a:lstStyle/>
          <a:p>
            <a:r>
              <a:rPr lang="ko-KR" altLang="en-US" dirty="0" err="1"/>
              <a:t>속죄소를</a:t>
            </a:r>
            <a:r>
              <a:rPr lang="ko-KR" altLang="en-US" dirty="0"/>
              <a:t> 덮는 </a:t>
            </a:r>
          </a:p>
        </p:txBody>
      </p:sp>
      <p:cxnSp>
        <p:nvCxnSpPr>
          <p:cNvPr id="70" name="직선 연결선 69"/>
          <p:cNvCxnSpPr>
            <a:stCxn id="64" idx="2"/>
            <a:endCxn id="68" idx="0"/>
          </p:cNvCxnSpPr>
          <p:nvPr/>
        </p:nvCxnSpPr>
        <p:spPr>
          <a:xfrm>
            <a:off x="7683629" y="4400018"/>
            <a:ext cx="24794" cy="394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직선 연결선 81"/>
          <p:cNvCxnSpPr>
            <a:stCxn id="4" idx="2"/>
            <a:endCxn id="5" idx="0"/>
          </p:cNvCxnSpPr>
          <p:nvPr/>
        </p:nvCxnSpPr>
        <p:spPr>
          <a:xfrm flipH="1">
            <a:off x="1928659" y="885233"/>
            <a:ext cx="819551" cy="61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직선 연결선 83"/>
          <p:cNvCxnSpPr>
            <a:stCxn id="4" idx="2"/>
            <a:endCxn id="6" idx="0"/>
          </p:cNvCxnSpPr>
          <p:nvPr/>
        </p:nvCxnSpPr>
        <p:spPr>
          <a:xfrm>
            <a:off x="2748210" y="885233"/>
            <a:ext cx="2277884" cy="609872"/>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23528" y="2289880"/>
            <a:ext cx="883690" cy="369332"/>
          </a:xfrm>
          <a:prstGeom prst="rect">
            <a:avLst/>
          </a:prstGeom>
          <a:noFill/>
        </p:spPr>
        <p:txBody>
          <a:bodyPr wrap="square" rtlCol="0">
            <a:spAutoFit/>
          </a:bodyPr>
          <a:lstStyle/>
          <a:p>
            <a:r>
              <a:rPr lang="ko-KR" altLang="en-US" smtClean="0"/>
              <a:t>제사장</a:t>
            </a:r>
            <a:endParaRPr lang="ko-KR" altLang="en-US"/>
          </a:p>
        </p:txBody>
      </p:sp>
      <p:sp>
        <p:nvSpPr>
          <p:cNvPr id="88" name="TextBox 87"/>
          <p:cNvSpPr txBox="1"/>
          <p:nvPr/>
        </p:nvSpPr>
        <p:spPr>
          <a:xfrm>
            <a:off x="1627891" y="2255989"/>
            <a:ext cx="1248146" cy="369332"/>
          </a:xfrm>
          <a:prstGeom prst="rect">
            <a:avLst/>
          </a:prstGeom>
          <a:noFill/>
        </p:spPr>
        <p:txBody>
          <a:bodyPr wrap="square" rtlCol="0">
            <a:spAutoFit/>
          </a:bodyPr>
          <a:lstStyle/>
          <a:p>
            <a:r>
              <a:rPr lang="ko-KR" altLang="en-US" smtClean="0"/>
              <a:t>대제사장</a:t>
            </a:r>
            <a:endParaRPr lang="ko-KR" altLang="en-US"/>
          </a:p>
        </p:txBody>
      </p:sp>
      <p:cxnSp>
        <p:nvCxnSpPr>
          <p:cNvPr id="90" name="직선 연결선 89"/>
          <p:cNvCxnSpPr>
            <a:stCxn id="5" idx="2"/>
          </p:cNvCxnSpPr>
          <p:nvPr/>
        </p:nvCxnSpPr>
        <p:spPr>
          <a:xfrm flipH="1">
            <a:off x="899592" y="1867124"/>
            <a:ext cx="1029067" cy="38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직선 연결선 91"/>
          <p:cNvCxnSpPr>
            <a:stCxn id="5" idx="2"/>
            <a:endCxn id="88" idx="0"/>
          </p:cNvCxnSpPr>
          <p:nvPr/>
        </p:nvCxnSpPr>
        <p:spPr>
          <a:xfrm>
            <a:off x="1928659" y="1867124"/>
            <a:ext cx="323305" cy="388865"/>
          </a:xfrm>
          <a:prstGeom prst="line">
            <a:avLst/>
          </a:prstGeom>
        </p:spPr>
        <p:style>
          <a:lnRef idx="1">
            <a:schemeClr val="accent1"/>
          </a:lnRef>
          <a:fillRef idx="0">
            <a:schemeClr val="accent1"/>
          </a:fillRef>
          <a:effectRef idx="0">
            <a:schemeClr val="accent1"/>
          </a:effectRef>
          <a:fontRef idx="minor">
            <a:schemeClr val="tx1"/>
          </a:fontRef>
        </p:style>
      </p:cxnSp>
      <p:sp>
        <p:nvSpPr>
          <p:cNvPr id="96" name="직사각형 95"/>
          <p:cNvSpPr/>
          <p:nvPr/>
        </p:nvSpPr>
        <p:spPr>
          <a:xfrm>
            <a:off x="182095" y="2917520"/>
            <a:ext cx="1166555" cy="369332"/>
          </a:xfrm>
          <a:prstGeom prst="rect">
            <a:avLst/>
          </a:prstGeom>
        </p:spPr>
        <p:txBody>
          <a:bodyPr wrap="square">
            <a:spAutoFit/>
          </a:bodyPr>
          <a:lstStyle/>
          <a:p>
            <a:r>
              <a:rPr lang="ko-KR" altLang="en-US" smtClean="0"/>
              <a:t>첫 장막</a:t>
            </a:r>
            <a:endParaRPr lang="ko-KR" altLang="en-US" dirty="0"/>
          </a:p>
        </p:txBody>
      </p:sp>
      <p:sp>
        <p:nvSpPr>
          <p:cNvPr id="97" name="직사각형 96"/>
          <p:cNvSpPr/>
          <p:nvPr/>
        </p:nvSpPr>
        <p:spPr>
          <a:xfrm>
            <a:off x="1059705" y="3594085"/>
            <a:ext cx="2209259" cy="369332"/>
          </a:xfrm>
          <a:prstGeom prst="rect">
            <a:avLst/>
          </a:prstGeom>
        </p:spPr>
        <p:txBody>
          <a:bodyPr wrap="none">
            <a:spAutoFit/>
          </a:bodyPr>
          <a:lstStyle/>
          <a:p>
            <a:r>
              <a:rPr lang="ko-KR" altLang="en-US" dirty="0"/>
              <a:t>홀로 일 년 일 차씩 </a:t>
            </a:r>
          </a:p>
        </p:txBody>
      </p:sp>
      <p:cxnSp>
        <p:nvCxnSpPr>
          <p:cNvPr id="99" name="직선 연결선 98"/>
          <p:cNvCxnSpPr>
            <a:stCxn id="87" idx="2"/>
            <a:endCxn id="96" idx="0"/>
          </p:cNvCxnSpPr>
          <p:nvPr/>
        </p:nvCxnSpPr>
        <p:spPr>
          <a:xfrm>
            <a:off x="765373" y="2659212"/>
            <a:ext cx="0" cy="25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p:cNvCxnSpPr>
            <a:stCxn id="110" idx="2"/>
            <a:endCxn id="97" idx="0"/>
          </p:cNvCxnSpPr>
          <p:nvPr/>
        </p:nvCxnSpPr>
        <p:spPr>
          <a:xfrm flipH="1">
            <a:off x="2164335" y="3253135"/>
            <a:ext cx="1" cy="340950"/>
          </a:xfrm>
          <a:prstGeom prst="line">
            <a:avLst/>
          </a:prstGeom>
        </p:spPr>
        <p:style>
          <a:lnRef idx="1">
            <a:schemeClr val="accent1"/>
          </a:lnRef>
          <a:fillRef idx="0">
            <a:schemeClr val="accent1"/>
          </a:fillRef>
          <a:effectRef idx="0">
            <a:schemeClr val="accent1"/>
          </a:effectRef>
          <a:fontRef idx="minor">
            <a:schemeClr val="tx1"/>
          </a:fontRef>
        </p:style>
      </p:cxnSp>
      <p:sp>
        <p:nvSpPr>
          <p:cNvPr id="110" name="직사각형 109"/>
          <p:cNvSpPr/>
          <p:nvPr/>
        </p:nvSpPr>
        <p:spPr>
          <a:xfrm>
            <a:off x="1512154" y="2883803"/>
            <a:ext cx="1304363" cy="369332"/>
          </a:xfrm>
          <a:prstGeom prst="rect">
            <a:avLst/>
          </a:prstGeom>
        </p:spPr>
        <p:txBody>
          <a:bodyPr wrap="square">
            <a:spAutoFit/>
          </a:bodyPr>
          <a:lstStyle/>
          <a:p>
            <a:r>
              <a:rPr lang="ko-KR" altLang="en-US" dirty="0" smtClean="0"/>
              <a:t>둘</a:t>
            </a:r>
            <a:r>
              <a:rPr lang="ko-KR" altLang="en-US" dirty="0"/>
              <a:t>째</a:t>
            </a:r>
            <a:r>
              <a:rPr lang="ko-KR" altLang="en-US" dirty="0" smtClean="0"/>
              <a:t> 장막</a:t>
            </a:r>
            <a:endParaRPr lang="ko-KR" altLang="en-US" dirty="0"/>
          </a:p>
        </p:txBody>
      </p:sp>
      <p:cxnSp>
        <p:nvCxnSpPr>
          <p:cNvPr id="115" name="직선 연결선 114"/>
          <p:cNvCxnSpPr>
            <a:stCxn id="88" idx="2"/>
            <a:endCxn id="110" idx="0"/>
          </p:cNvCxnSpPr>
          <p:nvPr/>
        </p:nvCxnSpPr>
        <p:spPr>
          <a:xfrm flipH="1">
            <a:off x="2164336" y="2625321"/>
            <a:ext cx="87628" cy="25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a:stCxn id="15" idx="2"/>
            <a:endCxn id="31" idx="0"/>
          </p:cNvCxnSpPr>
          <p:nvPr/>
        </p:nvCxnSpPr>
        <p:spPr>
          <a:xfrm flipH="1">
            <a:off x="5969397" y="3307284"/>
            <a:ext cx="543769" cy="20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p:cNvCxnSpPr>
            <a:stCxn id="15" idx="2"/>
            <a:endCxn id="32" idx="0"/>
          </p:cNvCxnSpPr>
          <p:nvPr/>
        </p:nvCxnSpPr>
        <p:spPr>
          <a:xfrm>
            <a:off x="6513166" y="3307284"/>
            <a:ext cx="399338" cy="184666"/>
          </a:xfrm>
          <a:prstGeom prst="line">
            <a:avLst/>
          </a:prstGeom>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7391438" y="2270886"/>
            <a:ext cx="1752561" cy="369332"/>
          </a:xfrm>
          <a:prstGeom prst="rect">
            <a:avLst/>
          </a:prstGeom>
          <a:noFill/>
        </p:spPr>
        <p:txBody>
          <a:bodyPr wrap="square" rtlCol="0">
            <a:spAutoFit/>
          </a:bodyPr>
          <a:lstStyle/>
          <a:p>
            <a:r>
              <a:rPr lang="ko-KR" altLang="en-US" dirty="0" smtClean="0"/>
              <a:t>둘째 휘장 뒤</a:t>
            </a:r>
            <a:endParaRPr lang="ko-KR" altLang="en-US" dirty="0"/>
          </a:p>
        </p:txBody>
      </p:sp>
      <p:cxnSp>
        <p:nvCxnSpPr>
          <p:cNvPr id="140" name="직선 연결선 139"/>
          <p:cNvCxnSpPr>
            <a:stCxn id="13" idx="3"/>
            <a:endCxn id="138" idx="1"/>
          </p:cNvCxnSpPr>
          <p:nvPr/>
        </p:nvCxnSpPr>
        <p:spPr>
          <a:xfrm>
            <a:off x="7223743" y="2455552"/>
            <a:ext cx="167695" cy="0"/>
          </a:xfrm>
          <a:prstGeom prst="line">
            <a:avLst/>
          </a:prstGeom>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627891" y="4215352"/>
            <a:ext cx="1022209" cy="369332"/>
          </a:xfrm>
          <a:prstGeom prst="rect">
            <a:avLst/>
          </a:prstGeom>
          <a:noFill/>
        </p:spPr>
        <p:txBody>
          <a:bodyPr wrap="square" rtlCol="0">
            <a:spAutoFit/>
          </a:bodyPr>
          <a:lstStyle/>
          <a:p>
            <a:pPr algn="ctr"/>
            <a:r>
              <a:rPr lang="ko-KR" altLang="en-US" smtClean="0"/>
              <a:t>피 드림</a:t>
            </a:r>
            <a:endParaRPr lang="ko-KR" altLang="en-US" dirty="0"/>
          </a:p>
        </p:txBody>
      </p:sp>
      <p:cxnSp>
        <p:nvCxnSpPr>
          <p:cNvPr id="143" name="직선 연결선 142"/>
          <p:cNvCxnSpPr>
            <a:stCxn id="97" idx="2"/>
            <a:endCxn id="141" idx="0"/>
          </p:cNvCxnSpPr>
          <p:nvPr/>
        </p:nvCxnSpPr>
        <p:spPr>
          <a:xfrm flipH="1">
            <a:off x="2138996" y="3963417"/>
            <a:ext cx="25339" cy="251935"/>
          </a:xfrm>
          <a:prstGeom prst="line">
            <a:avLst/>
          </a:prstGeom>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320837" y="5026205"/>
            <a:ext cx="820142" cy="369332"/>
          </a:xfrm>
          <a:prstGeom prst="rect">
            <a:avLst/>
          </a:prstGeom>
          <a:noFill/>
        </p:spPr>
        <p:txBody>
          <a:bodyPr wrap="square" rtlCol="0">
            <a:spAutoFit/>
          </a:bodyPr>
          <a:lstStyle/>
          <a:p>
            <a:r>
              <a:rPr lang="ko-KR" altLang="en-US" smtClean="0"/>
              <a:t>자기</a:t>
            </a:r>
            <a:endParaRPr lang="ko-KR" altLang="en-US"/>
          </a:p>
        </p:txBody>
      </p:sp>
      <p:sp>
        <p:nvSpPr>
          <p:cNvPr id="145" name="TextBox 144"/>
          <p:cNvSpPr txBox="1"/>
          <p:nvPr/>
        </p:nvSpPr>
        <p:spPr>
          <a:xfrm>
            <a:off x="2261709" y="5026205"/>
            <a:ext cx="820142" cy="369332"/>
          </a:xfrm>
          <a:prstGeom prst="rect">
            <a:avLst/>
          </a:prstGeom>
          <a:noFill/>
        </p:spPr>
        <p:txBody>
          <a:bodyPr wrap="square" rtlCol="0">
            <a:spAutoFit/>
          </a:bodyPr>
          <a:lstStyle/>
          <a:p>
            <a:r>
              <a:rPr lang="ko-KR" altLang="en-US" smtClean="0"/>
              <a:t>백성</a:t>
            </a:r>
            <a:endParaRPr lang="ko-KR" altLang="en-US" dirty="0"/>
          </a:p>
        </p:txBody>
      </p:sp>
      <p:cxnSp>
        <p:nvCxnSpPr>
          <p:cNvPr id="151" name="직선 연결선 150"/>
          <p:cNvCxnSpPr>
            <a:stCxn id="141" idx="2"/>
            <a:endCxn id="144" idx="0"/>
          </p:cNvCxnSpPr>
          <p:nvPr/>
        </p:nvCxnSpPr>
        <p:spPr>
          <a:xfrm flipH="1">
            <a:off x="1730908" y="4584684"/>
            <a:ext cx="408088" cy="441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직선 연결선 152"/>
          <p:cNvCxnSpPr>
            <a:stCxn id="141" idx="2"/>
            <a:endCxn id="145" idx="0"/>
          </p:cNvCxnSpPr>
          <p:nvPr/>
        </p:nvCxnSpPr>
        <p:spPr>
          <a:xfrm>
            <a:off x="2138996" y="4584684"/>
            <a:ext cx="532784" cy="441521"/>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82096" y="4215352"/>
            <a:ext cx="1232030" cy="369332"/>
          </a:xfrm>
          <a:prstGeom prst="rect">
            <a:avLst/>
          </a:prstGeom>
          <a:noFill/>
        </p:spPr>
        <p:txBody>
          <a:bodyPr wrap="square" rtlCol="0">
            <a:spAutoFit/>
          </a:bodyPr>
          <a:lstStyle/>
          <a:p>
            <a:r>
              <a:rPr lang="ko-KR" altLang="en-US" dirty="0" err="1" smtClean="0"/>
              <a:t>허물위해</a:t>
            </a:r>
            <a:endParaRPr lang="ko-KR" altLang="en-US" dirty="0"/>
          </a:p>
        </p:txBody>
      </p:sp>
      <p:cxnSp>
        <p:nvCxnSpPr>
          <p:cNvPr id="156" name="직선 연결선 155"/>
          <p:cNvCxnSpPr>
            <a:stCxn id="154" idx="3"/>
            <a:endCxn id="141" idx="1"/>
          </p:cNvCxnSpPr>
          <p:nvPr/>
        </p:nvCxnSpPr>
        <p:spPr>
          <a:xfrm>
            <a:off x="1414126" y="4400018"/>
            <a:ext cx="213765" cy="0"/>
          </a:xfrm>
          <a:prstGeom prst="line">
            <a:avLst/>
          </a:prstGeom>
        </p:spPr>
        <p:style>
          <a:lnRef idx="1">
            <a:schemeClr val="accent1"/>
          </a:lnRef>
          <a:fillRef idx="0">
            <a:schemeClr val="accent1"/>
          </a:fillRef>
          <a:effectRef idx="0">
            <a:schemeClr val="accent1"/>
          </a:effectRef>
          <a:fontRef idx="minor">
            <a:schemeClr val="tx1"/>
          </a:fontRef>
        </p:style>
      </p:cxnSp>
      <p:sp>
        <p:nvSpPr>
          <p:cNvPr id="157" name="직사각형 156"/>
          <p:cNvSpPr/>
          <p:nvPr/>
        </p:nvSpPr>
        <p:spPr>
          <a:xfrm>
            <a:off x="347830" y="5805264"/>
            <a:ext cx="8496945" cy="923330"/>
          </a:xfrm>
          <a:prstGeom prst="rect">
            <a:avLst/>
          </a:prstGeom>
        </p:spPr>
        <p:txBody>
          <a:bodyPr wrap="square">
            <a:spAutoFit/>
          </a:bodyPr>
          <a:lstStyle/>
          <a:p>
            <a:r>
              <a:rPr lang="ko-KR" altLang="en-US" dirty="0"/>
              <a:t>히</a:t>
            </a:r>
            <a:r>
              <a:rPr lang="en-US" altLang="ko-KR" dirty="0" smtClean="0"/>
              <a:t>9:8 </a:t>
            </a:r>
            <a:r>
              <a:rPr lang="ko-KR" altLang="en-US" u="sng" dirty="0">
                <a:solidFill>
                  <a:srgbClr val="FF0000"/>
                </a:solidFill>
              </a:rPr>
              <a:t>성령이 이로써 보이신 것은 </a:t>
            </a:r>
            <a:r>
              <a:rPr lang="ko-KR" altLang="en-US" dirty="0"/>
              <a:t>첫 장막이 서 있을 </a:t>
            </a:r>
            <a:r>
              <a:rPr lang="ko-KR" altLang="en-US" dirty="0" smtClean="0"/>
              <a:t>동안에</a:t>
            </a:r>
            <a:r>
              <a:rPr lang="en-US" altLang="ko-KR" dirty="0"/>
              <a:t>the first section is still </a:t>
            </a:r>
            <a:r>
              <a:rPr lang="en-US" altLang="ko-KR" dirty="0" smtClean="0"/>
              <a:t>standing </a:t>
            </a:r>
            <a:r>
              <a:rPr lang="ko-KR" altLang="en-US" dirty="0" smtClean="0"/>
              <a:t>성소</a:t>
            </a:r>
            <a:r>
              <a:rPr lang="en-US" altLang="ko-KR" dirty="0" smtClean="0">
                <a:solidFill>
                  <a:srgbClr val="FF0000"/>
                </a:solidFill>
              </a:rPr>
              <a:t>( </a:t>
            </a:r>
            <a:r>
              <a:rPr lang="en-US" altLang="ko-KR" dirty="0">
                <a:solidFill>
                  <a:srgbClr val="FF0000"/>
                </a:solidFill>
              </a:rPr>
              <a:t>the holiest of all )</a:t>
            </a:r>
            <a:r>
              <a:rPr lang="ko-KR" altLang="en-US" dirty="0" smtClean="0"/>
              <a:t>에 </a:t>
            </a:r>
            <a:r>
              <a:rPr lang="ko-KR" altLang="en-US" dirty="0"/>
              <a:t>들어가는 길이 아직 나타나지 아니한 </a:t>
            </a:r>
            <a:r>
              <a:rPr lang="ko-KR" altLang="en-US" dirty="0" smtClean="0"/>
              <a:t>것이라 히</a:t>
            </a:r>
            <a:r>
              <a:rPr lang="en-US" altLang="ko-KR" dirty="0" smtClean="0"/>
              <a:t>6:17-20 </a:t>
            </a:r>
            <a:r>
              <a:rPr lang="ko-KR" altLang="en-US" dirty="0" smtClean="0"/>
              <a:t>약속의 기업 </a:t>
            </a:r>
            <a:r>
              <a:rPr lang="en-US" altLang="ko-KR" dirty="0" smtClean="0"/>
              <a:t>- </a:t>
            </a:r>
            <a:r>
              <a:rPr lang="ko-KR" altLang="en-US" dirty="0" err="1" smtClean="0"/>
              <a:t>휘장안에</a:t>
            </a:r>
            <a:endParaRPr lang="ko-KR" altLang="en-US" dirty="0"/>
          </a:p>
        </p:txBody>
      </p:sp>
      <p:sp>
        <p:nvSpPr>
          <p:cNvPr id="170" name="직사각형 169"/>
          <p:cNvSpPr/>
          <p:nvPr/>
        </p:nvSpPr>
        <p:spPr>
          <a:xfrm>
            <a:off x="5595537" y="1965870"/>
            <a:ext cx="1470274" cy="369332"/>
          </a:xfrm>
          <a:prstGeom prst="rect">
            <a:avLst/>
          </a:prstGeom>
        </p:spPr>
        <p:txBody>
          <a:bodyPr wrap="none">
            <a:spAutoFit/>
          </a:bodyPr>
          <a:lstStyle/>
          <a:p>
            <a:pPr algn="ctr"/>
            <a:r>
              <a:rPr lang="en-US" altLang="ko-KR" dirty="0" smtClean="0"/>
              <a:t>The second </a:t>
            </a:r>
            <a:endParaRPr lang="ko-KR" altLang="en-US" dirty="0"/>
          </a:p>
        </p:txBody>
      </p:sp>
      <p:sp>
        <p:nvSpPr>
          <p:cNvPr id="171" name="직사각형 170"/>
          <p:cNvSpPr/>
          <p:nvPr/>
        </p:nvSpPr>
        <p:spPr>
          <a:xfrm>
            <a:off x="3270472" y="1941958"/>
            <a:ext cx="1120884" cy="369332"/>
          </a:xfrm>
          <a:prstGeom prst="rect">
            <a:avLst/>
          </a:prstGeom>
        </p:spPr>
        <p:txBody>
          <a:bodyPr wrap="none">
            <a:spAutoFit/>
          </a:bodyPr>
          <a:lstStyle/>
          <a:p>
            <a:r>
              <a:rPr lang="en-US" altLang="ko-KR" dirty="0"/>
              <a:t>T</a:t>
            </a:r>
            <a:r>
              <a:rPr lang="en-US" altLang="ko-KR" dirty="0" smtClean="0"/>
              <a:t>he </a:t>
            </a:r>
            <a:r>
              <a:rPr lang="en-US" altLang="ko-KR" dirty="0"/>
              <a:t>first </a:t>
            </a:r>
            <a:endParaRPr lang="ko-KR" altLang="en-US" dirty="0"/>
          </a:p>
        </p:txBody>
      </p:sp>
      <p:sp>
        <p:nvSpPr>
          <p:cNvPr id="172" name="직사각형 171"/>
          <p:cNvSpPr/>
          <p:nvPr/>
        </p:nvSpPr>
        <p:spPr>
          <a:xfrm>
            <a:off x="182095" y="3188910"/>
            <a:ext cx="1116036" cy="369332"/>
          </a:xfrm>
          <a:prstGeom prst="rect">
            <a:avLst/>
          </a:prstGeom>
        </p:spPr>
        <p:txBody>
          <a:bodyPr wrap="square">
            <a:spAutoFit/>
          </a:bodyPr>
          <a:lstStyle/>
          <a:p>
            <a:r>
              <a:rPr lang="en-US" altLang="ko-KR" dirty="0"/>
              <a:t>the </a:t>
            </a:r>
            <a:r>
              <a:rPr lang="en-US" altLang="ko-KR" dirty="0" smtClean="0"/>
              <a:t>first</a:t>
            </a:r>
            <a:endParaRPr lang="ko-KR" altLang="en-US" dirty="0"/>
          </a:p>
        </p:txBody>
      </p:sp>
      <p:sp>
        <p:nvSpPr>
          <p:cNvPr id="173" name="직사각형 172"/>
          <p:cNvSpPr/>
          <p:nvPr/>
        </p:nvSpPr>
        <p:spPr>
          <a:xfrm>
            <a:off x="1491714" y="3153143"/>
            <a:ext cx="1345240" cy="369332"/>
          </a:xfrm>
          <a:prstGeom prst="rect">
            <a:avLst/>
          </a:prstGeom>
        </p:spPr>
        <p:txBody>
          <a:bodyPr wrap="none">
            <a:spAutoFit/>
          </a:bodyPr>
          <a:lstStyle/>
          <a:p>
            <a:r>
              <a:rPr lang="en-US" altLang="ko-KR" dirty="0"/>
              <a:t>the second</a:t>
            </a:r>
            <a:endParaRPr lang="ko-KR" altLang="en-US" dirty="0"/>
          </a:p>
        </p:txBody>
      </p:sp>
      <p:sp>
        <p:nvSpPr>
          <p:cNvPr id="174" name="직사각형 173"/>
          <p:cNvSpPr/>
          <p:nvPr/>
        </p:nvSpPr>
        <p:spPr>
          <a:xfrm>
            <a:off x="7105214" y="1941958"/>
            <a:ext cx="2033890" cy="369332"/>
          </a:xfrm>
          <a:prstGeom prst="rect">
            <a:avLst/>
          </a:prstGeom>
          <a:noFill/>
        </p:spPr>
        <p:txBody>
          <a:bodyPr wrap="none">
            <a:spAutoFit/>
          </a:bodyPr>
          <a:lstStyle/>
          <a:p>
            <a:r>
              <a:rPr lang="en-US" altLang="ko-KR" b="1" u="sng" dirty="0">
                <a:solidFill>
                  <a:srgbClr val="FF0000"/>
                </a:solidFill>
              </a:rPr>
              <a:t>the Holiest of </a:t>
            </a:r>
            <a:r>
              <a:rPr lang="en-US" altLang="ko-KR" b="1" u="sng" dirty="0" smtClean="0">
                <a:solidFill>
                  <a:srgbClr val="FF0000"/>
                </a:solidFill>
              </a:rPr>
              <a:t>all</a:t>
            </a:r>
            <a:endParaRPr lang="ko-KR" altLang="en-US" b="1" u="sng" dirty="0">
              <a:solidFill>
                <a:srgbClr val="FF0000"/>
              </a:solidFill>
            </a:endParaRPr>
          </a:p>
        </p:txBody>
      </p:sp>
      <p:sp>
        <p:nvSpPr>
          <p:cNvPr id="179" name="TextBox 178"/>
          <p:cNvSpPr txBox="1"/>
          <p:nvPr/>
        </p:nvSpPr>
        <p:spPr>
          <a:xfrm>
            <a:off x="3395461" y="515901"/>
            <a:ext cx="1220629" cy="369332"/>
          </a:xfrm>
          <a:prstGeom prst="rect">
            <a:avLst/>
          </a:prstGeom>
          <a:noFill/>
        </p:spPr>
        <p:txBody>
          <a:bodyPr wrap="square" rtlCol="0">
            <a:spAutoFit/>
          </a:bodyPr>
          <a:lstStyle/>
          <a:p>
            <a:pPr algn="ctr"/>
            <a:r>
              <a:rPr lang="en-US" altLang="ko-KR" dirty="0" smtClean="0"/>
              <a:t>9:10 </a:t>
            </a:r>
            <a:r>
              <a:rPr lang="ko-KR" altLang="en-US" dirty="0" smtClean="0"/>
              <a:t>비유</a:t>
            </a:r>
            <a:endParaRPr lang="ko-KR" altLang="en-US" dirty="0"/>
          </a:p>
        </p:txBody>
      </p:sp>
      <p:cxnSp>
        <p:nvCxnSpPr>
          <p:cNvPr id="183" name="직선 연결선 182"/>
          <p:cNvCxnSpPr>
            <a:stCxn id="4" idx="3"/>
            <a:endCxn id="179" idx="1"/>
          </p:cNvCxnSpPr>
          <p:nvPr/>
        </p:nvCxnSpPr>
        <p:spPr>
          <a:xfrm>
            <a:off x="3288270" y="700567"/>
            <a:ext cx="107191" cy="0"/>
          </a:xfrm>
          <a:prstGeom prst="line">
            <a:avLst/>
          </a:prstGeom>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4928677" y="116632"/>
            <a:ext cx="4215322" cy="369332"/>
          </a:xfrm>
          <a:prstGeom prst="rect">
            <a:avLst/>
          </a:prstGeom>
          <a:noFill/>
        </p:spPr>
        <p:txBody>
          <a:bodyPr wrap="square" rtlCol="0">
            <a:spAutoFit/>
          </a:bodyPr>
          <a:lstStyle/>
          <a:p>
            <a:r>
              <a:rPr lang="ko-KR" altLang="en-US" dirty="0" smtClean="0"/>
              <a:t>양심상 온전케 할 수 없음</a:t>
            </a:r>
            <a:endParaRPr lang="ko-KR" altLang="en-US" dirty="0"/>
          </a:p>
        </p:txBody>
      </p:sp>
      <p:sp>
        <p:nvSpPr>
          <p:cNvPr id="185" name="TextBox 184"/>
          <p:cNvSpPr txBox="1"/>
          <p:nvPr/>
        </p:nvSpPr>
        <p:spPr>
          <a:xfrm>
            <a:off x="4928677" y="515901"/>
            <a:ext cx="2014244" cy="369332"/>
          </a:xfrm>
          <a:prstGeom prst="rect">
            <a:avLst/>
          </a:prstGeom>
          <a:noFill/>
        </p:spPr>
        <p:txBody>
          <a:bodyPr wrap="square" rtlCol="0">
            <a:spAutoFit/>
          </a:bodyPr>
          <a:lstStyle/>
          <a:p>
            <a:r>
              <a:rPr lang="ko-KR" altLang="en-US" smtClean="0"/>
              <a:t>육체의 예법일 뿐</a:t>
            </a:r>
            <a:endParaRPr lang="ko-KR" altLang="en-US" dirty="0"/>
          </a:p>
        </p:txBody>
      </p:sp>
      <p:sp>
        <p:nvSpPr>
          <p:cNvPr id="186" name="TextBox 185"/>
          <p:cNvSpPr txBox="1"/>
          <p:nvPr/>
        </p:nvSpPr>
        <p:spPr>
          <a:xfrm>
            <a:off x="4930321" y="941167"/>
            <a:ext cx="3253205" cy="369332"/>
          </a:xfrm>
          <a:prstGeom prst="rect">
            <a:avLst/>
          </a:prstGeom>
          <a:noFill/>
        </p:spPr>
        <p:txBody>
          <a:bodyPr wrap="square" rtlCol="0">
            <a:spAutoFit/>
          </a:bodyPr>
          <a:lstStyle/>
          <a:p>
            <a:r>
              <a:rPr lang="ko-KR" altLang="en-US" smtClean="0"/>
              <a:t>개혁할 때가지 맡겨 둔 것</a:t>
            </a:r>
            <a:endParaRPr lang="ko-KR" altLang="en-US" dirty="0"/>
          </a:p>
        </p:txBody>
      </p:sp>
      <p:cxnSp>
        <p:nvCxnSpPr>
          <p:cNvPr id="188" name="직선 연결선 187"/>
          <p:cNvCxnSpPr>
            <a:stCxn id="179" idx="3"/>
            <a:endCxn id="186" idx="1"/>
          </p:cNvCxnSpPr>
          <p:nvPr/>
        </p:nvCxnSpPr>
        <p:spPr>
          <a:xfrm>
            <a:off x="4616090" y="700567"/>
            <a:ext cx="314231" cy="425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직선 연결선 195"/>
          <p:cNvCxnSpPr>
            <a:stCxn id="179" idx="3"/>
            <a:endCxn id="184" idx="1"/>
          </p:cNvCxnSpPr>
          <p:nvPr/>
        </p:nvCxnSpPr>
        <p:spPr>
          <a:xfrm flipV="1">
            <a:off x="4616090" y="301298"/>
            <a:ext cx="312587" cy="399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직선 연결선 197"/>
          <p:cNvCxnSpPr>
            <a:endCxn id="185" idx="1"/>
          </p:cNvCxnSpPr>
          <p:nvPr/>
        </p:nvCxnSpPr>
        <p:spPr>
          <a:xfrm>
            <a:off x="4465383" y="700567"/>
            <a:ext cx="463294" cy="0"/>
          </a:xfrm>
          <a:prstGeom prst="line">
            <a:avLst/>
          </a:prstGeom>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7200047" y="515901"/>
            <a:ext cx="2014244" cy="369332"/>
          </a:xfrm>
          <a:prstGeom prst="rect">
            <a:avLst/>
          </a:prstGeom>
          <a:noFill/>
        </p:spPr>
        <p:txBody>
          <a:bodyPr wrap="square" rtlCol="0">
            <a:spAutoFit/>
          </a:bodyPr>
          <a:lstStyle/>
          <a:p>
            <a:r>
              <a:rPr lang="ko-KR" altLang="en-US" dirty="0" smtClean="0"/>
              <a:t>먹고</a:t>
            </a:r>
            <a:r>
              <a:rPr lang="en-US" altLang="ko-KR" dirty="0" smtClean="0"/>
              <a:t>,</a:t>
            </a:r>
            <a:r>
              <a:rPr lang="ko-KR" altLang="en-US" dirty="0" smtClean="0"/>
              <a:t> 마심</a:t>
            </a:r>
            <a:r>
              <a:rPr lang="en-US" altLang="ko-KR" dirty="0" smtClean="0"/>
              <a:t>,</a:t>
            </a:r>
            <a:r>
              <a:rPr lang="ko-KR" altLang="en-US" dirty="0" smtClean="0"/>
              <a:t> 씻음</a:t>
            </a:r>
            <a:endParaRPr lang="ko-KR" altLang="en-US" dirty="0"/>
          </a:p>
        </p:txBody>
      </p:sp>
      <p:cxnSp>
        <p:nvCxnSpPr>
          <p:cNvPr id="201" name="직선 연결선 200"/>
          <p:cNvCxnSpPr>
            <a:stCxn id="185" idx="3"/>
            <a:endCxn id="199" idx="1"/>
          </p:cNvCxnSpPr>
          <p:nvPr/>
        </p:nvCxnSpPr>
        <p:spPr>
          <a:xfrm>
            <a:off x="6942921" y="700567"/>
            <a:ext cx="2571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7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anim calcmode="lin" valueType="num">
                                      <p:cBhvr>
                                        <p:cTn id="8" dur="1000" fill="hold"/>
                                        <p:tgtEl>
                                          <p:spTgt spid="157"/>
                                        </p:tgtEl>
                                        <p:attrNameLst>
                                          <p:attrName>ppt_x</p:attrName>
                                        </p:attrNameLst>
                                      </p:cBhvr>
                                      <p:tavLst>
                                        <p:tav tm="0">
                                          <p:val>
                                            <p:strVal val="#ppt_x"/>
                                          </p:val>
                                        </p:tav>
                                        <p:tav tm="100000">
                                          <p:val>
                                            <p:strVal val="#ppt_x"/>
                                          </p:val>
                                        </p:tav>
                                      </p:tavLst>
                                    </p:anim>
                                    <p:anim calcmode="lin" valueType="num">
                                      <p:cBhvr>
                                        <p:cTn id="9"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9"/>
                                        </p:tgtEl>
                                        <p:attrNameLst>
                                          <p:attrName>style.visibility</p:attrName>
                                        </p:attrNameLst>
                                      </p:cBhvr>
                                      <p:to>
                                        <p:strVal val="visible"/>
                                      </p:to>
                                    </p:set>
                                    <p:animEffect transition="in" filter="wipe(left)">
                                      <p:cBhvr>
                                        <p:cTn id="14" dur="500"/>
                                        <p:tgtEl>
                                          <p:spTgt spid="179"/>
                                        </p:tgtEl>
                                      </p:cBhvr>
                                    </p:animEffect>
                                  </p:childTnLst>
                                </p:cTn>
                              </p:par>
                              <p:par>
                                <p:cTn id="15" presetID="22" presetClass="entr" presetSubtype="8" fill="hold" nodeType="with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wipe(left)">
                                      <p:cBhvr>
                                        <p:cTn id="17" dur="500"/>
                                        <p:tgtEl>
                                          <p:spTgt spid="18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wipe(left)">
                                      <p:cBhvr>
                                        <p:cTn id="20" dur="500"/>
                                        <p:tgtEl>
                                          <p:spTgt spid="18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wipe(left)">
                                      <p:cBhvr>
                                        <p:cTn id="23" dur="500"/>
                                        <p:tgtEl>
                                          <p:spTgt spid="18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wipe(left)">
                                      <p:cBhvr>
                                        <p:cTn id="26" dur="500"/>
                                        <p:tgtEl>
                                          <p:spTgt spid="186"/>
                                        </p:tgtEl>
                                      </p:cBhvr>
                                    </p:animEffect>
                                  </p:childTnLst>
                                </p:cTn>
                              </p:par>
                              <p:par>
                                <p:cTn id="27" presetID="22" presetClass="entr" presetSubtype="8"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animEffect transition="in" filter="wipe(left)">
                                      <p:cBhvr>
                                        <p:cTn id="29" dur="500"/>
                                        <p:tgtEl>
                                          <p:spTgt spid="188"/>
                                        </p:tgtEl>
                                      </p:cBhvr>
                                    </p:animEffect>
                                  </p:childTnLst>
                                </p:cTn>
                              </p:par>
                              <p:par>
                                <p:cTn id="30" presetID="22" presetClass="entr" presetSubtype="8" fill="hold" nodeType="with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wipe(left)">
                                      <p:cBhvr>
                                        <p:cTn id="32" dur="500"/>
                                        <p:tgtEl>
                                          <p:spTgt spid="196"/>
                                        </p:tgtEl>
                                      </p:cBhvr>
                                    </p:animEffect>
                                  </p:childTnLst>
                                </p:cTn>
                              </p:par>
                              <p:par>
                                <p:cTn id="33" presetID="22" presetClass="entr" presetSubtype="8" fill="hold" nodeType="withEffect">
                                  <p:stCondLst>
                                    <p:cond delay="0"/>
                                  </p:stCondLst>
                                  <p:childTnLst>
                                    <p:set>
                                      <p:cBhvr>
                                        <p:cTn id="34" dur="1" fill="hold">
                                          <p:stCondLst>
                                            <p:cond delay="0"/>
                                          </p:stCondLst>
                                        </p:cTn>
                                        <p:tgtEl>
                                          <p:spTgt spid="198"/>
                                        </p:tgtEl>
                                        <p:attrNameLst>
                                          <p:attrName>style.visibility</p:attrName>
                                        </p:attrNameLst>
                                      </p:cBhvr>
                                      <p:to>
                                        <p:strVal val="visible"/>
                                      </p:to>
                                    </p:set>
                                    <p:animEffect transition="in" filter="wipe(left)">
                                      <p:cBhvr>
                                        <p:cTn id="35" dur="500"/>
                                        <p:tgtEl>
                                          <p:spTgt spid="19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9"/>
                                        </p:tgtEl>
                                        <p:attrNameLst>
                                          <p:attrName>style.visibility</p:attrName>
                                        </p:attrNameLst>
                                      </p:cBhvr>
                                      <p:to>
                                        <p:strVal val="visible"/>
                                      </p:to>
                                    </p:set>
                                    <p:animEffect transition="in" filter="wipe(left)">
                                      <p:cBhvr>
                                        <p:cTn id="38" dur="500"/>
                                        <p:tgtEl>
                                          <p:spTgt spid="199"/>
                                        </p:tgtEl>
                                      </p:cBhvr>
                                    </p:animEffect>
                                  </p:childTnLst>
                                </p:cTn>
                              </p:par>
                              <p:par>
                                <p:cTn id="39" presetID="22" presetClass="entr" presetSubtype="8" fill="hold" nodeType="withEffect">
                                  <p:stCondLst>
                                    <p:cond delay="0"/>
                                  </p:stCondLst>
                                  <p:childTnLst>
                                    <p:set>
                                      <p:cBhvr>
                                        <p:cTn id="40" dur="1" fill="hold">
                                          <p:stCondLst>
                                            <p:cond delay="0"/>
                                          </p:stCondLst>
                                        </p:cTn>
                                        <p:tgtEl>
                                          <p:spTgt spid="201"/>
                                        </p:tgtEl>
                                        <p:attrNameLst>
                                          <p:attrName>style.visibility</p:attrName>
                                        </p:attrNameLst>
                                      </p:cBhvr>
                                      <p:to>
                                        <p:strVal val="visible"/>
                                      </p:to>
                                    </p:set>
                                    <p:animEffect transition="in" filter="wipe(left)">
                                      <p:cBhvr>
                                        <p:cTn id="41"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9" grpId="0"/>
      <p:bldP spid="184" grpId="0"/>
      <p:bldP spid="185" grpId="0"/>
      <p:bldP spid="186" grpId="0"/>
      <p:bldP spid="19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395536" y="1628800"/>
            <a:ext cx="8280920" cy="4801314"/>
          </a:xfrm>
          <a:prstGeom prst="rect">
            <a:avLst/>
          </a:prstGeom>
        </p:spPr>
        <p:txBody>
          <a:bodyPr wrap="square">
            <a:spAutoFit/>
          </a:bodyPr>
          <a:lstStyle/>
          <a:p>
            <a:r>
              <a:rPr lang="en-US" altLang="ko-KR" dirty="0"/>
              <a:t>[</a:t>
            </a:r>
            <a:r>
              <a:rPr lang="ko-KR" altLang="en-US" dirty="0"/>
              <a:t>출</a:t>
            </a:r>
            <a:r>
              <a:rPr lang="en-US" altLang="ko-KR" dirty="0"/>
              <a:t>] 30:1</a:t>
            </a:r>
            <a:r>
              <a:rPr lang="ko-KR" altLang="en-US" dirty="0"/>
              <a:t> 너는 </a:t>
            </a:r>
            <a:r>
              <a:rPr lang="ko-KR" altLang="en-US" b="1" dirty="0">
                <a:solidFill>
                  <a:srgbClr val="002060"/>
                </a:solidFill>
              </a:rPr>
              <a:t>분향할 단</a:t>
            </a:r>
            <a:r>
              <a:rPr lang="ko-KR" altLang="en-US" dirty="0"/>
              <a:t>을 만들지니 곧 </a:t>
            </a:r>
            <a:r>
              <a:rPr lang="ko-KR" altLang="en-US" dirty="0" err="1"/>
              <a:t>조각목으로</a:t>
            </a:r>
            <a:r>
              <a:rPr lang="ko-KR" altLang="en-US" dirty="0"/>
              <a:t> 만들되</a:t>
            </a:r>
          </a:p>
          <a:p>
            <a:r>
              <a:rPr lang="en-US" altLang="ko-KR" dirty="0"/>
              <a:t>[</a:t>
            </a:r>
            <a:r>
              <a:rPr lang="ko-KR" altLang="en-US" dirty="0"/>
              <a:t>출</a:t>
            </a:r>
            <a:r>
              <a:rPr lang="en-US" altLang="ko-KR" dirty="0"/>
              <a:t>] 30:2</a:t>
            </a:r>
            <a:r>
              <a:rPr lang="ko-KR" altLang="en-US" dirty="0"/>
              <a:t> 장이 일 </a:t>
            </a:r>
            <a:r>
              <a:rPr lang="ko-KR" altLang="en-US" dirty="0" err="1"/>
              <a:t>규빗</a:t>
            </a:r>
            <a:r>
              <a:rPr lang="en-US" altLang="ko-KR" dirty="0"/>
              <a:t>, </a:t>
            </a:r>
            <a:r>
              <a:rPr lang="ko-KR" altLang="en-US" dirty="0"/>
              <a:t>광이 일 </a:t>
            </a:r>
            <a:r>
              <a:rPr lang="ko-KR" altLang="en-US" dirty="0" err="1"/>
              <a:t>규빗으로</a:t>
            </a:r>
            <a:r>
              <a:rPr lang="ko-KR" altLang="en-US" dirty="0"/>
              <a:t> 네모 반듯하게 하고 고는 이 </a:t>
            </a:r>
            <a:r>
              <a:rPr lang="ko-KR" altLang="en-US" dirty="0" err="1"/>
              <a:t>규빗으로</a:t>
            </a:r>
            <a:r>
              <a:rPr lang="ko-KR" altLang="en-US" dirty="0"/>
              <a:t> 하며 그 뿔을 그것과 연하게 하고</a:t>
            </a:r>
          </a:p>
          <a:p>
            <a:r>
              <a:rPr lang="en-US" altLang="ko-KR" dirty="0"/>
              <a:t>[</a:t>
            </a:r>
            <a:r>
              <a:rPr lang="ko-KR" altLang="en-US" dirty="0"/>
              <a:t>출</a:t>
            </a:r>
            <a:r>
              <a:rPr lang="en-US" altLang="ko-KR" dirty="0"/>
              <a:t>] 30:3</a:t>
            </a:r>
            <a:r>
              <a:rPr lang="ko-KR" altLang="en-US" dirty="0"/>
              <a:t> 단 상면과 전후 </a:t>
            </a:r>
            <a:r>
              <a:rPr lang="ko-KR" altLang="en-US" dirty="0" err="1"/>
              <a:t>좌우면과</a:t>
            </a:r>
            <a:r>
              <a:rPr lang="ko-KR" altLang="en-US" dirty="0"/>
              <a:t> 뿔을 정금으로 싸고 주위에 금테를 </a:t>
            </a:r>
            <a:r>
              <a:rPr lang="ko-KR" altLang="en-US" dirty="0" err="1"/>
              <a:t>두를지며</a:t>
            </a:r>
            <a:endParaRPr lang="ko-KR" altLang="en-US" dirty="0"/>
          </a:p>
          <a:p>
            <a:r>
              <a:rPr lang="en-US" altLang="ko-KR" dirty="0"/>
              <a:t>[</a:t>
            </a:r>
            <a:r>
              <a:rPr lang="ko-KR" altLang="en-US" dirty="0"/>
              <a:t>출</a:t>
            </a:r>
            <a:r>
              <a:rPr lang="en-US" altLang="ko-KR" dirty="0"/>
              <a:t>] 30:4</a:t>
            </a:r>
            <a:r>
              <a:rPr lang="ko-KR" altLang="en-US" dirty="0"/>
              <a:t> 금테 아래 양편에 금고리 둘을 만들되 곧 그 양편에 만들지니 이는 단을 메는 채를 꿸 곳이며</a:t>
            </a:r>
          </a:p>
          <a:p>
            <a:r>
              <a:rPr lang="en-US" altLang="ko-KR" dirty="0"/>
              <a:t>[</a:t>
            </a:r>
            <a:r>
              <a:rPr lang="ko-KR" altLang="en-US" dirty="0"/>
              <a:t>출</a:t>
            </a:r>
            <a:r>
              <a:rPr lang="en-US" altLang="ko-KR" dirty="0"/>
              <a:t>] 30:5</a:t>
            </a:r>
            <a:r>
              <a:rPr lang="ko-KR" altLang="en-US" dirty="0"/>
              <a:t> 그 채를 </a:t>
            </a:r>
            <a:r>
              <a:rPr lang="ko-KR" altLang="en-US" dirty="0" err="1"/>
              <a:t>조각목으로</a:t>
            </a:r>
            <a:r>
              <a:rPr lang="ko-KR" altLang="en-US" dirty="0"/>
              <a:t> 만들고 금으로 싸고</a:t>
            </a:r>
          </a:p>
          <a:p>
            <a:r>
              <a:rPr lang="en-US" altLang="ko-KR" dirty="0"/>
              <a:t>[</a:t>
            </a:r>
            <a:r>
              <a:rPr lang="ko-KR" altLang="en-US" dirty="0"/>
              <a:t>출</a:t>
            </a:r>
            <a:r>
              <a:rPr lang="en-US" altLang="ko-KR" dirty="0"/>
              <a:t>] 30:6</a:t>
            </a:r>
            <a:r>
              <a:rPr lang="ko-KR" altLang="en-US" dirty="0"/>
              <a:t> 그 단을 </a:t>
            </a:r>
            <a:r>
              <a:rPr lang="ko-KR" altLang="en-US" dirty="0" err="1"/>
              <a:t>증거궤</a:t>
            </a:r>
            <a:r>
              <a:rPr lang="ko-KR" altLang="en-US" dirty="0"/>
              <a:t> 위 </a:t>
            </a:r>
            <a:r>
              <a:rPr lang="ko-KR" altLang="en-US" dirty="0" err="1"/>
              <a:t>속죄소</a:t>
            </a:r>
            <a:r>
              <a:rPr lang="ko-KR" altLang="en-US" dirty="0"/>
              <a:t> 맞은편 곧 </a:t>
            </a:r>
            <a:r>
              <a:rPr lang="ko-KR" altLang="en-US" dirty="0" err="1"/>
              <a:t>증거궤</a:t>
            </a:r>
            <a:r>
              <a:rPr lang="ko-KR" altLang="en-US" dirty="0"/>
              <a:t> 앞에 있는 장 밖에 두라 그 </a:t>
            </a:r>
            <a:r>
              <a:rPr lang="ko-KR" altLang="en-US" dirty="0" err="1"/>
              <a:t>속죄소는</a:t>
            </a:r>
            <a:r>
              <a:rPr lang="ko-KR" altLang="en-US" dirty="0"/>
              <a:t> 내가 너와 만날 곳이며</a:t>
            </a:r>
          </a:p>
          <a:p>
            <a:r>
              <a:rPr lang="en-US" altLang="ko-KR" dirty="0"/>
              <a:t>[</a:t>
            </a:r>
            <a:r>
              <a:rPr lang="ko-KR" altLang="en-US" dirty="0"/>
              <a:t>출</a:t>
            </a:r>
            <a:r>
              <a:rPr lang="en-US" altLang="ko-KR" dirty="0"/>
              <a:t>] 30:7</a:t>
            </a:r>
            <a:r>
              <a:rPr lang="ko-KR" altLang="en-US" dirty="0"/>
              <a:t> </a:t>
            </a:r>
            <a:r>
              <a:rPr lang="ko-KR" altLang="en-US" dirty="0" err="1"/>
              <a:t>아론이</a:t>
            </a:r>
            <a:r>
              <a:rPr lang="ko-KR" altLang="en-US" dirty="0"/>
              <a:t> 아침마다 그 위에 향기로운 향을 사르되 등불을 정리할 때에 </a:t>
            </a:r>
            <a:r>
              <a:rPr lang="ko-KR" altLang="en-US" dirty="0" err="1"/>
              <a:t>사를지며</a:t>
            </a:r>
            <a:endParaRPr lang="ko-KR" altLang="en-US" dirty="0"/>
          </a:p>
          <a:p>
            <a:r>
              <a:rPr lang="en-US" altLang="ko-KR" b="1" dirty="0">
                <a:solidFill>
                  <a:srgbClr val="FF0000"/>
                </a:solidFill>
              </a:rPr>
              <a:t>[</a:t>
            </a:r>
            <a:r>
              <a:rPr lang="ko-KR" altLang="en-US" b="1" dirty="0">
                <a:solidFill>
                  <a:srgbClr val="FF0000"/>
                </a:solidFill>
              </a:rPr>
              <a:t>출</a:t>
            </a:r>
            <a:r>
              <a:rPr lang="en-US" altLang="ko-KR" b="1" dirty="0">
                <a:solidFill>
                  <a:srgbClr val="FF0000"/>
                </a:solidFill>
              </a:rPr>
              <a:t>] 30:8</a:t>
            </a:r>
            <a:r>
              <a:rPr lang="ko-KR" altLang="en-US" b="1" dirty="0">
                <a:solidFill>
                  <a:srgbClr val="FF0000"/>
                </a:solidFill>
              </a:rPr>
              <a:t> 또 저녁때 등불을 켤 때에 사를지니 이 향은 너희가 대대로 여호와 앞에 끊지 </a:t>
            </a:r>
            <a:r>
              <a:rPr lang="ko-KR" altLang="en-US" b="1" dirty="0" err="1">
                <a:solidFill>
                  <a:srgbClr val="FF0000"/>
                </a:solidFill>
              </a:rPr>
              <a:t>못할지며</a:t>
            </a:r>
            <a:r>
              <a:rPr lang="ko-KR" altLang="en-US" dirty="0"/>
              <a:t> </a:t>
            </a:r>
          </a:p>
          <a:p>
            <a:r>
              <a:rPr lang="en-US" altLang="ko-KR" dirty="0"/>
              <a:t>[</a:t>
            </a:r>
            <a:r>
              <a:rPr lang="ko-KR" altLang="en-US" dirty="0"/>
              <a:t>출</a:t>
            </a:r>
            <a:r>
              <a:rPr lang="en-US" altLang="ko-KR" dirty="0"/>
              <a:t>] 30:9</a:t>
            </a:r>
            <a:r>
              <a:rPr lang="ko-KR" altLang="en-US" dirty="0"/>
              <a:t> 너희는 그 위에 다른 향을 사르지 말며 </a:t>
            </a:r>
            <a:r>
              <a:rPr lang="ko-KR" altLang="en-US" dirty="0" err="1"/>
              <a:t>번제나</a:t>
            </a:r>
            <a:r>
              <a:rPr lang="ko-KR" altLang="en-US" dirty="0"/>
              <a:t> 소제를 드리지 말며 전제의 술을 붓지 말며</a:t>
            </a:r>
          </a:p>
          <a:p>
            <a:r>
              <a:rPr lang="en-US" altLang="ko-KR" dirty="0"/>
              <a:t>[</a:t>
            </a:r>
            <a:r>
              <a:rPr lang="ko-KR" altLang="en-US" dirty="0"/>
              <a:t>출</a:t>
            </a:r>
            <a:r>
              <a:rPr lang="en-US" altLang="ko-KR" dirty="0"/>
              <a:t>] 30:10</a:t>
            </a:r>
            <a:r>
              <a:rPr lang="ko-KR" altLang="en-US" dirty="0"/>
              <a:t> </a:t>
            </a:r>
            <a:r>
              <a:rPr lang="ko-KR" altLang="en-US" dirty="0" err="1"/>
              <a:t>아론이</a:t>
            </a:r>
            <a:r>
              <a:rPr lang="ko-KR" altLang="en-US" dirty="0"/>
              <a:t> 일 년 일 차씩 이 </a:t>
            </a:r>
            <a:r>
              <a:rPr lang="ko-KR" altLang="en-US" dirty="0" err="1"/>
              <a:t>향단</a:t>
            </a:r>
            <a:r>
              <a:rPr lang="ko-KR" altLang="en-US" dirty="0"/>
              <a:t> 뿔을 위하여 속죄하되 속죄제의 피로 일 년 일 차씩 대대로 속죄할지니라 이 단은 여호와께 지극히 거룩하니라</a:t>
            </a:r>
          </a:p>
        </p:txBody>
      </p:sp>
    </p:spTree>
    <p:extLst>
      <p:ext uri="{BB962C8B-B14F-4D97-AF65-F5344CB8AC3E}">
        <p14:creationId xmlns:p14="http://schemas.microsoft.com/office/powerpoint/2010/main" val="9184988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67544" y="1628800"/>
            <a:ext cx="8208912" cy="4154984"/>
          </a:xfrm>
          <a:prstGeom prst="rect">
            <a:avLst/>
          </a:prstGeom>
        </p:spPr>
        <p:txBody>
          <a:bodyPr wrap="square">
            <a:spAutoFit/>
          </a:bodyPr>
          <a:lstStyle/>
          <a:p>
            <a:r>
              <a:rPr lang="en-US" altLang="ko-KR" sz="2400" dirty="0"/>
              <a:t>30:34 </a:t>
            </a:r>
            <a:r>
              <a:rPr lang="ko-KR" altLang="en-US" sz="2400" dirty="0"/>
              <a:t>여호와께서 모세에게 이르시되 너는 </a:t>
            </a:r>
            <a:r>
              <a:rPr lang="ko-KR" altLang="en-US" sz="2400" b="1" dirty="0" err="1">
                <a:solidFill>
                  <a:srgbClr val="FF0000"/>
                </a:solidFill>
              </a:rPr>
              <a:t>소합향과</a:t>
            </a:r>
            <a:r>
              <a:rPr lang="ko-KR" altLang="en-US" sz="2400" b="1" dirty="0">
                <a:solidFill>
                  <a:srgbClr val="FF0000"/>
                </a:solidFill>
              </a:rPr>
              <a:t> </a:t>
            </a:r>
            <a:r>
              <a:rPr lang="ko-KR" altLang="en-US" sz="2400" b="1" dirty="0" err="1">
                <a:solidFill>
                  <a:srgbClr val="FF0000"/>
                </a:solidFill>
              </a:rPr>
              <a:t>나감향과</a:t>
            </a:r>
            <a:r>
              <a:rPr lang="ko-KR" altLang="en-US" sz="2400" b="1" dirty="0">
                <a:solidFill>
                  <a:srgbClr val="FF0000"/>
                </a:solidFill>
              </a:rPr>
              <a:t> </a:t>
            </a:r>
            <a:r>
              <a:rPr lang="ko-KR" altLang="en-US" sz="2400" b="1" dirty="0" err="1">
                <a:solidFill>
                  <a:srgbClr val="FF0000"/>
                </a:solidFill>
              </a:rPr>
              <a:t>풍자향</a:t>
            </a:r>
            <a:r>
              <a:rPr lang="ko-KR" altLang="en-US" sz="2400" dirty="0" err="1"/>
              <a:t>의</a:t>
            </a:r>
            <a:r>
              <a:rPr lang="ko-KR" altLang="en-US" sz="2400" dirty="0"/>
              <a:t> </a:t>
            </a:r>
            <a:r>
              <a:rPr lang="ko-KR" altLang="en-US" sz="2400" dirty="0" err="1"/>
              <a:t>향품을</a:t>
            </a:r>
            <a:r>
              <a:rPr lang="ko-KR" altLang="en-US" sz="2400" dirty="0"/>
              <a:t> 취하고 그 </a:t>
            </a:r>
            <a:r>
              <a:rPr lang="ko-KR" altLang="en-US" sz="2400" dirty="0" err="1"/>
              <a:t>향품을</a:t>
            </a:r>
            <a:r>
              <a:rPr lang="ko-KR" altLang="en-US" sz="2400" dirty="0"/>
              <a:t> </a:t>
            </a:r>
            <a:r>
              <a:rPr lang="ko-KR" altLang="en-US" sz="2400" b="1" dirty="0">
                <a:solidFill>
                  <a:srgbClr val="FF0000"/>
                </a:solidFill>
              </a:rPr>
              <a:t>유향</a:t>
            </a:r>
            <a:r>
              <a:rPr lang="ko-KR" altLang="en-US" sz="2400" dirty="0"/>
              <a:t>에 섞되 각기 동일한 중수로 하고</a:t>
            </a:r>
          </a:p>
          <a:p>
            <a:r>
              <a:rPr lang="en-US" altLang="ko-KR" sz="2400" dirty="0" smtClean="0"/>
              <a:t>30:35 </a:t>
            </a:r>
            <a:r>
              <a:rPr lang="ko-KR" altLang="en-US" sz="2400" dirty="0"/>
              <a:t>그것으로 향을 만들되 향 만드는 법대로 만들고 그것에 </a:t>
            </a:r>
            <a:r>
              <a:rPr lang="ko-KR" altLang="en-US" sz="2400" b="1" dirty="0">
                <a:solidFill>
                  <a:srgbClr val="FF0000"/>
                </a:solidFill>
              </a:rPr>
              <a:t>소금을 쳐서 성결</a:t>
            </a:r>
            <a:r>
              <a:rPr lang="ko-KR" altLang="en-US" sz="2400" dirty="0"/>
              <a:t>하게 하고</a:t>
            </a:r>
          </a:p>
          <a:p>
            <a:r>
              <a:rPr lang="en-US" altLang="ko-KR" sz="2400" dirty="0" smtClean="0"/>
              <a:t>30:36 </a:t>
            </a:r>
            <a:r>
              <a:rPr lang="ko-KR" altLang="en-US" sz="2400" dirty="0"/>
              <a:t>그 향 얼마를 곱게 찧어 </a:t>
            </a:r>
            <a:r>
              <a:rPr lang="ko-KR" altLang="en-US" sz="2400" b="1" dirty="0">
                <a:solidFill>
                  <a:srgbClr val="FF0000"/>
                </a:solidFill>
              </a:rPr>
              <a:t>내가 너와 만날 </a:t>
            </a:r>
            <a:r>
              <a:rPr lang="ko-KR" altLang="en-US" sz="2400" b="1" dirty="0" err="1">
                <a:solidFill>
                  <a:srgbClr val="FF0000"/>
                </a:solidFill>
              </a:rPr>
              <a:t>회막</a:t>
            </a:r>
            <a:r>
              <a:rPr lang="ko-KR" altLang="en-US" sz="2400" b="1" dirty="0">
                <a:solidFill>
                  <a:srgbClr val="FF0000"/>
                </a:solidFill>
              </a:rPr>
              <a:t> 안 </a:t>
            </a:r>
            <a:r>
              <a:rPr lang="ko-KR" altLang="en-US" sz="2400" b="1" dirty="0" err="1">
                <a:solidFill>
                  <a:srgbClr val="FF0000"/>
                </a:solidFill>
              </a:rPr>
              <a:t>증거궤</a:t>
            </a:r>
            <a:r>
              <a:rPr lang="ko-KR" altLang="en-US" sz="2400" b="1" dirty="0">
                <a:solidFill>
                  <a:srgbClr val="FF0000"/>
                </a:solidFill>
              </a:rPr>
              <a:t> 앞에 두라 </a:t>
            </a:r>
            <a:r>
              <a:rPr lang="ko-KR" altLang="en-US" sz="2400" dirty="0"/>
              <a:t>이 향은 너희에게 지극히 거룩하니라</a:t>
            </a:r>
          </a:p>
          <a:p>
            <a:r>
              <a:rPr lang="en-US" altLang="ko-KR" sz="2400" dirty="0" smtClean="0"/>
              <a:t>30:37 </a:t>
            </a:r>
            <a:r>
              <a:rPr lang="ko-KR" altLang="en-US" sz="2400" dirty="0"/>
              <a:t>네가 만들 향은 여호와를 위하여 거룩한 것이니 그 방법대로 너희를 위하여 만들지 말라</a:t>
            </a:r>
          </a:p>
          <a:p>
            <a:r>
              <a:rPr lang="en-US" altLang="ko-KR" sz="2400" dirty="0" smtClean="0"/>
              <a:t>30:38 </a:t>
            </a:r>
            <a:r>
              <a:rPr lang="ko-KR" altLang="en-US" sz="2400" dirty="0"/>
              <a:t>무릇 맡으려고 </a:t>
            </a:r>
            <a:r>
              <a:rPr lang="ko-KR" altLang="en-US" sz="2400" dirty="0" err="1"/>
              <a:t>이같은</a:t>
            </a:r>
            <a:r>
              <a:rPr lang="ko-KR" altLang="en-US" sz="2400" dirty="0"/>
              <a:t> 것을 만드는 자는 그 백성 중에서 </a:t>
            </a:r>
            <a:r>
              <a:rPr lang="ko-KR" altLang="en-US" sz="2400" dirty="0" err="1"/>
              <a:t>끊쳐지리라</a:t>
            </a:r>
            <a:endParaRPr lang="ko-KR" altLang="en-US" sz="2400" dirty="0"/>
          </a:p>
        </p:txBody>
      </p:sp>
      <p:sp>
        <p:nvSpPr>
          <p:cNvPr id="4" name="직사각형 3"/>
          <p:cNvSpPr/>
          <p:nvPr/>
        </p:nvSpPr>
        <p:spPr>
          <a:xfrm>
            <a:off x="467544" y="548680"/>
            <a:ext cx="8208912" cy="954107"/>
          </a:xfrm>
          <a:prstGeom prst="rect">
            <a:avLst/>
          </a:prstGeom>
        </p:spPr>
        <p:txBody>
          <a:bodyPr wrap="square">
            <a:spAutoFit/>
          </a:bodyPr>
          <a:lstStyle/>
          <a:p>
            <a:r>
              <a:rPr lang="en-US" altLang="ko-KR" sz="2800" b="1" dirty="0">
                <a:solidFill>
                  <a:srgbClr val="FF0000"/>
                </a:solidFill>
              </a:rPr>
              <a:t>[</a:t>
            </a:r>
            <a:r>
              <a:rPr lang="ko-KR" altLang="en-US" sz="2800" b="1" dirty="0">
                <a:solidFill>
                  <a:srgbClr val="FF0000"/>
                </a:solidFill>
              </a:rPr>
              <a:t>출</a:t>
            </a:r>
            <a:r>
              <a:rPr lang="en-US" altLang="ko-KR" sz="2800" b="1" dirty="0">
                <a:solidFill>
                  <a:srgbClr val="FF0000"/>
                </a:solidFill>
              </a:rPr>
              <a:t>] 30:8</a:t>
            </a:r>
            <a:r>
              <a:rPr lang="ko-KR" altLang="en-US" sz="2800" b="1" dirty="0">
                <a:solidFill>
                  <a:srgbClr val="FF0000"/>
                </a:solidFill>
              </a:rPr>
              <a:t> 또 저녁때 등불을 켤 때에 사를지니 이 향은 너희가 대대로 여호와 앞에 끊지 </a:t>
            </a:r>
            <a:r>
              <a:rPr lang="ko-KR" altLang="en-US" sz="2800" b="1" dirty="0" err="1">
                <a:solidFill>
                  <a:srgbClr val="FF0000"/>
                </a:solidFill>
              </a:rPr>
              <a:t>못할지며</a:t>
            </a:r>
            <a:r>
              <a:rPr lang="ko-KR" altLang="en-US" sz="2800" dirty="0"/>
              <a:t> </a:t>
            </a:r>
          </a:p>
        </p:txBody>
      </p:sp>
    </p:spTree>
    <p:extLst>
      <p:ext uri="{BB962C8B-B14F-4D97-AF65-F5344CB8AC3E}">
        <p14:creationId xmlns:p14="http://schemas.microsoft.com/office/powerpoint/2010/main" val="29416629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ko-KR" altLang="en-US" dirty="0" err="1" smtClean="0"/>
              <a:t>소합향</a:t>
            </a:r>
            <a:endParaRPr lang="ko-KR" altLang="en-US" dirty="0"/>
          </a:p>
        </p:txBody>
      </p:sp>
      <p:pic>
        <p:nvPicPr>
          <p:cNvPr id="3" name="Picture 2"/>
          <p:cNvPicPr>
            <a:picLocks noChangeAspect="1"/>
          </p:cNvPicPr>
          <p:nvPr/>
        </p:nvPicPr>
        <p:blipFill>
          <a:blip r:embed="rId3"/>
          <a:stretch>
            <a:fillRect/>
          </a:stretch>
        </p:blipFill>
        <p:spPr>
          <a:xfrm>
            <a:off x="3905250" y="250075"/>
            <a:ext cx="5238750" cy="1724025"/>
          </a:xfrm>
          <a:prstGeom prst="rect">
            <a:avLst/>
          </a:prstGeom>
        </p:spPr>
      </p:pic>
      <p:sp>
        <p:nvSpPr>
          <p:cNvPr id="4" name="Rectangle 3"/>
          <p:cNvSpPr/>
          <p:nvPr/>
        </p:nvSpPr>
        <p:spPr>
          <a:xfrm>
            <a:off x="497822" y="1974100"/>
            <a:ext cx="3689734" cy="2246769"/>
          </a:xfrm>
          <a:prstGeom prst="rect">
            <a:avLst/>
          </a:prstGeom>
        </p:spPr>
        <p:txBody>
          <a:bodyPr wrap="square">
            <a:spAutoFit/>
          </a:bodyPr>
          <a:lstStyle/>
          <a:p>
            <a:r>
              <a:rPr lang="ko-KR" altLang="en-US" sz="2000" dirty="0" err="1"/>
              <a:t>소합향은</a:t>
            </a:r>
            <a:r>
              <a:rPr lang="ko-KR" altLang="en-US" sz="2000" dirty="0"/>
              <a:t> 히브리어 ‘</a:t>
            </a:r>
            <a:r>
              <a:rPr lang="ko-KR" altLang="en-US" sz="2000" dirty="0" err="1"/>
              <a:t>나타프</a:t>
            </a:r>
            <a:r>
              <a:rPr lang="ko-KR" altLang="en-US" sz="2000" dirty="0"/>
              <a:t>’</a:t>
            </a:r>
            <a:r>
              <a:rPr lang="en-US" altLang="ko-KR" sz="2000" dirty="0"/>
              <a:t>(</a:t>
            </a:r>
            <a:r>
              <a:rPr lang="ko-KR" altLang="en-US" sz="2000" dirty="0"/>
              <a:t>명사</a:t>
            </a:r>
            <a:r>
              <a:rPr lang="en-US" altLang="ko-KR" sz="2000" dirty="0"/>
              <a:t>)</a:t>
            </a:r>
            <a:r>
              <a:rPr lang="ko-KR" altLang="en-US" sz="2000" dirty="0"/>
              <a:t>로</a:t>
            </a:r>
            <a:r>
              <a:rPr lang="en-US" altLang="ko-KR" sz="2000" dirty="0"/>
              <a:t>, ‘</a:t>
            </a:r>
            <a:r>
              <a:rPr lang="ko-KR" altLang="en-US" sz="2000" dirty="0" err="1"/>
              <a:t>스며나오다</a:t>
            </a:r>
            <a:r>
              <a:rPr lang="ko-KR" altLang="en-US" sz="2000" dirty="0"/>
              <a:t>’</a:t>
            </a:r>
            <a:r>
              <a:rPr lang="en-US" altLang="ko-KR" sz="2000" dirty="0"/>
              <a:t>, ‘</a:t>
            </a:r>
            <a:r>
              <a:rPr lang="ko-KR" altLang="en-US" sz="2000" dirty="0"/>
              <a:t>서서히 </a:t>
            </a:r>
            <a:r>
              <a:rPr lang="ko-KR" altLang="en-US" sz="2000" dirty="0" err="1"/>
              <a:t>새어나오다</a:t>
            </a:r>
            <a:r>
              <a:rPr lang="ko-KR" altLang="en-US" sz="2000" dirty="0"/>
              <a:t>’</a:t>
            </a:r>
            <a:r>
              <a:rPr lang="en-US" altLang="ko-KR" sz="2000" dirty="0"/>
              <a:t>, ‘</a:t>
            </a:r>
            <a:r>
              <a:rPr lang="ko-KR" altLang="en-US" sz="2000" dirty="0"/>
              <a:t>방울방울 떨어지다’</a:t>
            </a:r>
            <a:r>
              <a:rPr lang="en-US" altLang="ko-KR" sz="2000" dirty="0"/>
              <a:t>, ‘</a:t>
            </a:r>
            <a:r>
              <a:rPr lang="ko-KR" altLang="en-US" sz="2000" dirty="0"/>
              <a:t>증류하다’는 뜻의 동사 ‘</a:t>
            </a:r>
            <a:r>
              <a:rPr lang="ko-KR" altLang="en-US" sz="2000" dirty="0" err="1"/>
              <a:t>나타프</a:t>
            </a:r>
            <a:r>
              <a:rPr lang="ko-KR" altLang="en-US" sz="2000" dirty="0"/>
              <a:t>’</a:t>
            </a:r>
            <a:r>
              <a:rPr lang="en-US" altLang="ko-KR" sz="2000" dirty="0"/>
              <a:t>(</a:t>
            </a:r>
            <a:r>
              <a:rPr lang="ko-KR" altLang="en-US" sz="2000" dirty="0"/>
              <a:t>동사</a:t>
            </a:r>
            <a:r>
              <a:rPr lang="en-US" altLang="ko-KR" sz="2000" dirty="0"/>
              <a:t>)</a:t>
            </a:r>
            <a:r>
              <a:rPr lang="ko-KR" altLang="en-US" sz="2000" dirty="0"/>
              <a:t>에서 유래되었다</a:t>
            </a:r>
            <a:r>
              <a:rPr lang="en-US" altLang="ko-KR" sz="2000" dirty="0"/>
              <a:t>. </a:t>
            </a:r>
            <a:r>
              <a:rPr lang="ko-KR" altLang="en-US" sz="2000" dirty="0"/>
              <a:t>예언하다</a:t>
            </a:r>
            <a:r>
              <a:rPr lang="en-US" altLang="ko-KR" sz="2000" dirty="0"/>
              <a:t>, </a:t>
            </a:r>
            <a:r>
              <a:rPr lang="ko-KR" altLang="en-US" sz="2000" dirty="0"/>
              <a:t>설교하다</a:t>
            </a:r>
            <a:r>
              <a:rPr lang="en-US" altLang="ko-KR" sz="2000" dirty="0"/>
              <a:t>, </a:t>
            </a:r>
            <a:r>
              <a:rPr lang="ko-KR" altLang="en-US" sz="2000" dirty="0"/>
              <a:t>논하다 등의 뜻도 가진다</a:t>
            </a:r>
            <a:r>
              <a:rPr lang="en-US" altLang="ko-KR" sz="2000" dirty="0"/>
              <a:t>.</a:t>
            </a:r>
            <a:endParaRPr lang="ko-KR" altLang="en-US" sz="2000" dirty="0"/>
          </a:p>
        </p:txBody>
      </p:sp>
      <p:pic>
        <p:nvPicPr>
          <p:cNvPr id="5" name="Picture 4"/>
          <p:cNvPicPr>
            <a:picLocks noChangeAspect="1"/>
          </p:cNvPicPr>
          <p:nvPr/>
        </p:nvPicPr>
        <p:blipFill>
          <a:blip r:embed="rId4"/>
          <a:stretch>
            <a:fillRect/>
          </a:stretch>
        </p:blipFill>
        <p:spPr>
          <a:xfrm>
            <a:off x="5281289" y="2204864"/>
            <a:ext cx="3425819" cy="4369822"/>
          </a:xfrm>
          <a:prstGeom prst="rect">
            <a:avLst/>
          </a:prstGeom>
        </p:spPr>
      </p:pic>
      <p:sp>
        <p:nvSpPr>
          <p:cNvPr id="6" name="Rectangle 5"/>
          <p:cNvSpPr/>
          <p:nvPr/>
        </p:nvSpPr>
        <p:spPr>
          <a:xfrm>
            <a:off x="251520" y="1316082"/>
            <a:ext cx="3816424" cy="369332"/>
          </a:xfrm>
          <a:prstGeom prst="rect">
            <a:avLst/>
          </a:prstGeom>
        </p:spPr>
        <p:txBody>
          <a:bodyPr wrap="square">
            <a:spAutoFit/>
          </a:bodyPr>
          <a:lstStyle/>
          <a:p>
            <a:r>
              <a:rPr lang="ko-KR" altLang="en-US" b="1" dirty="0"/>
              <a:t>히</a:t>
            </a:r>
            <a:r>
              <a:rPr lang="en-US" altLang="ko-KR" b="1" dirty="0" smtClean="0"/>
              <a:t>5:7-9 </a:t>
            </a:r>
            <a:r>
              <a:rPr lang="ko-KR" altLang="en-US" b="1" dirty="0" err="1" smtClean="0"/>
              <a:t>눅</a:t>
            </a:r>
            <a:r>
              <a:rPr lang="en-US" altLang="ko-KR" b="1" dirty="0" smtClean="0"/>
              <a:t>22:44 </a:t>
            </a:r>
            <a:r>
              <a:rPr lang="ko-KR" altLang="en-US" b="1" dirty="0" err="1" smtClean="0"/>
              <a:t>렘</a:t>
            </a:r>
            <a:r>
              <a:rPr lang="en-US" altLang="ko-KR" b="1" dirty="0" smtClean="0"/>
              <a:t>29:12-13</a:t>
            </a:r>
            <a:endParaRPr lang="ko-KR" altLang="en-US" dirty="0"/>
          </a:p>
        </p:txBody>
      </p:sp>
      <p:sp>
        <p:nvSpPr>
          <p:cNvPr id="7" name="직사각형 6"/>
          <p:cNvSpPr/>
          <p:nvPr/>
        </p:nvSpPr>
        <p:spPr>
          <a:xfrm>
            <a:off x="251520" y="4389775"/>
            <a:ext cx="4572000" cy="1323439"/>
          </a:xfrm>
          <a:prstGeom prst="rect">
            <a:avLst/>
          </a:prstGeom>
        </p:spPr>
        <p:txBody>
          <a:bodyPr>
            <a:spAutoFit/>
          </a:bodyPr>
          <a:lstStyle/>
          <a:p>
            <a:r>
              <a:rPr lang="ko-KR" altLang="en-US" sz="2000" dirty="0" err="1" smtClean="0"/>
              <a:t>소합향</a:t>
            </a:r>
            <a:r>
              <a:rPr lang="ko-KR" altLang="en-US" sz="2000" dirty="0" smtClean="0"/>
              <a:t> </a:t>
            </a:r>
            <a:r>
              <a:rPr lang="en-US" altLang="ko-KR" sz="2000" dirty="0"/>
              <a:t>– </a:t>
            </a:r>
            <a:r>
              <a:rPr lang="ko-KR" altLang="en-US" sz="2000" dirty="0"/>
              <a:t>진액을 쏟는 기도</a:t>
            </a:r>
          </a:p>
          <a:p>
            <a:r>
              <a:rPr lang="ko-KR" altLang="en-US" sz="2000" dirty="0"/>
              <a:t> </a:t>
            </a:r>
            <a:r>
              <a:rPr lang="ko-KR" altLang="en-US" sz="2000" dirty="0" err="1"/>
              <a:t>소합향은</a:t>
            </a:r>
            <a:r>
              <a:rPr lang="ko-KR" altLang="en-US" sz="2000" dirty="0"/>
              <a:t> 수액이 태양의 열을 받아 저절로 분비되어 나오는 고무진액과 같은 것으로 만들어진  향입니다</a:t>
            </a:r>
            <a:r>
              <a:rPr lang="en-US" altLang="ko-KR" sz="2000" dirty="0"/>
              <a:t>. </a:t>
            </a:r>
            <a:endParaRPr lang="ko-KR" altLang="en-US" sz="2000" dirty="0"/>
          </a:p>
        </p:txBody>
      </p:sp>
    </p:spTree>
    <p:extLst>
      <p:ext uri="{BB962C8B-B14F-4D97-AF65-F5344CB8AC3E}">
        <p14:creationId xmlns:p14="http://schemas.microsoft.com/office/powerpoint/2010/main" val="19518989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ko-KR" altLang="en-US" dirty="0" err="1" smtClean="0"/>
              <a:t>나감향</a:t>
            </a:r>
            <a:endParaRPr lang="ko-KR" altLang="en-US" dirty="0"/>
          </a:p>
        </p:txBody>
      </p:sp>
      <p:sp>
        <p:nvSpPr>
          <p:cNvPr id="4" name="Rectangle 3"/>
          <p:cNvSpPr/>
          <p:nvPr/>
        </p:nvSpPr>
        <p:spPr>
          <a:xfrm>
            <a:off x="0" y="5733256"/>
            <a:ext cx="9144000" cy="646331"/>
          </a:xfrm>
          <a:prstGeom prst="rect">
            <a:avLst/>
          </a:prstGeom>
        </p:spPr>
        <p:txBody>
          <a:bodyPr wrap="square">
            <a:spAutoFit/>
          </a:bodyPr>
          <a:lstStyle/>
          <a:p>
            <a:r>
              <a:rPr lang="ko-KR" altLang="en-US" dirty="0"/>
              <a:t>“여호와는 마음이 상한 자에게 가까이 하시고 중심에 통회하는 자를 </a:t>
            </a:r>
            <a:r>
              <a:rPr lang="ko-KR" altLang="en-US" dirty="0" err="1"/>
              <a:t>구원하시는도다</a:t>
            </a:r>
            <a:r>
              <a:rPr lang="ko-KR" altLang="en-US" dirty="0" smtClean="0"/>
              <a:t>”</a:t>
            </a:r>
            <a:endParaRPr lang="en-US" altLang="ko-KR" dirty="0" smtClean="0"/>
          </a:p>
          <a:p>
            <a:pPr algn="r"/>
            <a:r>
              <a:rPr lang="en-US" altLang="ko-KR" dirty="0" smtClean="0"/>
              <a:t>(</a:t>
            </a:r>
            <a:r>
              <a:rPr lang="ko-KR" altLang="en-US" dirty="0"/>
              <a:t>시</a:t>
            </a:r>
            <a:r>
              <a:rPr lang="en-US" altLang="ko-KR" dirty="0"/>
              <a:t>34:18)</a:t>
            </a:r>
            <a:endParaRPr lang="ko-KR" altLang="en-US" dirty="0"/>
          </a:p>
        </p:txBody>
      </p:sp>
      <p:sp>
        <p:nvSpPr>
          <p:cNvPr id="5" name="Rectangle 4"/>
          <p:cNvSpPr/>
          <p:nvPr/>
        </p:nvSpPr>
        <p:spPr>
          <a:xfrm>
            <a:off x="107504" y="6194921"/>
            <a:ext cx="1301959" cy="369332"/>
          </a:xfrm>
          <a:prstGeom prst="rect">
            <a:avLst/>
          </a:prstGeom>
        </p:spPr>
        <p:txBody>
          <a:bodyPr wrap="none">
            <a:spAutoFit/>
          </a:bodyPr>
          <a:lstStyle/>
          <a:p>
            <a:r>
              <a:rPr lang="ko-KR" altLang="en-US" dirty="0" err="1">
                <a:solidFill>
                  <a:srgbClr val="202020"/>
                </a:solidFill>
                <a:latin typeface="굴림" panose="020B0600000101010101" pitchFamily="50" charset="-127"/>
                <a:ea typeface="굴림" panose="020B0600000101010101" pitchFamily="50" charset="-127"/>
              </a:rPr>
              <a:t>눅</a:t>
            </a:r>
            <a:r>
              <a:rPr lang="en-US" altLang="ko-KR" dirty="0">
                <a:solidFill>
                  <a:srgbClr val="202020"/>
                </a:solidFill>
                <a:latin typeface="굴림" panose="020B0600000101010101" pitchFamily="50" charset="-127"/>
                <a:ea typeface="굴림" panose="020B0600000101010101" pitchFamily="50" charset="-127"/>
              </a:rPr>
              <a:t>5:31-32</a:t>
            </a:r>
            <a:endParaRPr lang="ko-KR"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595" y="7567"/>
            <a:ext cx="591502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107" y="2564904"/>
            <a:ext cx="26479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395536" y="2399999"/>
            <a:ext cx="5544616" cy="2246769"/>
          </a:xfrm>
          <a:prstGeom prst="rect">
            <a:avLst/>
          </a:prstGeom>
        </p:spPr>
        <p:txBody>
          <a:bodyPr wrap="square">
            <a:spAutoFit/>
          </a:bodyPr>
          <a:lstStyle/>
          <a:p>
            <a:r>
              <a:rPr lang="ko-KR" altLang="en-US" sz="2000" dirty="0" err="1">
                <a:solidFill>
                  <a:srgbClr val="306F7F"/>
                </a:solidFill>
                <a:latin typeface="verdana" panose="020B0604030504040204" pitchFamily="34" charset="0"/>
              </a:rPr>
              <a:t>나감향은</a:t>
            </a:r>
            <a:r>
              <a:rPr lang="ko-KR" altLang="en-US" sz="2000" dirty="0">
                <a:solidFill>
                  <a:srgbClr val="306F7F"/>
                </a:solidFill>
                <a:latin typeface="verdana" panose="020B0604030504040204" pitchFamily="34" charset="0"/>
              </a:rPr>
              <a:t> 히브리어 ‘</a:t>
            </a:r>
            <a:r>
              <a:rPr lang="ko-KR" altLang="en-US" sz="2000" dirty="0" err="1">
                <a:solidFill>
                  <a:srgbClr val="306F7F"/>
                </a:solidFill>
                <a:latin typeface="verdana" panose="020B0604030504040204" pitchFamily="34" charset="0"/>
              </a:rPr>
              <a:t>쉐헬레트</a:t>
            </a:r>
            <a:r>
              <a:rPr lang="ko-KR" altLang="en-US" sz="2000" dirty="0">
                <a:solidFill>
                  <a:srgbClr val="306F7F"/>
                </a:solidFill>
                <a:latin typeface="verdana" panose="020B0604030504040204" pitchFamily="34" charset="0"/>
              </a:rPr>
              <a:t>’</a:t>
            </a:r>
            <a:r>
              <a:rPr lang="ko-KR" altLang="en-US" sz="2000" dirty="0" err="1">
                <a:solidFill>
                  <a:srgbClr val="306F7F"/>
                </a:solidFill>
                <a:latin typeface="verdana" panose="020B0604030504040204" pitchFamily="34" charset="0"/>
              </a:rPr>
              <a:t>로</a:t>
            </a:r>
            <a:r>
              <a:rPr lang="ko-KR" altLang="en-US" sz="2000" dirty="0">
                <a:solidFill>
                  <a:srgbClr val="306F7F"/>
                </a:solidFill>
                <a:latin typeface="verdana" panose="020B0604030504040204" pitchFamily="34" charset="0"/>
              </a:rPr>
              <a:t> ‘</a:t>
            </a:r>
            <a:r>
              <a:rPr lang="en-US" altLang="ko-KR" sz="2000" dirty="0">
                <a:solidFill>
                  <a:srgbClr val="306F7F"/>
                </a:solidFill>
                <a:latin typeface="verdana" panose="020B0604030504040204" pitchFamily="34" charset="0"/>
              </a:rPr>
              <a:t>(</a:t>
            </a:r>
            <a:r>
              <a:rPr lang="ko-KR" altLang="en-US" sz="2000" dirty="0">
                <a:solidFill>
                  <a:srgbClr val="306F7F"/>
                </a:solidFill>
                <a:latin typeface="verdana" panose="020B0604030504040204" pitchFamily="34" charset="0"/>
              </a:rPr>
              <a:t>조개</a:t>
            </a:r>
            <a:r>
              <a:rPr lang="en-US" altLang="ko-KR" sz="2000" dirty="0">
                <a:solidFill>
                  <a:srgbClr val="306F7F"/>
                </a:solidFill>
                <a:latin typeface="verdana" panose="020B0604030504040204" pitchFamily="34" charset="0"/>
              </a:rPr>
              <a:t>) </a:t>
            </a:r>
            <a:r>
              <a:rPr lang="ko-KR" altLang="en-US" sz="2000" dirty="0">
                <a:solidFill>
                  <a:srgbClr val="306F7F"/>
                </a:solidFill>
                <a:latin typeface="verdana" panose="020B0604030504040204" pitchFamily="34" charset="0"/>
              </a:rPr>
              <a:t>껍질’</a:t>
            </a:r>
            <a:r>
              <a:rPr lang="en-US" altLang="ko-KR" sz="2000" dirty="0">
                <a:solidFill>
                  <a:srgbClr val="306F7F"/>
                </a:solidFill>
                <a:latin typeface="verdana" panose="020B0604030504040204" pitchFamily="34" charset="0"/>
              </a:rPr>
              <a:t>, ‘</a:t>
            </a:r>
            <a:r>
              <a:rPr lang="ko-KR" altLang="en-US" sz="2000" dirty="0" err="1">
                <a:solidFill>
                  <a:srgbClr val="306F7F"/>
                </a:solidFill>
                <a:latin typeface="verdana" panose="020B0604030504040204" pitchFamily="34" charset="0"/>
              </a:rPr>
              <a:t>향기나는</a:t>
            </a:r>
            <a:r>
              <a:rPr lang="ko-KR" altLang="en-US" sz="2000" dirty="0">
                <a:solidFill>
                  <a:srgbClr val="306F7F"/>
                </a:solidFill>
                <a:latin typeface="verdana" panose="020B0604030504040204" pitchFamily="34" charset="0"/>
              </a:rPr>
              <a:t> 껍질’이란 뜻이다</a:t>
            </a:r>
            <a:r>
              <a:rPr lang="en-US" altLang="ko-KR" sz="2000" dirty="0">
                <a:solidFill>
                  <a:srgbClr val="306F7F"/>
                </a:solidFill>
                <a:latin typeface="verdana" panose="020B0604030504040204" pitchFamily="34" charset="0"/>
              </a:rPr>
              <a:t>. </a:t>
            </a:r>
            <a:r>
              <a:rPr lang="ko-KR" altLang="en-US" sz="2000" dirty="0">
                <a:solidFill>
                  <a:srgbClr val="306F7F"/>
                </a:solidFill>
                <a:latin typeface="verdana" panose="020B0604030504040204" pitchFamily="34" charset="0"/>
              </a:rPr>
              <a:t>소라 또는 다른 연체동물의 껍질을 빻아서 만든 향으로</a:t>
            </a:r>
            <a:r>
              <a:rPr lang="en-US" altLang="ko-KR" sz="2000" dirty="0">
                <a:solidFill>
                  <a:srgbClr val="306F7F"/>
                </a:solidFill>
                <a:latin typeface="verdana" panose="020B0604030504040204" pitchFamily="34" charset="0"/>
              </a:rPr>
              <a:t>. ‘</a:t>
            </a:r>
            <a:r>
              <a:rPr lang="ko-KR" altLang="en-US" sz="2000" dirty="0" err="1">
                <a:solidFill>
                  <a:srgbClr val="306F7F"/>
                </a:solidFill>
                <a:latin typeface="verdana" panose="020B0604030504040204" pitchFamily="34" charset="0"/>
              </a:rPr>
              <a:t>향조개</a:t>
            </a:r>
            <a:r>
              <a:rPr lang="ko-KR" altLang="en-US" sz="2000" dirty="0">
                <a:solidFill>
                  <a:srgbClr val="306F7F"/>
                </a:solidFill>
                <a:latin typeface="verdana" panose="020B0604030504040204" pitchFamily="34" charset="0"/>
              </a:rPr>
              <a:t>’라고 부르기도 한다</a:t>
            </a:r>
            <a:r>
              <a:rPr lang="en-US" altLang="ko-KR" sz="2000" dirty="0">
                <a:solidFill>
                  <a:srgbClr val="306F7F"/>
                </a:solidFill>
                <a:latin typeface="verdana" panose="020B0604030504040204" pitchFamily="34" charset="0"/>
              </a:rPr>
              <a:t>. </a:t>
            </a:r>
            <a:r>
              <a:rPr lang="ko-KR" altLang="en-US" sz="2000" dirty="0">
                <a:solidFill>
                  <a:srgbClr val="306F7F"/>
                </a:solidFill>
                <a:latin typeface="verdana" panose="020B0604030504040204" pitchFamily="34" charset="0"/>
              </a:rPr>
              <a:t>식물의 향보다 더 진한 향을 내며</a:t>
            </a:r>
            <a:r>
              <a:rPr lang="en-US" altLang="ko-KR" sz="2000" dirty="0">
                <a:solidFill>
                  <a:srgbClr val="306F7F"/>
                </a:solidFill>
                <a:latin typeface="verdana" panose="020B0604030504040204" pitchFamily="34" charset="0"/>
              </a:rPr>
              <a:t>, </a:t>
            </a:r>
            <a:r>
              <a:rPr lang="ko-KR" altLang="en-US" sz="2000" dirty="0">
                <a:solidFill>
                  <a:srgbClr val="306F7F"/>
                </a:solidFill>
                <a:latin typeface="verdana" panose="020B0604030504040204" pitchFamily="34" charset="0"/>
              </a:rPr>
              <a:t>다른 향과 섞이면 더욱 진한 향이 오래도록 나게 한다</a:t>
            </a:r>
            <a:r>
              <a:rPr lang="en-US" altLang="ko-KR" sz="2000" dirty="0">
                <a:solidFill>
                  <a:srgbClr val="306F7F"/>
                </a:solidFill>
                <a:latin typeface="verdana" panose="020B0604030504040204" pitchFamily="34" charset="0"/>
              </a:rPr>
              <a:t>. </a:t>
            </a:r>
            <a:r>
              <a:rPr lang="ko-KR" altLang="en-US" sz="2000" dirty="0">
                <a:solidFill>
                  <a:srgbClr val="306F7F"/>
                </a:solidFill>
                <a:latin typeface="verdana" panose="020B0604030504040204" pitchFamily="34" charset="0"/>
              </a:rPr>
              <a:t>또한 부서질수록 향이 짙어지는 특징이 있다</a:t>
            </a:r>
            <a:r>
              <a:rPr lang="en-US" altLang="ko-KR" sz="2000" dirty="0">
                <a:solidFill>
                  <a:srgbClr val="306F7F"/>
                </a:solidFill>
                <a:latin typeface="verdana" panose="020B0604030504040204" pitchFamily="34" charset="0"/>
              </a:rPr>
              <a:t>.</a:t>
            </a:r>
          </a:p>
        </p:txBody>
      </p:sp>
      <p:sp>
        <p:nvSpPr>
          <p:cNvPr id="3" name="직사각형 2"/>
          <p:cNvSpPr/>
          <p:nvPr/>
        </p:nvSpPr>
        <p:spPr>
          <a:xfrm>
            <a:off x="140786" y="5229200"/>
            <a:ext cx="1329210" cy="369332"/>
          </a:xfrm>
          <a:prstGeom prst="rect">
            <a:avLst/>
          </a:prstGeom>
        </p:spPr>
        <p:txBody>
          <a:bodyPr wrap="none">
            <a:spAutoFit/>
          </a:bodyPr>
          <a:lstStyle/>
          <a:p>
            <a:r>
              <a:rPr lang="en-US" altLang="ko-KR" dirty="0"/>
              <a:t>[</a:t>
            </a:r>
            <a:r>
              <a:rPr lang="ko-KR" altLang="en-US" dirty="0"/>
              <a:t>시</a:t>
            </a:r>
            <a:r>
              <a:rPr lang="en-US" altLang="ko-KR" dirty="0"/>
              <a:t>] </a:t>
            </a:r>
            <a:r>
              <a:rPr lang="en-US" altLang="ko-KR" dirty="0" smtClean="0"/>
              <a:t>51:17, </a:t>
            </a:r>
            <a:endParaRPr lang="ko-KR" altLang="en-US" dirty="0"/>
          </a:p>
        </p:txBody>
      </p:sp>
      <p:sp>
        <p:nvSpPr>
          <p:cNvPr id="6" name="직사각형 5"/>
          <p:cNvSpPr/>
          <p:nvPr/>
        </p:nvSpPr>
        <p:spPr>
          <a:xfrm>
            <a:off x="1385418" y="5229200"/>
            <a:ext cx="2050561" cy="369332"/>
          </a:xfrm>
          <a:prstGeom prst="rect">
            <a:avLst/>
          </a:prstGeom>
        </p:spPr>
        <p:txBody>
          <a:bodyPr wrap="none">
            <a:spAutoFit/>
          </a:bodyPr>
          <a:lstStyle/>
          <a:p>
            <a:r>
              <a:rPr lang="en-US" altLang="ko-KR" dirty="0"/>
              <a:t>[</a:t>
            </a:r>
            <a:r>
              <a:rPr lang="ko-KR" altLang="en-US" dirty="0" err="1"/>
              <a:t>눅</a:t>
            </a:r>
            <a:r>
              <a:rPr lang="en-US" altLang="ko-KR" dirty="0"/>
              <a:t>] </a:t>
            </a:r>
            <a:r>
              <a:rPr lang="en-US" altLang="ko-KR" dirty="0" smtClean="0"/>
              <a:t>18:10,  22:42 </a:t>
            </a:r>
            <a:endParaRPr lang="ko-KR" altLang="en-US" dirty="0"/>
          </a:p>
        </p:txBody>
      </p:sp>
      <p:pic>
        <p:nvPicPr>
          <p:cNvPr id="2050"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83034" y="4361678"/>
            <a:ext cx="1913102" cy="128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5333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ko-KR" altLang="en-US" dirty="0" err="1" smtClean="0"/>
              <a:t>풍자향</a:t>
            </a:r>
            <a:endParaRPr lang="ko-KR" altLang="en-US" dirty="0"/>
          </a:p>
        </p:txBody>
      </p:sp>
      <p:pic>
        <p:nvPicPr>
          <p:cNvPr id="3" name="Picture 2"/>
          <p:cNvPicPr>
            <a:picLocks noChangeAspect="1"/>
          </p:cNvPicPr>
          <p:nvPr/>
        </p:nvPicPr>
        <p:blipFill>
          <a:blip r:embed="rId3"/>
          <a:stretch>
            <a:fillRect/>
          </a:stretch>
        </p:blipFill>
        <p:spPr>
          <a:xfrm>
            <a:off x="3131840" y="274638"/>
            <a:ext cx="5715000" cy="1838325"/>
          </a:xfrm>
          <a:prstGeom prst="rect">
            <a:avLst/>
          </a:prstGeom>
        </p:spPr>
      </p:pic>
      <p:pic>
        <p:nvPicPr>
          <p:cNvPr id="4" name="Picture 3"/>
          <p:cNvPicPr>
            <a:picLocks noChangeAspect="1"/>
          </p:cNvPicPr>
          <p:nvPr/>
        </p:nvPicPr>
        <p:blipFill>
          <a:blip r:embed="rId4"/>
          <a:stretch>
            <a:fillRect/>
          </a:stretch>
        </p:blipFill>
        <p:spPr>
          <a:xfrm>
            <a:off x="946993" y="2098118"/>
            <a:ext cx="3625007" cy="4403383"/>
          </a:xfrm>
          <a:prstGeom prst="rect">
            <a:avLst/>
          </a:prstGeom>
        </p:spPr>
      </p:pic>
      <p:sp>
        <p:nvSpPr>
          <p:cNvPr id="5" name="Rectangle 4"/>
          <p:cNvSpPr/>
          <p:nvPr/>
        </p:nvSpPr>
        <p:spPr>
          <a:xfrm>
            <a:off x="4253030" y="4704222"/>
            <a:ext cx="4932040" cy="1200329"/>
          </a:xfrm>
          <a:prstGeom prst="rect">
            <a:avLst/>
          </a:prstGeom>
        </p:spPr>
        <p:txBody>
          <a:bodyPr wrap="square">
            <a:spAutoFit/>
          </a:bodyPr>
          <a:lstStyle/>
          <a:p>
            <a:r>
              <a:rPr lang="ko-KR" altLang="en-US" dirty="0">
                <a:solidFill>
                  <a:srgbClr val="000000"/>
                </a:solidFill>
                <a:latin typeface="verdana" panose="020B0604030504040204" pitchFamily="34" charset="0"/>
              </a:rPr>
              <a:t>“곧 모든 불의</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추악</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탐욕</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악의가 가득한 자요 시기</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살인</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분쟁</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사기</a:t>
            </a:r>
            <a:r>
              <a:rPr lang="en-US" altLang="ko-KR" dirty="0">
                <a:solidFill>
                  <a:srgbClr val="000000"/>
                </a:solidFill>
                <a:latin typeface="verdana" panose="020B0604030504040204" pitchFamily="34" charset="0"/>
              </a:rPr>
              <a:t>, </a:t>
            </a:r>
            <a:r>
              <a:rPr lang="ko-KR" altLang="en-US" dirty="0">
                <a:solidFill>
                  <a:srgbClr val="000000"/>
                </a:solidFill>
                <a:latin typeface="verdana" panose="020B0604030504040204" pitchFamily="34" charset="0"/>
              </a:rPr>
              <a:t>악독이 가득한 자요 수군수군하는 자요”</a:t>
            </a:r>
            <a:r>
              <a:rPr lang="en-US" altLang="ko-KR" dirty="0">
                <a:solidFill>
                  <a:srgbClr val="000000"/>
                </a:solidFill>
                <a:latin typeface="verdana" panose="020B0604030504040204" pitchFamily="34" charset="0"/>
              </a:rPr>
              <a:t>(</a:t>
            </a:r>
            <a:r>
              <a:rPr lang="ko-KR" altLang="en-US" dirty="0">
                <a:solidFill>
                  <a:srgbClr val="000000"/>
                </a:solidFill>
                <a:latin typeface="verdana" panose="020B0604030504040204" pitchFamily="34" charset="0"/>
              </a:rPr>
              <a:t>롬</a:t>
            </a:r>
            <a:r>
              <a:rPr lang="en-US" altLang="ko-KR" dirty="0">
                <a:solidFill>
                  <a:srgbClr val="000000"/>
                </a:solidFill>
                <a:latin typeface="verdana" panose="020B0604030504040204" pitchFamily="34" charset="0"/>
              </a:rPr>
              <a:t>1:29</a:t>
            </a:r>
            <a:r>
              <a:rPr lang="en-US" altLang="ko-KR" dirty="0" smtClean="0">
                <a:solidFill>
                  <a:srgbClr val="000000"/>
                </a:solidFill>
                <a:latin typeface="verdana" panose="020B0604030504040204" pitchFamily="34" charset="0"/>
              </a:rPr>
              <a:t>)</a:t>
            </a:r>
          </a:p>
          <a:p>
            <a:r>
              <a:rPr lang="ko-KR" altLang="en-US" dirty="0" smtClean="0">
                <a:solidFill>
                  <a:srgbClr val="000000"/>
                </a:solidFill>
                <a:latin typeface="verdana" panose="020B0604030504040204" pitchFamily="34" charset="0"/>
              </a:rPr>
              <a:t>시</a:t>
            </a:r>
            <a:r>
              <a:rPr lang="en-US" altLang="ko-KR" dirty="0" smtClean="0">
                <a:solidFill>
                  <a:srgbClr val="000000"/>
                </a:solidFill>
                <a:latin typeface="verdana" panose="020B0604030504040204" pitchFamily="34" charset="0"/>
              </a:rPr>
              <a:t>66:17,18</a:t>
            </a:r>
            <a:endParaRPr lang="ko-KR" altLang="en-US" dirty="0"/>
          </a:p>
        </p:txBody>
      </p:sp>
      <p:sp>
        <p:nvSpPr>
          <p:cNvPr id="7" name="Rectangle 6"/>
          <p:cNvSpPr/>
          <p:nvPr/>
        </p:nvSpPr>
        <p:spPr>
          <a:xfrm>
            <a:off x="4433050" y="2268484"/>
            <a:ext cx="4572000" cy="2031325"/>
          </a:xfrm>
          <a:prstGeom prst="rect">
            <a:avLst/>
          </a:prstGeom>
        </p:spPr>
        <p:txBody>
          <a:bodyPr>
            <a:spAutoFit/>
          </a:bodyPr>
          <a:lstStyle/>
          <a:p>
            <a:r>
              <a:rPr lang="ko-KR" altLang="en-US" dirty="0" err="1"/>
              <a:t>풍자향</a:t>
            </a:r>
            <a:r>
              <a:rPr lang="en-US" altLang="ko-KR" dirty="0"/>
              <a:t>(</a:t>
            </a:r>
            <a:r>
              <a:rPr lang="ko-KR" altLang="en-US" dirty="0" err="1"/>
              <a:t>楓子香</a:t>
            </a:r>
            <a:r>
              <a:rPr lang="en-US" altLang="ko-KR" dirty="0"/>
              <a:t>)</a:t>
            </a:r>
            <a:r>
              <a:rPr lang="ko-KR" altLang="en-US" dirty="0"/>
              <a:t>은 히브리어 ‘</a:t>
            </a:r>
            <a:r>
              <a:rPr lang="ko-KR" altLang="en-US" dirty="0" err="1"/>
              <a:t>헬베나</a:t>
            </a:r>
            <a:r>
              <a:rPr lang="ko-KR" altLang="en-US" dirty="0"/>
              <a:t>’로 ‘기름짐’ ‘비옥함’을 의미한다</a:t>
            </a:r>
            <a:r>
              <a:rPr lang="en-US" altLang="ko-KR" dirty="0"/>
              <a:t>. </a:t>
            </a:r>
            <a:r>
              <a:rPr lang="ko-KR" altLang="en-US" dirty="0"/>
              <a:t>어원은 ‘살찐’ ‘기름진’ ‘지방’이란 뜻의 ‘</a:t>
            </a:r>
            <a:r>
              <a:rPr lang="ko-KR" altLang="en-US" dirty="0" err="1"/>
              <a:t>헤레브</a:t>
            </a:r>
            <a:r>
              <a:rPr lang="ko-KR" altLang="en-US" dirty="0"/>
              <a:t>’이다</a:t>
            </a:r>
            <a:r>
              <a:rPr lang="en-US" altLang="ko-KR" dirty="0"/>
              <a:t>. </a:t>
            </a:r>
            <a:r>
              <a:rPr lang="ko-KR" altLang="en-US" dirty="0" err="1"/>
              <a:t>미나리과의</a:t>
            </a:r>
            <a:r>
              <a:rPr lang="ko-KR" altLang="en-US" dirty="0"/>
              <a:t> </a:t>
            </a:r>
            <a:r>
              <a:rPr lang="ko-KR" altLang="en-US" dirty="0" err="1"/>
              <a:t>페롤라</a:t>
            </a:r>
            <a:r>
              <a:rPr lang="en-US" altLang="ko-KR" dirty="0"/>
              <a:t>(Ferula) </a:t>
            </a:r>
            <a:r>
              <a:rPr lang="ko-KR" altLang="en-US" dirty="0"/>
              <a:t>식물 줄기 밑에서 자연히 </a:t>
            </a:r>
            <a:r>
              <a:rPr lang="ko-KR" altLang="en-US" dirty="0" err="1"/>
              <a:t>침출되는</a:t>
            </a:r>
            <a:r>
              <a:rPr lang="ko-KR" altLang="en-US" dirty="0"/>
              <a:t> </a:t>
            </a:r>
            <a:r>
              <a:rPr lang="ko-KR" altLang="en-US" dirty="0" err="1"/>
              <a:t>강한향의</a:t>
            </a:r>
            <a:r>
              <a:rPr lang="ko-KR" altLang="en-US" dirty="0"/>
              <a:t> 진액이다</a:t>
            </a:r>
            <a:r>
              <a:rPr lang="en-US" altLang="ko-KR" dirty="0"/>
              <a:t>. </a:t>
            </a:r>
            <a:r>
              <a:rPr lang="ko-KR" altLang="en-US" dirty="0"/>
              <a:t>고대 이집트에서는 부패를 방지하는 성질을 이용하여 </a:t>
            </a:r>
            <a:r>
              <a:rPr lang="ko-KR" altLang="en-US" b="1" u="sng" dirty="0">
                <a:solidFill>
                  <a:srgbClr val="FF0000"/>
                </a:solidFill>
              </a:rPr>
              <a:t>방부제</a:t>
            </a:r>
            <a:r>
              <a:rPr lang="ko-KR" altLang="en-US" dirty="0"/>
              <a:t>로 사용하였다</a:t>
            </a:r>
            <a:r>
              <a:rPr lang="en-US" altLang="ko-KR" dirty="0"/>
              <a:t>.</a:t>
            </a:r>
          </a:p>
        </p:txBody>
      </p:sp>
    </p:spTree>
    <p:extLst>
      <p:ext uri="{BB962C8B-B14F-4D97-AF65-F5344CB8AC3E}">
        <p14:creationId xmlns:p14="http://schemas.microsoft.com/office/powerpoint/2010/main" val="5046379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ko-KR" altLang="en-US" dirty="0" smtClean="0"/>
              <a:t>유향(乳香)</a:t>
            </a:r>
            <a:endParaRPr lang="ko-KR" alt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93" y="2204864"/>
            <a:ext cx="5045869"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640" y="1844824"/>
            <a:ext cx="3268851" cy="326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38" y="3168364"/>
            <a:ext cx="6667500" cy="28575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2204864"/>
            <a:ext cx="5916488" cy="424323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764704"/>
            <a:ext cx="4416152" cy="3312114"/>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230138" y="1266599"/>
            <a:ext cx="5299724" cy="2339102"/>
          </a:xfrm>
          <a:prstGeom prst="rect">
            <a:avLst/>
          </a:prstGeom>
        </p:spPr>
        <p:txBody>
          <a:bodyPr wrap="square">
            <a:spAutoFit/>
          </a:bodyPr>
          <a:lstStyle/>
          <a:p>
            <a:r>
              <a:rPr lang="ko-KR" altLang="en-US" dirty="0" smtClean="0"/>
              <a:t>유향은 </a:t>
            </a:r>
            <a:r>
              <a:rPr lang="ko-KR" altLang="en-US" dirty="0"/>
              <a:t>악취를 제거하여 향기로운 향을 </a:t>
            </a:r>
            <a:r>
              <a:rPr lang="ko-KR" altLang="en-US" dirty="0" err="1"/>
              <a:t>성소안에</a:t>
            </a:r>
            <a:r>
              <a:rPr lang="ko-KR" altLang="en-US" dirty="0"/>
              <a:t> 가득히 채우는 향입니다</a:t>
            </a:r>
            <a:r>
              <a:rPr lang="en-US" altLang="ko-KR" dirty="0"/>
              <a:t>.  </a:t>
            </a:r>
            <a:r>
              <a:rPr lang="ko-KR" altLang="en-US" dirty="0"/>
              <a:t>기도는 우리 속에 있는 악취를 제거해 줍니다</a:t>
            </a:r>
            <a:r>
              <a:rPr lang="en-US" altLang="ko-KR" dirty="0"/>
              <a:t>. </a:t>
            </a:r>
            <a:r>
              <a:rPr lang="ko-KR" altLang="en-US" dirty="0"/>
              <a:t>기도에는 반드시 유향이 타 올라야 합니다</a:t>
            </a:r>
            <a:r>
              <a:rPr lang="en-US" altLang="ko-KR" dirty="0"/>
              <a:t>. </a:t>
            </a:r>
            <a:r>
              <a:rPr lang="ko-KR" altLang="en-US" dirty="0"/>
              <a:t>우리에게 주는 교훈은 기도하는 사람의 삶에 예수 그리스도의 향기가 나야 한다는 것입니다</a:t>
            </a:r>
            <a:r>
              <a:rPr lang="en-US" altLang="ko-KR" dirty="0" smtClean="0"/>
              <a:t>.</a:t>
            </a:r>
          </a:p>
          <a:p>
            <a:endParaRPr lang="en-US" altLang="ko-KR" dirty="0"/>
          </a:p>
          <a:p>
            <a:r>
              <a:rPr lang="ko-KR" altLang="en-US" sz="2000" dirty="0" smtClean="0">
                <a:solidFill>
                  <a:srgbClr val="FF0000"/>
                </a:solidFill>
              </a:rPr>
              <a:t>소제와 유향</a:t>
            </a:r>
            <a:endParaRPr lang="ko-KR" altLang="en-US" dirty="0">
              <a:solidFill>
                <a:srgbClr val="FF0000"/>
              </a:solidFill>
            </a:endParaRPr>
          </a:p>
        </p:txBody>
      </p:sp>
    </p:spTree>
    <p:extLst>
      <p:ext uri="{BB962C8B-B14F-4D97-AF65-F5344CB8AC3E}">
        <p14:creationId xmlns:p14="http://schemas.microsoft.com/office/powerpoint/2010/main" val="9025087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직사각형 2"/>
          <p:cNvSpPr/>
          <p:nvPr/>
        </p:nvSpPr>
        <p:spPr>
          <a:xfrm>
            <a:off x="467544" y="1700808"/>
            <a:ext cx="8208912" cy="1200329"/>
          </a:xfrm>
          <a:prstGeom prst="rect">
            <a:avLst/>
          </a:prstGeom>
        </p:spPr>
        <p:txBody>
          <a:bodyPr wrap="square">
            <a:spAutoFit/>
          </a:bodyPr>
          <a:lstStyle/>
          <a:p>
            <a:r>
              <a:rPr lang="en-US" altLang="ko-KR" sz="2400" dirty="0"/>
              <a:t>[</a:t>
            </a:r>
            <a:r>
              <a:rPr lang="ko-KR" altLang="en-US" sz="2400" dirty="0"/>
              <a:t>계</a:t>
            </a:r>
            <a:r>
              <a:rPr lang="en-US" altLang="ko-KR" sz="2400" dirty="0"/>
              <a:t>] 5:8 </a:t>
            </a:r>
            <a:r>
              <a:rPr lang="ko-KR" altLang="en-US" sz="2400" dirty="0"/>
              <a:t>책을 취하시매 </a:t>
            </a:r>
            <a:r>
              <a:rPr lang="ko-KR" altLang="en-US" sz="2400" b="1" dirty="0">
                <a:solidFill>
                  <a:srgbClr val="FF0000"/>
                </a:solidFill>
              </a:rPr>
              <a:t>네 생물과 이십사 장로들이</a:t>
            </a:r>
            <a:r>
              <a:rPr lang="ko-KR" altLang="en-US" sz="2400" dirty="0"/>
              <a:t> 어린 양 앞에 엎드려 각각 </a:t>
            </a:r>
            <a:r>
              <a:rPr lang="ko-KR" altLang="en-US" sz="2400" b="1" dirty="0">
                <a:solidFill>
                  <a:srgbClr val="FF0000"/>
                </a:solidFill>
              </a:rPr>
              <a:t>거문고와 향이 가득한 </a:t>
            </a:r>
            <a:r>
              <a:rPr lang="ko-KR" altLang="en-US" sz="2400" b="1" dirty="0" err="1">
                <a:solidFill>
                  <a:srgbClr val="FF0000"/>
                </a:solidFill>
              </a:rPr>
              <a:t>금대접</a:t>
            </a:r>
            <a:r>
              <a:rPr lang="ko-KR" altLang="en-US" sz="2400" dirty="0" err="1"/>
              <a:t>을</a:t>
            </a:r>
            <a:r>
              <a:rPr lang="ko-KR" altLang="en-US" sz="2400" dirty="0"/>
              <a:t> 가졌으니 </a:t>
            </a:r>
            <a:r>
              <a:rPr lang="ko-KR" altLang="en-US" sz="2400" b="1" dirty="0">
                <a:solidFill>
                  <a:srgbClr val="FF0000"/>
                </a:solidFill>
              </a:rPr>
              <a:t>이 향은 성도의 기도들이라 </a:t>
            </a:r>
            <a:r>
              <a:rPr lang="ko-KR" altLang="en-US" sz="2000" dirty="0" smtClean="0"/>
              <a:t> </a:t>
            </a:r>
            <a:endParaRPr lang="ko-KR" altLang="en-US" sz="2000" dirty="0"/>
          </a:p>
        </p:txBody>
      </p:sp>
      <p:sp>
        <p:nvSpPr>
          <p:cNvPr id="4" name="직사각형 3"/>
          <p:cNvSpPr/>
          <p:nvPr/>
        </p:nvSpPr>
        <p:spPr>
          <a:xfrm>
            <a:off x="486127" y="3065789"/>
            <a:ext cx="8208912" cy="830997"/>
          </a:xfrm>
          <a:prstGeom prst="rect">
            <a:avLst/>
          </a:prstGeom>
        </p:spPr>
        <p:txBody>
          <a:bodyPr wrap="square">
            <a:spAutoFit/>
          </a:bodyPr>
          <a:lstStyle/>
          <a:p>
            <a:r>
              <a:rPr lang="en-US" altLang="ko-KR" sz="2400" dirty="0"/>
              <a:t>[</a:t>
            </a:r>
            <a:r>
              <a:rPr lang="ko-KR" altLang="en-US" sz="2400" dirty="0"/>
              <a:t>시</a:t>
            </a:r>
            <a:r>
              <a:rPr lang="en-US" altLang="ko-KR" sz="2400" dirty="0"/>
              <a:t>] 141:2 </a:t>
            </a:r>
            <a:r>
              <a:rPr lang="ko-KR" altLang="en-US" sz="2400" dirty="0"/>
              <a:t>나의 </a:t>
            </a:r>
            <a:r>
              <a:rPr lang="ko-KR" altLang="en-US" sz="2400" b="1" dirty="0">
                <a:solidFill>
                  <a:srgbClr val="FF0000"/>
                </a:solidFill>
              </a:rPr>
              <a:t>기도</a:t>
            </a:r>
            <a:r>
              <a:rPr lang="ko-KR" altLang="en-US" sz="2400" dirty="0"/>
              <a:t>가 </a:t>
            </a:r>
            <a:r>
              <a:rPr lang="ko-KR" altLang="en-US" sz="2400" b="1" dirty="0">
                <a:solidFill>
                  <a:srgbClr val="FF0000"/>
                </a:solidFill>
              </a:rPr>
              <a:t>주의 앞에 분향함과 같이 되며 </a:t>
            </a:r>
            <a:r>
              <a:rPr lang="ko-KR" altLang="en-US" sz="2400" dirty="0"/>
              <a:t>나의 손 드는 것이 저녁 제사같이 되게 하소서</a:t>
            </a:r>
          </a:p>
        </p:txBody>
      </p:sp>
      <p:sp>
        <p:nvSpPr>
          <p:cNvPr id="5" name="직사각형 4"/>
          <p:cNvSpPr/>
          <p:nvPr/>
        </p:nvSpPr>
        <p:spPr>
          <a:xfrm>
            <a:off x="467545" y="4180344"/>
            <a:ext cx="8227494" cy="2677656"/>
          </a:xfrm>
          <a:prstGeom prst="rect">
            <a:avLst/>
          </a:prstGeom>
        </p:spPr>
        <p:txBody>
          <a:bodyPr wrap="square">
            <a:spAutoFit/>
          </a:bodyPr>
          <a:lstStyle/>
          <a:p>
            <a:r>
              <a:rPr lang="ko-KR" altLang="en-US" sz="2400" dirty="0" err="1" smtClean="0"/>
              <a:t>레</a:t>
            </a:r>
            <a:r>
              <a:rPr lang="en-US" altLang="ko-KR" sz="2400" dirty="0" smtClean="0"/>
              <a:t>16:12 </a:t>
            </a:r>
            <a:r>
              <a:rPr lang="ko-KR" altLang="en-US" sz="2400" dirty="0"/>
              <a:t>향로를 취하여 </a:t>
            </a:r>
            <a:r>
              <a:rPr lang="ko-KR" altLang="en-US" sz="2400" b="1" dirty="0">
                <a:solidFill>
                  <a:srgbClr val="FF0000"/>
                </a:solidFill>
              </a:rPr>
              <a:t>여호와 앞 단 위에서 피운 불을 </a:t>
            </a:r>
            <a:r>
              <a:rPr lang="ko-KR" altLang="en-US" sz="2400" dirty="0"/>
              <a:t>그것에 </a:t>
            </a:r>
            <a:r>
              <a:rPr lang="ko-KR" altLang="en-US" sz="2400" b="1" dirty="0">
                <a:solidFill>
                  <a:srgbClr val="FF0000"/>
                </a:solidFill>
              </a:rPr>
              <a:t>채우고</a:t>
            </a:r>
            <a:r>
              <a:rPr lang="ko-KR" altLang="en-US" sz="2400" dirty="0"/>
              <a:t> 또 두 손에 곱게 간 향기로운 향을 채워 가지고 장 안에 들어가서</a:t>
            </a:r>
          </a:p>
          <a:p>
            <a:endParaRPr lang="ko-KR" altLang="en-US" sz="2400" dirty="0"/>
          </a:p>
          <a:p>
            <a:r>
              <a:rPr lang="ko-KR" altLang="en-US" sz="2400" dirty="0" err="1" smtClean="0"/>
              <a:t>레</a:t>
            </a:r>
            <a:r>
              <a:rPr lang="en-US" altLang="ko-KR" sz="2400" dirty="0" smtClean="0"/>
              <a:t>16:13 </a:t>
            </a:r>
            <a:r>
              <a:rPr lang="ko-KR" altLang="en-US" sz="2400" dirty="0"/>
              <a:t>여호와 앞에서 분향하여 향연으로 </a:t>
            </a:r>
            <a:r>
              <a:rPr lang="ko-KR" altLang="en-US" sz="2400" b="1" dirty="0" err="1">
                <a:solidFill>
                  <a:srgbClr val="FF0000"/>
                </a:solidFill>
              </a:rPr>
              <a:t>증거궤</a:t>
            </a:r>
            <a:r>
              <a:rPr lang="ko-KR" altLang="en-US" sz="2400" b="1" dirty="0">
                <a:solidFill>
                  <a:srgbClr val="FF0000"/>
                </a:solidFill>
              </a:rPr>
              <a:t> 위 </a:t>
            </a:r>
            <a:r>
              <a:rPr lang="ko-KR" altLang="en-US" sz="2400" b="1" dirty="0" err="1">
                <a:solidFill>
                  <a:srgbClr val="FF0000"/>
                </a:solidFill>
              </a:rPr>
              <a:t>속죄소를</a:t>
            </a:r>
            <a:r>
              <a:rPr lang="ko-KR" altLang="en-US" sz="2400" b="1" dirty="0">
                <a:solidFill>
                  <a:srgbClr val="FF0000"/>
                </a:solidFill>
              </a:rPr>
              <a:t> 가리우게 할지니</a:t>
            </a:r>
            <a:r>
              <a:rPr lang="ko-KR" altLang="en-US" sz="2400" dirty="0"/>
              <a:t> 그리하면 그가 죽음을 면할 것이며</a:t>
            </a:r>
          </a:p>
          <a:p>
            <a:endParaRPr lang="ko-KR" altLang="en-US" sz="2400" dirty="0"/>
          </a:p>
        </p:txBody>
      </p:sp>
    </p:spTree>
    <p:extLst>
      <p:ext uri="{BB962C8B-B14F-4D97-AF65-F5344CB8AC3E}">
        <p14:creationId xmlns:p14="http://schemas.microsoft.com/office/powerpoint/2010/main" val="361279681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17005</TotalTime>
  <Words>24002</Words>
  <Application>Microsoft Office PowerPoint</Application>
  <PresentationFormat>화면 슬라이드 쇼(4:3)</PresentationFormat>
  <Paragraphs>2726</Paragraphs>
  <Slides>99</Slides>
  <Notes>56</Notes>
  <HiddenSlides>0</HiddenSlides>
  <MMClips>0</MMClips>
  <ScaleCrop>false</ScaleCrop>
  <HeadingPairs>
    <vt:vector size="4" baseType="variant">
      <vt:variant>
        <vt:lpstr>테마</vt:lpstr>
      </vt:variant>
      <vt:variant>
        <vt:i4>2</vt:i4>
      </vt:variant>
      <vt:variant>
        <vt:lpstr>슬라이드 제목</vt:lpstr>
      </vt:variant>
      <vt:variant>
        <vt:i4>99</vt:i4>
      </vt:variant>
    </vt:vector>
  </HeadingPairs>
  <TitlesOfParts>
    <vt:vector size="101" baseType="lpstr">
      <vt:lpstr>Office 테마</vt:lpstr>
      <vt:lpstr>Origin</vt:lpstr>
      <vt:lpstr>히브리서1장~8장</vt:lpstr>
      <vt:lpstr>PowerPoint 프레젠테이션</vt:lpstr>
      <vt:lpstr>PowerPoint 프레젠테이션</vt:lpstr>
      <vt:lpstr>히브리서 1장</vt:lpstr>
      <vt:lpstr>히브리서 2장</vt:lpstr>
      <vt:lpstr>히브리서 2장</vt:lpstr>
      <vt:lpstr>히브리서 1장</vt:lpstr>
      <vt:lpstr>히브리서 2장</vt:lpstr>
      <vt:lpstr>히브리서 2장</vt:lpstr>
      <vt:lpstr>히브리서 2장</vt:lpstr>
      <vt:lpstr>히브리서 2장</vt:lpstr>
      <vt:lpstr>히브리서 1장</vt:lpstr>
      <vt:lpstr>히브리서 2장</vt:lpstr>
      <vt:lpstr>히브리서 2장</vt:lpstr>
      <vt:lpstr>히브리서 2장</vt:lpstr>
      <vt:lpstr>PowerPoint 프레젠테이션</vt:lpstr>
      <vt:lpstr>히브리서 3장</vt:lpstr>
      <vt:lpstr>PowerPoint 프레젠테이션</vt:lpstr>
      <vt:lpstr>히브리서 4장</vt:lpstr>
      <vt:lpstr>그러므로</vt:lpstr>
      <vt:lpstr>PowerPoint 프레젠테이션</vt:lpstr>
      <vt:lpstr>제사장의 조건과 자질</vt:lpstr>
      <vt:lpstr>제사장</vt:lpstr>
      <vt:lpstr>PowerPoint 프레젠테이션</vt:lpstr>
      <vt:lpstr>PowerPoint 프레젠테이션</vt:lpstr>
      <vt:lpstr>PowerPoint 프레젠테이션</vt:lpstr>
      <vt:lpstr>나실인 제사장과 만인 제사장의 차이</vt:lpstr>
      <vt:lpstr>PowerPoint 프레젠테이션</vt:lpstr>
      <vt:lpstr>오늘날 제사장 직분은 ? 문제</vt:lpstr>
      <vt:lpstr>PowerPoint 프레젠테이션</vt:lpstr>
      <vt:lpstr>레위기 16장</vt:lpstr>
      <vt:lpstr>PowerPoint 프레젠테이션</vt:lpstr>
      <vt:lpstr>PowerPoint 프레젠테이션</vt:lpstr>
      <vt:lpstr>PowerPoint 프레젠테이션</vt:lpstr>
      <vt:lpstr>대제사장</vt:lpstr>
      <vt:lpstr>레위</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히브리서 8장</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히브리서 8장</vt:lpstr>
      <vt:lpstr>PowerPoint 프레젠테이션</vt:lpstr>
      <vt:lpstr>PowerPoint 프레젠테이션</vt:lpstr>
      <vt:lpstr>히브리서 9장</vt:lpstr>
      <vt:lpstr>PowerPoint 프레젠테이션</vt:lpstr>
      <vt:lpstr>PowerPoint 프레젠테이션</vt:lpstr>
      <vt:lpstr>PowerPoint 프레젠테이션</vt:lpstr>
      <vt:lpstr>슥4:1-14  계11:3-13</vt:lpstr>
      <vt:lpstr>PowerPoint 프레젠테이션</vt:lpstr>
      <vt:lpstr>히브리서 9장</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히브리서 9장</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히브리서 9장</vt:lpstr>
      <vt:lpstr>PowerPoint 프레젠테이션</vt:lpstr>
      <vt:lpstr>PowerPoint 프레젠테이션</vt:lpstr>
      <vt:lpstr>소합향</vt:lpstr>
      <vt:lpstr>나감향</vt:lpstr>
      <vt:lpstr>풍자향</vt:lpstr>
      <vt:lpstr>유향(乳香)</vt:lpstr>
      <vt:lpstr>PowerPoint 프레젠테이션</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TOSHIBA</dc:creator>
  <cp:lastModifiedBy>suah jeung</cp:lastModifiedBy>
  <cp:revision>382</cp:revision>
  <cp:lastPrinted>2014-07-16T06:28:42Z</cp:lastPrinted>
  <dcterms:created xsi:type="dcterms:W3CDTF">2014-03-12T03:32:05Z</dcterms:created>
  <dcterms:modified xsi:type="dcterms:W3CDTF">2018-10-05T08:54:06Z</dcterms:modified>
</cp:coreProperties>
</file>