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38"/>
  </p:notesMasterIdLst>
  <p:sldIdLst>
    <p:sldId id="384" r:id="rId3"/>
    <p:sldId id="385" r:id="rId4"/>
    <p:sldId id="386" r:id="rId5"/>
    <p:sldId id="387" r:id="rId6"/>
    <p:sldId id="388" r:id="rId7"/>
    <p:sldId id="389" r:id="rId8"/>
    <p:sldId id="391" r:id="rId9"/>
    <p:sldId id="392" r:id="rId10"/>
    <p:sldId id="393" r:id="rId11"/>
    <p:sldId id="394" r:id="rId12"/>
    <p:sldId id="395" r:id="rId13"/>
    <p:sldId id="396" r:id="rId14"/>
    <p:sldId id="397" r:id="rId15"/>
    <p:sldId id="398" r:id="rId16"/>
    <p:sldId id="399" r:id="rId17"/>
    <p:sldId id="400" r:id="rId18"/>
    <p:sldId id="401" r:id="rId19"/>
    <p:sldId id="402" r:id="rId20"/>
    <p:sldId id="403" r:id="rId21"/>
    <p:sldId id="404" r:id="rId22"/>
    <p:sldId id="405" r:id="rId23"/>
    <p:sldId id="406" r:id="rId24"/>
    <p:sldId id="407" r:id="rId25"/>
    <p:sldId id="408" r:id="rId26"/>
    <p:sldId id="409" r:id="rId27"/>
    <p:sldId id="410" r:id="rId28"/>
    <p:sldId id="411" r:id="rId29"/>
    <p:sldId id="412" r:id="rId30"/>
    <p:sldId id="413" r:id="rId31"/>
    <p:sldId id="414" r:id="rId32"/>
    <p:sldId id="415" r:id="rId33"/>
    <p:sldId id="416" r:id="rId34"/>
    <p:sldId id="417" r:id="rId35"/>
    <p:sldId id="418" r:id="rId36"/>
    <p:sldId id="269" r:id="rId3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B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5"/>
    <p:restoredTop sz="72924" autoAdjust="0"/>
  </p:normalViewPr>
  <p:slideViewPr>
    <p:cSldViewPr>
      <p:cViewPr varScale="1">
        <p:scale>
          <a:sx n="67" d="100"/>
          <a:sy n="67" d="100"/>
        </p:scale>
        <p:origin x="18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5F440-5248-441C-87AF-62A6FB8FB6EC}" type="datetimeFigureOut">
              <a:rPr lang="ko-KR" altLang="en-US" smtClean="0"/>
              <a:t>2019. 6. 17.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AB7ED-5C9B-4470-9FCF-470260AEAD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5998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Relationship Id="rId3" Type="http://schemas.openxmlformats.org/officeDocument/2006/relationships/hyperlink" Target="https://ko.wikipedia.org/wiki/%EB%AA%85%EC%84%B1%ED%99%A9%ED%9B%84" TargetMode="Externa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naver.com/ohyh45/220515089037" TargetMode="External"/><Relationship Id="rId4" Type="http://schemas.openxmlformats.org/officeDocument/2006/relationships/hyperlink" Target="http://blog.naver.com/ohyh45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31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ko-KR" altLang="en-US" dirty="0" err="1" smtClean="0"/>
              <a:t>서상륜</a:t>
            </a:r>
            <a:r>
              <a:rPr lang="en-US" altLang="ko-KR" dirty="0" smtClean="0"/>
              <a:t>(1848~1925)</a:t>
            </a:r>
            <a:r>
              <a:rPr lang="ko-KR" altLang="en-US" dirty="0" smtClean="0"/>
              <a:t>은 </a:t>
            </a:r>
            <a:r>
              <a:rPr lang="en-US" altLang="ko-KR" dirty="0" smtClean="0"/>
              <a:t>1901</a:t>
            </a:r>
            <a:r>
              <a:rPr lang="ko-KR" altLang="en-US" dirty="0" smtClean="0"/>
              <a:t>년</a:t>
            </a:r>
            <a:r>
              <a:rPr lang="en-US" altLang="ko-KR" dirty="0" smtClean="0"/>
              <a:t>9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9</a:t>
            </a:r>
            <a:r>
              <a:rPr lang="ko-KR" altLang="en-US" dirty="0" smtClean="0"/>
              <a:t>일자 ‘그리스도신문’에 자신의 기독교 개종사건을 회고하고 있다</a:t>
            </a:r>
            <a:r>
              <a:rPr lang="en-US" altLang="ko-KR" dirty="0" smtClean="0"/>
              <a:t>. “</a:t>
            </a:r>
            <a:r>
              <a:rPr lang="ko-KR" altLang="en-US" dirty="0" smtClean="0"/>
              <a:t>내가 </a:t>
            </a:r>
            <a:r>
              <a:rPr lang="ko-KR" altLang="en-US" dirty="0" err="1" smtClean="0"/>
              <a:t>이십칠년</a:t>
            </a:r>
            <a:r>
              <a:rPr lang="ko-KR" altLang="en-US" dirty="0" smtClean="0"/>
              <a:t> 전에 </a:t>
            </a:r>
            <a:r>
              <a:rPr lang="ko-KR" altLang="en-US" dirty="0" err="1" smtClean="0"/>
              <a:t>대청국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봉천성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우장당방</a:t>
            </a:r>
            <a:r>
              <a:rPr lang="ko-KR" altLang="en-US" dirty="0" smtClean="0"/>
              <a:t> 영구라 하는 항구의 여간 사소한 장사를 갔다가 뜻밖에 신병을 나서 거의 죽을 지경에 당하였나이다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그때에 감사하신 그리스도께서 그곳에 있어 전도하시는 </a:t>
            </a:r>
            <a:r>
              <a:rPr lang="ko-KR" altLang="en-US" dirty="0" err="1" smtClean="0"/>
              <a:t>대영국</a:t>
            </a:r>
            <a:r>
              <a:rPr lang="ko-KR" altLang="en-US" dirty="0" smtClean="0"/>
              <a:t> 목사 마근태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매킨타이어</a:t>
            </a:r>
            <a:r>
              <a:rPr lang="en-US" altLang="ko-KR" dirty="0" smtClean="0"/>
              <a:t>)</a:t>
            </a:r>
            <a:r>
              <a:rPr lang="ko-KR" altLang="en-US" dirty="0" smtClean="0"/>
              <a:t>씨에게 감동하사 나를 객점에서 자기 집으로 옮기고 영국의사를 청하여 매일 </a:t>
            </a:r>
            <a:r>
              <a:rPr lang="ko-KR" altLang="en-US" dirty="0" err="1" smtClean="0"/>
              <a:t>이삼차씩</a:t>
            </a:r>
            <a:r>
              <a:rPr lang="ko-KR" altLang="en-US" dirty="0" smtClean="0"/>
              <a:t> 진병하며 복약하매 거의 두 주일 동안에 회생하였나이다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그때에 나는 알지 못하였으나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감사하신 그리스도께서 그때부터 나를 </a:t>
            </a:r>
            <a:r>
              <a:rPr lang="ko-KR" altLang="en-US" dirty="0" err="1" smtClean="0"/>
              <a:t>부르셨나이다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그때 처음 마근태 목사에게 그리스도 </a:t>
            </a:r>
            <a:r>
              <a:rPr lang="ko-KR" altLang="en-US" dirty="0" err="1" smtClean="0"/>
              <a:t>예수씨</a:t>
            </a:r>
            <a:r>
              <a:rPr lang="ko-KR" altLang="en-US" dirty="0" smtClean="0"/>
              <a:t> 복음을 전해 듣고 성경책도 얻어 보았나이다</a:t>
            </a:r>
            <a:r>
              <a:rPr lang="en-US" altLang="ko-KR" dirty="0" smtClean="0"/>
              <a:t>.”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b="1" u="sng" dirty="0" smtClean="0"/>
              <a:t>평북 의주 출신 </a:t>
            </a:r>
            <a:r>
              <a:rPr lang="ko-KR" altLang="en-US" b="1" u="sng" dirty="0" err="1" smtClean="0"/>
              <a:t>서상륜은</a:t>
            </a:r>
            <a:r>
              <a:rPr lang="ko-KR" altLang="en-US" b="1" u="sng" dirty="0" smtClean="0"/>
              <a:t> 한만</a:t>
            </a:r>
            <a:r>
              <a:rPr lang="en-US" altLang="ko-KR" b="1" u="sng" dirty="0" smtClean="0"/>
              <a:t>(</a:t>
            </a:r>
            <a:r>
              <a:rPr lang="ko-KR" altLang="en-US" b="1" u="sng" dirty="0" smtClean="0"/>
              <a:t>韓滿</a:t>
            </a:r>
            <a:r>
              <a:rPr lang="en-US" altLang="ko-KR" b="1" u="sng" dirty="0" smtClean="0"/>
              <a:t>)</a:t>
            </a:r>
            <a:r>
              <a:rPr lang="ko-KR" altLang="en-US" b="1" u="sng" dirty="0" smtClean="0"/>
              <a:t>국경을 오가며 홍삼무역을 하던 장사꾼이었다</a:t>
            </a:r>
            <a:r>
              <a:rPr lang="en-US" altLang="ko-KR" b="1" u="sng" dirty="0" smtClean="0"/>
              <a:t>.</a:t>
            </a:r>
            <a:r>
              <a:rPr lang="en-US" altLang="ko-KR" dirty="0" smtClean="0"/>
              <a:t> </a:t>
            </a:r>
            <a:r>
              <a:rPr lang="ko-KR" altLang="en-US" dirty="0" smtClean="0"/>
              <a:t>이 무렵 만주에 주재하던 스코틀랜드장로회 선교사 </a:t>
            </a:r>
            <a:r>
              <a:rPr lang="ko-KR" altLang="en-US" dirty="0" err="1" smtClean="0"/>
              <a:t>로스</a:t>
            </a:r>
            <a:r>
              <a:rPr lang="en-US" altLang="ko-KR" dirty="0" smtClean="0"/>
              <a:t>(J. Ross)</a:t>
            </a:r>
            <a:r>
              <a:rPr lang="ko-KR" altLang="en-US" dirty="0" smtClean="0"/>
              <a:t>와 </a:t>
            </a:r>
            <a:r>
              <a:rPr lang="ko-KR" altLang="en-US" dirty="0" err="1" smtClean="0"/>
              <a:t>매킨타이어</a:t>
            </a:r>
            <a:r>
              <a:rPr lang="en-US" altLang="ko-KR" dirty="0" smtClean="0"/>
              <a:t>(J. </a:t>
            </a:r>
            <a:r>
              <a:rPr lang="en-US" altLang="ko-KR" dirty="0" err="1" smtClean="0"/>
              <a:t>MacIntyre</a:t>
            </a:r>
            <a:r>
              <a:rPr lang="en-US" altLang="ko-KR" dirty="0" smtClean="0"/>
              <a:t>)</a:t>
            </a:r>
            <a:r>
              <a:rPr lang="ko-KR" altLang="en-US" dirty="0" smtClean="0"/>
              <a:t>는 한국선교를 꿈꾸며 한국인 </a:t>
            </a:r>
            <a:r>
              <a:rPr lang="ko-KR" altLang="en-US" dirty="0" err="1" smtClean="0"/>
              <a:t>동역자를</a:t>
            </a:r>
            <a:r>
              <a:rPr lang="ko-KR" altLang="en-US" dirty="0" smtClean="0"/>
              <a:t> 구하고 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이들의 계획은 성서를 한국어로 번역</a:t>
            </a:r>
            <a:r>
              <a:rPr lang="en-US" altLang="ko-KR" dirty="0" smtClean="0"/>
              <a:t>·</a:t>
            </a:r>
            <a:r>
              <a:rPr lang="ko-KR" altLang="en-US" dirty="0" smtClean="0"/>
              <a:t>반포함으로써 한국선교의 결실을 보는 것이었다</a:t>
            </a:r>
            <a:r>
              <a:rPr lang="en-US" altLang="ko-KR" dirty="0" smtClean="0"/>
              <a:t>.</a:t>
            </a:r>
            <a:r>
              <a:rPr lang="en-US" altLang="ko-KR" b="1" u="sng" dirty="0" smtClean="0"/>
              <a:t> </a:t>
            </a:r>
            <a:r>
              <a:rPr lang="ko-KR" altLang="en-US" b="1" u="sng" dirty="0" err="1" smtClean="0"/>
              <a:t>매킨타이어의</a:t>
            </a:r>
            <a:r>
              <a:rPr lang="ko-KR" altLang="en-US" b="1" u="sng" dirty="0" smtClean="0"/>
              <a:t> 도움으로 장티푸스를 치료한 </a:t>
            </a:r>
            <a:r>
              <a:rPr lang="ko-KR" altLang="en-US" b="1" u="sng" dirty="0" err="1" smtClean="0"/>
              <a:t>서상륜은</a:t>
            </a:r>
            <a:r>
              <a:rPr lang="ko-KR" altLang="en-US" b="1" u="sng" dirty="0" smtClean="0"/>
              <a:t> </a:t>
            </a:r>
            <a:r>
              <a:rPr lang="ko-KR" altLang="en-US" b="1" u="sng" dirty="0" err="1" smtClean="0"/>
              <a:t>로스</a:t>
            </a:r>
            <a:r>
              <a:rPr lang="ko-KR" altLang="en-US" b="1" u="sng" dirty="0" smtClean="0"/>
              <a:t> </a:t>
            </a:r>
            <a:r>
              <a:rPr lang="ko-KR" altLang="en-US" b="1" u="sng" dirty="0" err="1" smtClean="0"/>
              <a:t>성서번역팀에</a:t>
            </a:r>
            <a:r>
              <a:rPr lang="ko-KR" altLang="en-US" b="1" u="sng" dirty="0" smtClean="0"/>
              <a:t> 합류했다</a:t>
            </a:r>
            <a:r>
              <a:rPr lang="en-US" altLang="ko-KR" b="1" u="sng" dirty="0" smtClean="0"/>
              <a:t>. </a:t>
            </a:r>
            <a:r>
              <a:rPr lang="ko-KR" altLang="en-US" b="1" u="sng" dirty="0" smtClean="0"/>
              <a:t>당시 </a:t>
            </a:r>
            <a:r>
              <a:rPr lang="ko-KR" altLang="en-US" b="1" u="sng" dirty="0" err="1" smtClean="0"/>
              <a:t>번역팀에는</a:t>
            </a:r>
            <a:r>
              <a:rPr lang="ko-KR" altLang="en-US" b="1" u="sng" dirty="0" smtClean="0"/>
              <a:t> 이응찬</a:t>
            </a:r>
            <a:r>
              <a:rPr lang="en-US" altLang="ko-KR" b="1" u="sng" dirty="0" smtClean="0"/>
              <a:t>, </a:t>
            </a:r>
            <a:r>
              <a:rPr lang="ko-KR" altLang="en-US" b="1" u="sng" dirty="0" smtClean="0"/>
              <a:t>백홍준</a:t>
            </a:r>
            <a:r>
              <a:rPr lang="en-US" altLang="ko-KR" b="1" u="sng" dirty="0" smtClean="0"/>
              <a:t>, </a:t>
            </a:r>
            <a:r>
              <a:rPr lang="ko-KR" altLang="en-US" b="1" u="sng" dirty="0" smtClean="0"/>
              <a:t>김진기 등 의주 동향의 홍삼장수들이 참가하고 있었는데 학식이 높았던 </a:t>
            </a:r>
            <a:r>
              <a:rPr lang="ko-KR" altLang="en-US" b="1" u="sng" dirty="0" err="1" smtClean="0"/>
              <a:t>서상륜의</a:t>
            </a:r>
            <a:r>
              <a:rPr lang="ko-KR" altLang="en-US" b="1" u="sng" dirty="0" smtClean="0"/>
              <a:t> 가담으로 한글성서번역은 활력을 띠고 마침내 </a:t>
            </a:r>
            <a:r>
              <a:rPr lang="en-US" altLang="ko-KR" b="1" u="sng" dirty="0" smtClean="0"/>
              <a:t>1882</a:t>
            </a:r>
            <a:r>
              <a:rPr lang="ko-KR" altLang="en-US" b="1" u="sng" dirty="0" smtClean="0"/>
              <a:t>년 </a:t>
            </a:r>
            <a:r>
              <a:rPr lang="ko-KR" altLang="en-US" b="1" u="sng" dirty="0" err="1" smtClean="0"/>
              <a:t>누가복음서가</a:t>
            </a:r>
            <a:r>
              <a:rPr lang="ko-KR" altLang="en-US" b="1" u="sng" dirty="0" smtClean="0"/>
              <a:t> 한글로 간행되었다</a:t>
            </a:r>
            <a:r>
              <a:rPr lang="en-US" altLang="ko-KR" b="1" u="sng" dirty="0" smtClean="0"/>
              <a:t>. </a:t>
            </a:r>
            <a:r>
              <a:rPr lang="ko-KR" altLang="en-US" b="1" u="sng" dirty="0" smtClean="0"/>
              <a:t>이들 번역자들은 스스로 최초의 프로테스탄트 개종자가 되고 또한 </a:t>
            </a:r>
            <a:r>
              <a:rPr lang="ko-KR" altLang="en-US" b="1" u="sng" dirty="0" err="1" smtClean="0"/>
              <a:t>권서</a:t>
            </a:r>
            <a:r>
              <a:rPr lang="en-US" altLang="ko-KR" b="1" u="sng" dirty="0" smtClean="0"/>
              <a:t>(</a:t>
            </a:r>
            <a:r>
              <a:rPr lang="ko-KR" altLang="en-US" b="1" u="sng" dirty="0" err="1" smtClean="0"/>
              <a:t>勸書</a:t>
            </a:r>
            <a:r>
              <a:rPr lang="en-US" altLang="ko-KR" b="1" u="sng" dirty="0" smtClean="0"/>
              <a:t>)</a:t>
            </a:r>
            <a:r>
              <a:rPr lang="ko-KR" altLang="en-US" b="1" u="sng" dirty="0" smtClean="0"/>
              <a:t>전도자가 되어 조국 </a:t>
            </a:r>
            <a:r>
              <a:rPr lang="ko-KR" altLang="en-US" b="1" u="sng" dirty="0" err="1" smtClean="0"/>
              <a:t>전도길에</a:t>
            </a:r>
            <a:r>
              <a:rPr lang="ko-KR" altLang="en-US" b="1" u="sng" dirty="0" smtClean="0"/>
              <a:t> 올랐다</a:t>
            </a:r>
            <a:r>
              <a:rPr lang="en-US" altLang="ko-KR" b="1" u="sng" dirty="0" smtClean="0"/>
              <a:t>. </a:t>
            </a:r>
            <a:r>
              <a:rPr lang="ko-KR" altLang="en-US" b="1" u="sng" dirty="0" err="1" smtClean="0"/>
              <a:t>서상륜은</a:t>
            </a:r>
            <a:r>
              <a:rPr lang="ko-KR" altLang="en-US" b="1" u="sng" dirty="0" smtClean="0"/>
              <a:t> </a:t>
            </a:r>
            <a:r>
              <a:rPr lang="en-US" altLang="ko-KR" b="1" u="sng" dirty="0" smtClean="0"/>
              <a:t>1882</a:t>
            </a:r>
            <a:r>
              <a:rPr lang="ko-KR" altLang="en-US" b="1" u="sng" dirty="0" smtClean="0"/>
              <a:t>년 </a:t>
            </a:r>
            <a:r>
              <a:rPr lang="en-US" altLang="ko-KR" b="1" u="sng" dirty="0" smtClean="0"/>
              <a:t>10</a:t>
            </a:r>
            <a:r>
              <a:rPr lang="ko-KR" altLang="en-US" b="1" u="sng" dirty="0" smtClean="0"/>
              <a:t>월 조국에 잠입해 기독교 </a:t>
            </a:r>
            <a:r>
              <a:rPr lang="ko-KR" altLang="en-US" b="1" u="sng" dirty="0" err="1" smtClean="0"/>
              <a:t>금교</a:t>
            </a:r>
            <a:r>
              <a:rPr lang="en-US" altLang="ko-KR" b="1" u="sng" dirty="0" smtClean="0"/>
              <a:t>(</a:t>
            </a:r>
            <a:r>
              <a:rPr lang="ko-KR" altLang="en-US" b="1" u="sng" dirty="0" err="1" smtClean="0"/>
              <a:t>禁敎</a:t>
            </a:r>
            <a:r>
              <a:rPr lang="en-US" altLang="ko-KR" b="1" u="sng" dirty="0" smtClean="0"/>
              <a:t>)</a:t>
            </a:r>
            <a:r>
              <a:rPr lang="ko-KR" altLang="en-US" b="1" u="sng" dirty="0" smtClean="0"/>
              <a:t>하의 고난을 극복하며</a:t>
            </a:r>
            <a:r>
              <a:rPr lang="en-US" altLang="ko-KR" b="1" u="sng" dirty="0" smtClean="0"/>
              <a:t>, </a:t>
            </a:r>
            <a:r>
              <a:rPr lang="ko-KR" altLang="en-US" b="1" u="sng" dirty="0" smtClean="0"/>
              <a:t>이른바 ‘서북 벨트’의 기독교 신앙공동체를 형성해 나갔다</a:t>
            </a:r>
            <a:r>
              <a:rPr lang="en-US" altLang="ko-KR" b="1" u="sng" dirty="0" smtClean="0"/>
              <a:t>. </a:t>
            </a:r>
            <a:r>
              <a:rPr lang="ko-KR" altLang="en-US" b="1" u="sng" dirty="0" smtClean="0"/>
              <a:t>의주</a:t>
            </a:r>
            <a:r>
              <a:rPr lang="en-US" altLang="ko-KR" b="1" u="sng" dirty="0" smtClean="0"/>
              <a:t>, </a:t>
            </a:r>
            <a:r>
              <a:rPr lang="ko-KR" altLang="en-US" b="1" u="sng" dirty="0" smtClean="0"/>
              <a:t>평양을 거쳐 연고가 있던 황해도 장연의 소래</a:t>
            </a:r>
            <a:r>
              <a:rPr lang="en-US" altLang="ko-KR" b="1" u="sng" dirty="0" smtClean="0"/>
              <a:t>(</a:t>
            </a:r>
            <a:r>
              <a:rPr lang="ko-KR" altLang="en-US" b="1" u="sng" dirty="0" err="1" smtClean="0"/>
              <a:t>松川</a:t>
            </a:r>
            <a:r>
              <a:rPr lang="en-US" altLang="ko-KR" b="1" u="sng" dirty="0" smtClean="0"/>
              <a:t>)</a:t>
            </a:r>
            <a:r>
              <a:rPr lang="ko-KR" altLang="en-US" b="1" u="sng" dirty="0" smtClean="0"/>
              <a:t>에서는 예배모임을 결성</a:t>
            </a:r>
            <a:r>
              <a:rPr lang="en-US" altLang="ko-KR" b="1" u="sng" dirty="0" smtClean="0"/>
              <a:t>, </a:t>
            </a:r>
            <a:r>
              <a:rPr lang="ko-KR" altLang="en-US" b="1" u="sng" dirty="0" smtClean="0"/>
              <a:t>마침내 한국인 스스로의 최초 교회인 </a:t>
            </a:r>
            <a:r>
              <a:rPr lang="ko-KR" altLang="en-US" b="1" u="sng" dirty="0" err="1" smtClean="0"/>
              <a:t>소래교회를</a:t>
            </a:r>
            <a:r>
              <a:rPr lang="ko-KR" altLang="en-US" b="1" u="sng" dirty="0" smtClean="0"/>
              <a:t> 설립했다</a:t>
            </a:r>
            <a:r>
              <a:rPr lang="en-US" altLang="ko-KR" b="1" u="sng" dirty="0" smtClean="0"/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dirty="0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ko-KR" altLang="en-US" dirty="0" err="1" smtClean="0"/>
              <a:t>로스역</a:t>
            </a:r>
            <a:r>
              <a:rPr lang="en-US" altLang="ko-KR" dirty="0" smtClean="0"/>
              <a:t>(</a:t>
            </a:r>
            <a:r>
              <a:rPr lang="ko-KR" altLang="en-US" dirty="0" smtClean="0"/>
              <a:t>譯</a:t>
            </a:r>
            <a:r>
              <a:rPr lang="en-US" altLang="ko-KR" dirty="0" smtClean="0"/>
              <a:t>) </a:t>
            </a:r>
            <a:r>
              <a:rPr lang="ko-KR" altLang="en-US" dirty="0" smtClean="0"/>
              <a:t>성서를 지니고 압록강 국경검문소를 넘다가 구금된 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제물포 세관에 압류된 성서를 독일인 외교고문 </a:t>
            </a:r>
            <a:r>
              <a:rPr lang="ko-KR" altLang="en-US" dirty="0" err="1" smtClean="0"/>
              <a:t>묄렌도르프의</a:t>
            </a:r>
            <a:r>
              <a:rPr lang="ko-KR" altLang="en-US" dirty="0" smtClean="0"/>
              <a:t> 도움으로 되찾은 일 등 다 헤아리기 어려운 난관 속에서도 </a:t>
            </a:r>
            <a:r>
              <a:rPr lang="ko-KR" altLang="en-US" dirty="0" err="1" smtClean="0"/>
              <a:t>서상륜은</a:t>
            </a:r>
            <a:r>
              <a:rPr lang="ko-KR" altLang="en-US" dirty="0" smtClean="0"/>
              <a:t> 자생적 신앙공동체를 형성해 나갔고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이는 곧바로 내한한 미국선교사들의 선교활동과 연결되기에 이르렀다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특히 </a:t>
            </a:r>
            <a:r>
              <a:rPr lang="en-US" altLang="ko-KR" dirty="0" smtClean="0"/>
              <a:t>1887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9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27</a:t>
            </a:r>
            <a:r>
              <a:rPr lang="ko-KR" altLang="en-US" dirty="0" smtClean="0"/>
              <a:t>일 </a:t>
            </a:r>
            <a:r>
              <a:rPr lang="ko-KR" altLang="en-US" dirty="0" err="1" smtClean="0"/>
              <a:t>언더우드에</a:t>
            </a:r>
            <a:r>
              <a:rPr lang="ko-KR" altLang="en-US" dirty="0" smtClean="0"/>
              <a:t> 의해 </a:t>
            </a:r>
            <a:r>
              <a:rPr lang="en-US" altLang="ko-KR" dirty="0" smtClean="0"/>
              <a:t>14</a:t>
            </a:r>
            <a:r>
              <a:rPr lang="ko-KR" altLang="en-US" dirty="0" smtClean="0"/>
              <a:t>명의 세례교인으로 설립된 최초의 장로교 조직교회인 </a:t>
            </a:r>
            <a:r>
              <a:rPr lang="ko-KR" altLang="en-US" dirty="0" err="1" smtClean="0"/>
              <a:t>새문안교회는</a:t>
            </a:r>
            <a:r>
              <a:rPr lang="ko-KR" altLang="en-US" dirty="0" smtClean="0"/>
              <a:t> 바로 </a:t>
            </a:r>
            <a:r>
              <a:rPr lang="ko-KR" altLang="en-US" dirty="0" err="1" smtClean="0"/>
              <a:t>서상륜이</a:t>
            </a:r>
            <a:r>
              <a:rPr lang="ko-KR" altLang="en-US" dirty="0" smtClean="0"/>
              <a:t> 전도한 신도 대다수로 구성됐다</a:t>
            </a:r>
            <a:r>
              <a:rPr lang="en-US" altLang="ko-KR" dirty="0" smtClean="0"/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ko-KR" altLang="en-US" dirty="0" err="1" smtClean="0"/>
              <a:t>서상륜은</a:t>
            </a:r>
            <a:r>
              <a:rPr lang="ko-KR" altLang="en-US" dirty="0" smtClean="0"/>
              <a:t> 이른바 한국프로테스탄트 ‘북방선교루트’</a:t>
            </a:r>
            <a:r>
              <a:rPr lang="en-US" altLang="ko-KR" dirty="0" smtClean="0"/>
              <a:t>(</a:t>
            </a:r>
            <a:r>
              <a:rPr lang="ko-KR" altLang="en-US" dirty="0" smtClean="0"/>
              <a:t>스코틀랜드장로교계</a:t>
            </a:r>
            <a:r>
              <a:rPr lang="en-US" altLang="ko-KR" dirty="0" smtClean="0"/>
              <a:t>)</a:t>
            </a:r>
            <a:r>
              <a:rPr lang="ko-KR" altLang="en-US" dirty="0" smtClean="0"/>
              <a:t>의 대표자로서</a:t>
            </a:r>
            <a:r>
              <a:rPr lang="en-US" altLang="ko-KR" dirty="0" smtClean="0"/>
              <a:t>, ‘</a:t>
            </a:r>
            <a:r>
              <a:rPr lang="ko-KR" altLang="en-US" dirty="0" smtClean="0"/>
              <a:t>남방선교루트’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미국개신교선교부</a:t>
            </a:r>
            <a:r>
              <a:rPr lang="en-US" altLang="ko-KR" dirty="0" smtClean="0"/>
              <a:t>)</a:t>
            </a:r>
            <a:r>
              <a:rPr lang="ko-KR" altLang="en-US" dirty="0" smtClean="0"/>
              <a:t>와의 연합을 이룩한 주축이었다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교직도 갖지 않았던 그는 </a:t>
            </a:r>
            <a:r>
              <a:rPr lang="en-US" altLang="ko-KR" dirty="0" smtClean="0"/>
              <a:t>1925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12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16</a:t>
            </a:r>
            <a:r>
              <a:rPr lang="ko-KR" altLang="en-US" dirty="0" smtClean="0"/>
              <a:t>일 별세하였고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 아우가 최초의 한국인 장로교 목사 중 한 명인 서경조이며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독립운동가 서병호</a:t>
            </a:r>
            <a:r>
              <a:rPr lang="en-US" altLang="ko-KR" dirty="0" smtClean="0"/>
              <a:t>, </a:t>
            </a:r>
            <a:r>
              <a:rPr lang="ko-KR" altLang="en-US" dirty="0" smtClean="0"/>
              <a:t>서원석</a:t>
            </a:r>
            <a:r>
              <a:rPr lang="en-US" altLang="ko-KR" dirty="0" smtClean="0"/>
              <a:t>(</a:t>
            </a:r>
            <a:r>
              <a:rPr lang="ko-KR" altLang="en-US" dirty="0" smtClean="0"/>
              <a:t>대한성서공회</a:t>
            </a:r>
            <a:r>
              <a:rPr lang="en-US" altLang="ko-KR" dirty="0" smtClean="0"/>
              <a:t>), </a:t>
            </a:r>
            <a:r>
              <a:rPr lang="ko-KR" altLang="en-US" dirty="0" smtClean="0"/>
              <a:t>서경석</a:t>
            </a:r>
            <a:r>
              <a:rPr lang="en-US" altLang="ko-KR" dirty="0" smtClean="0"/>
              <a:t>(</a:t>
            </a:r>
            <a:r>
              <a:rPr lang="ko-KR" altLang="en-US" dirty="0" smtClean="0"/>
              <a:t>목사</a:t>
            </a:r>
            <a:r>
              <a:rPr lang="en-US" altLang="ko-KR" dirty="0" smtClean="0"/>
              <a:t>) </a:t>
            </a:r>
            <a:r>
              <a:rPr lang="ko-KR" altLang="en-US" dirty="0" smtClean="0"/>
              <a:t>등이 모두 그 후손이다</a:t>
            </a:r>
            <a:r>
              <a:rPr lang="en-US" altLang="ko-KR" dirty="0" smtClean="0"/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dirty="0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dirty="0" smtClean="0"/>
              <a:t>&gt;&gt; </a:t>
            </a:r>
            <a:r>
              <a:rPr lang="ko-KR" altLang="en-US" dirty="0" smtClean="0"/>
              <a:t>참고고리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서상륜의</a:t>
            </a:r>
            <a:r>
              <a:rPr lang="ko-KR" altLang="en-US" dirty="0" smtClean="0"/>
              <a:t> 생애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dirty="0" smtClean="0"/>
              <a:t>&gt;&gt; </a:t>
            </a:r>
            <a:r>
              <a:rPr lang="ko-KR" altLang="en-US" dirty="0" smtClean="0"/>
              <a:t>연결고리 </a:t>
            </a:r>
            <a:r>
              <a:rPr lang="en-US" altLang="ko-KR" dirty="0" smtClean="0"/>
              <a:t>: </a:t>
            </a:r>
            <a:r>
              <a:rPr lang="ko-KR" altLang="en-US" dirty="0" smtClean="0"/>
              <a:t>한국 교회사</a:t>
            </a:r>
          </a:p>
        </p:txBody>
      </p:sp>
      <p:sp>
        <p:nvSpPr>
          <p:cNvPr id="26317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charset="-127"/>
                <a:ea typeface="맑은 고딕" panose="020B0503020000020004" charset="-127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charset="-127"/>
                <a:ea typeface="맑은 고딕" panose="020B0503020000020004" charset="-127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charset="-127"/>
                <a:ea typeface="맑은 고딕" panose="020B0503020000020004" charset="-127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charset="-127"/>
                <a:ea typeface="맑은 고딕" panose="020B0503020000020004" charset="-127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charset="-127"/>
                <a:ea typeface="맑은 고딕" panose="020B0503020000020004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charset="-127"/>
                <a:ea typeface="맑은 고딕" panose="020B0503020000020004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charset="-127"/>
                <a:ea typeface="맑은 고딕" panose="020B0503020000020004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charset="-127"/>
                <a:ea typeface="맑은 고딕" panose="020B0503020000020004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charset="-127"/>
                <a:ea typeface="맑은 고딕" panose="020B0503020000020004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fld id="{FC67CA73-F550-423A-8298-F32D53360FF9}" type="slidenum">
              <a:rPr lang="ko-KR" altLang="en-US" smtClean="0">
                <a:latin typeface="굴림" panose="020B0600000101010101" charset="-127"/>
                <a:ea typeface="굴림" panose="020B0600000101010101" charset="-127"/>
              </a:rPr>
              <a:t>1</a:t>
            </a:fld>
            <a:endParaRPr lang="ko-KR" altLang="en-US" smtClean="0">
              <a:latin typeface="굴림" panose="020B0600000101010101" charset="-127"/>
              <a:ea typeface="굴림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3970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979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ko-KR" altLang="en-US" dirty="0" err="1" smtClean="0"/>
              <a:t>로제타는</a:t>
            </a:r>
            <a:r>
              <a:rPr lang="ko-KR" altLang="en-US" dirty="0" smtClean="0"/>
              <a:t> 뉴욕출생으로 어려서 선교사의 꿈을 키웠다</a:t>
            </a:r>
            <a:r>
              <a:rPr lang="en-US" altLang="ko-KR" dirty="0" smtClean="0"/>
              <a:t>. 1886</a:t>
            </a:r>
            <a:r>
              <a:rPr lang="ko-KR" altLang="en-US" dirty="0" smtClean="0"/>
              <a:t>년 의과대학을 졸업하고</a:t>
            </a:r>
            <a:r>
              <a:rPr lang="en-US" altLang="ko-KR" dirty="0" smtClean="0"/>
              <a:t>,</a:t>
            </a:r>
          </a:p>
          <a:p>
            <a:r>
              <a:rPr lang="en-US" altLang="ko-KR" dirty="0" smtClean="0"/>
              <a:t>1889</a:t>
            </a:r>
            <a:r>
              <a:rPr lang="ko-KR" altLang="en-US" dirty="0" smtClean="0"/>
              <a:t>년 감리교 여성 </a:t>
            </a:r>
            <a:r>
              <a:rPr lang="ko-KR" altLang="en-US" dirty="0" err="1" smtClean="0"/>
              <a:t>디커니스</a:t>
            </a:r>
            <a:r>
              <a:rPr lang="ko-KR" altLang="en-US" dirty="0" smtClean="0"/>
              <a:t>  홈에서 선교훈련을 받으며  </a:t>
            </a:r>
            <a:r>
              <a:rPr lang="ko-KR" altLang="en-US" dirty="0" err="1" smtClean="0"/>
              <a:t>뉴욕시</a:t>
            </a:r>
            <a:r>
              <a:rPr lang="ko-KR" altLang="en-US" dirty="0" smtClean="0"/>
              <a:t> 빈민가에서 봉사를 하였다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당시 병원의 선교 책임자는 닥터 </a:t>
            </a:r>
            <a:r>
              <a:rPr lang="ko-KR" altLang="en-US" dirty="0" err="1" smtClean="0"/>
              <a:t>윌리엄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제임스</a:t>
            </a:r>
            <a:r>
              <a:rPr lang="ko-KR" altLang="en-US" dirty="0" smtClean="0"/>
              <a:t> 홀 이었다</a:t>
            </a:r>
            <a:r>
              <a:rPr lang="en-US" altLang="ko-KR" dirty="0" smtClean="0"/>
              <a:t>.  </a:t>
            </a:r>
            <a:r>
              <a:rPr lang="ko-KR" altLang="en-US" dirty="0" smtClean="0"/>
              <a:t>그는 첫눈에 </a:t>
            </a:r>
            <a:r>
              <a:rPr lang="ko-KR" altLang="en-US" dirty="0" err="1" smtClean="0"/>
              <a:t>로제타에</a:t>
            </a:r>
            <a:r>
              <a:rPr lang="ko-KR" altLang="en-US" dirty="0" smtClean="0"/>
              <a:t> 반해 </a:t>
            </a:r>
            <a:r>
              <a:rPr lang="ko-KR" altLang="en-US" dirty="0" err="1" smtClean="0"/>
              <a:t>프로포즈했다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1889</a:t>
            </a:r>
            <a:r>
              <a:rPr lang="ko-KR" altLang="en-US" dirty="0" smtClean="0"/>
              <a:t>년 한국에서 </a:t>
            </a:r>
            <a:r>
              <a:rPr lang="ko-KR" altLang="en-US" dirty="0" err="1" smtClean="0"/>
              <a:t>보구여관을</a:t>
            </a:r>
            <a:r>
              <a:rPr lang="ko-KR" altLang="en-US" dirty="0" smtClean="0"/>
              <a:t> 세운 메타 </a:t>
            </a:r>
            <a:r>
              <a:rPr lang="ko-KR" altLang="en-US" dirty="0" err="1" smtClean="0"/>
              <a:t>하워드가</a:t>
            </a:r>
            <a:r>
              <a:rPr lang="ko-KR" altLang="en-US" dirty="0" smtClean="0"/>
              <a:t> 질병으로 떠나자 한국의 </a:t>
            </a:r>
            <a:r>
              <a:rPr lang="ko-KR" altLang="en-US" dirty="0" err="1" smtClean="0"/>
              <a:t>감리회는</a:t>
            </a:r>
            <a:r>
              <a:rPr lang="ko-KR" altLang="en-US" dirty="0" smtClean="0"/>
              <a:t> 여자의사를 찾고 있었다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 smtClean="0"/>
              <a:t>로제타는</a:t>
            </a:r>
            <a:r>
              <a:rPr lang="ko-KR" altLang="en-US" dirty="0" smtClean="0"/>
              <a:t> </a:t>
            </a:r>
            <a:r>
              <a:rPr lang="en-US" altLang="ko-KR" dirty="0" smtClean="0"/>
              <a:t>1890</a:t>
            </a:r>
            <a:r>
              <a:rPr lang="ko-KR" altLang="en-US" dirty="0" smtClean="0"/>
              <a:t>년 한국으로 떠났고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닥터 홀은 중국선교사로 내정되어 있었으나  </a:t>
            </a:r>
            <a:r>
              <a:rPr lang="en-US" altLang="ko-KR" dirty="0" smtClean="0"/>
              <a:t>1891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12</a:t>
            </a:r>
            <a:r>
              <a:rPr lang="ko-KR" altLang="en-US" dirty="0" smtClean="0"/>
              <a:t>월 조선 땅에 도착했다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두 사람은 벙커 선교사의 주례로 </a:t>
            </a:r>
            <a:r>
              <a:rPr lang="en-US" altLang="ko-KR" dirty="0" smtClean="0"/>
              <a:t>1892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6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21</a:t>
            </a:r>
            <a:r>
              <a:rPr lang="ko-KR" altLang="en-US" dirty="0" smtClean="0"/>
              <a:t>일 결혼을 하게 되는데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 결혼식이 한국 최초의 기독교식</a:t>
            </a:r>
            <a:r>
              <a:rPr lang="en-US" altLang="ko-KR" dirty="0" smtClean="0"/>
              <a:t>(</a:t>
            </a:r>
            <a:r>
              <a:rPr lang="ko-KR" altLang="en-US" dirty="0" smtClean="0"/>
              <a:t>서양식</a:t>
            </a:r>
            <a:r>
              <a:rPr lang="en-US" altLang="ko-KR" dirty="0" smtClean="0"/>
              <a:t>) </a:t>
            </a:r>
            <a:r>
              <a:rPr lang="ko-KR" altLang="en-US" dirty="0" smtClean="0"/>
              <a:t>결혼식이 되었다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ko-KR" altLang="en-US" dirty="0" smtClean="0"/>
              <a:t>닥터 홀은 평양선교를 위해 개척 책임자로 임명되었다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첫 아들 </a:t>
            </a:r>
            <a:r>
              <a:rPr lang="ko-KR" altLang="en-US" dirty="0" err="1" smtClean="0"/>
              <a:t>셔우드</a:t>
            </a:r>
            <a:r>
              <a:rPr lang="ko-KR" altLang="en-US" dirty="0" smtClean="0"/>
              <a:t> 홀이 태어나는 그 다음해 </a:t>
            </a:r>
            <a:r>
              <a:rPr lang="ko-KR" altLang="en-US" dirty="0" err="1" smtClean="0"/>
              <a:t>메켄지</a:t>
            </a:r>
            <a:r>
              <a:rPr lang="ko-KR" altLang="en-US" dirty="0" smtClean="0"/>
              <a:t> 목사와 </a:t>
            </a:r>
            <a:r>
              <a:rPr lang="ko-KR" altLang="en-US" dirty="0" err="1" smtClean="0"/>
              <a:t>함게</a:t>
            </a:r>
            <a:r>
              <a:rPr lang="ko-KR" altLang="en-US" dirty="0" smtClean="0"/>
              <a:t> 평양으로 들어갔다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그는 </a:t>
            </a:r>
            <a:r>
              <a:rPr lang="ko-KR" altLang="en-US" dirty="0" err="1" smtClean="0"/>
              <a:t>광성학당과</a:t>
            </a:r>
            <a:r>
              <a:rPr lang="ko-KR" altLang="en-US" dirty="0" smtClean="0"/>
              <a:t> 병원사역을 하면서 평양에 복음을 전했다</a:t>
            </a:r>
            <a:r>
              <a:rPr lang="en-US" altLang="ko-KR" dirty="0" smtClean="0"/>
              <a:t>. 1894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7</a:t>
            </a:r>
            <a:r>
              <a:rPr lang="ko-KR" altLang="en-US" dirty="0" smtClean="0"/>
              <a:t>월에 평양은 청일 전쟁의 전쟁터가 되었다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닥터 홀은 많은 사람을 치료하다</a:t>
            </a:r>
          </a:p>
          <a:p>
            <a:r>
              <a:rPr lang="ko-KR" altLang="en-US" dirty="0" smtClean="0"/>
              <a:t>자신이 병에 감염되었다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서울에 도착한 홀은 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로제타와</a:t>
            </a:r>
            <a:r>
              <a:rPr lang="ko-KR" altLang="en-US" dirty="0" smtClean="0"/>
              <a:t> 아들 </a:t>
            </a:r>
            <a:r>
              <a:rPr lang="ko-KR" altLang="en-US" dirty="0" err="1" smtClean="0"/>
              <a:t>셔우드</a:t>
            </a:r>
            <a:r>
              <a:rPr lang="ko-KR" altLang="en-US" dirty="0" smtClean="0"/>
              <a:t> 홀의 손을 붙잡고 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마지막 기도와 유언을 하고 끝내 숨을 거두게 된다</a:t>
            </a:r>
            <a:r>
              <a:rPr lang="en-US" altLang="ko-KR" dirty="0" smtClean="0"/>
              <a:t>.</a:t>
            </a:r>
          </a:p>
          <a:p>
            <a:r>
              <a:rPr lang="en-US" altLang="ko-KR" b="1" dirty="0" smtClean="0"/>
              <a:t> </a:t>
            </a:r>
            <a:r>
              <a:rPr lang="ko-KR" altLang="en-US" b="1" dirty="0" smtClean="0"/>
              <a:t>한국에 온지 </a:t>
            </a:r>
            <a:r>
              <a:rPr lang="en-US" altLang="ko-KR" b="1" dirty="0" smtClean="0"/>
              <a:t>2</a:t>
            </a:r>
            <a:r>
              <a:rPr lang="ko-KR" altLang="en-US" b="1" dirty="0" err="1" smtClean="0"/>
              <a:t>년만에</a:t>
            </a:r>
            <a:r>
              <a:rPr lang="ko-KR" altLang="en-US" b="1" dirty="0" smtClean="0"/>
              <a:t> 그는 한국땅에 묻히게 되었다</a:t>
            </a:r>
            <a:r>
              <a:rPr lang="en-US" altLang="ko-KR" b="1" dirty="0" smtClean="0"/>
              <a:t>. </a:t>
            </a:r>
            <a:r>
              <a:rPr lang="ko-KR" altLang="en-US" dirty="0" smtClean="0"/>
              <a:t>그는 양화진 존 </a:t>
            </a:r>
            <a:r>
              <a:rPr lang="ko-KR" altLang="en-US" dirty="0" err="1" smtClean="0"/>
              <a:t>헤론의</a:t>
            </a:r>
            <a:r>
              <a:rPr lang="ko-KR" altLang="en-US" dirty="0" smtClean="0"/>
              <a:t> 묘 옆에 묻혀있다</a:t>
            </a:r>
            <a:r>
              <a:rPr lang="en-US" altLang="ko-KR" dirty="0" smtClean="0"/>
              <a:t>.</a:t>
            </a:r>
          </a:p>
        </p:txBody>
      </p:sp>
      <p:sp>
        <p:nvSpPr>
          <p:cNvPr id="28979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9pPr>
          </a:lstStyle>
          <a:p>
            <a:pPr eaLnBrk="1" hangingPunct="1"/>
            <a:fld id="{646A491B-5FBA-45D1-BF13-B1617C9238C7}" type="slidenum">
              <a:rPr lang="el-GR" altLang="ko-KR" smtClean="0"/>
              <a:t>18</a:t>
            </a:fld>
            <a:endParaRPr lang="el-GR" altLang="ko-KR" smtClean="0"/>
          </a:p>
        </p:txBody>
      </p:sp>
    </p:spTree>
    <p:extLst>
      <p:ext uri="{BB962C8B-B14F-4D97-AF65-F5344CB8AC3E}">
        <p14:creationId xmlns:p14="http://schemas.microsoft.com/office/powerpoint/2010/main" val="596283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게일 선교사</a:t>
            </a:r>
            <a:endParaRPr lang="en-US" altLang="ko-KR" dirty="0" smtClean="0"/>
          </a:p>
          <a:p>
            <a:r>
              <a:rPr lang="en-US" dirty="0" smtClean="0"/>
              <a:t>  </a:t>
            </a:r>
            <a:r>
              <a:rPr lang="ko-KR" altLang="en-US" dirty="0" smtClean="0"/>
              <a:t>아시아 여러 나라에 </a:t>
            </a:r>
            <a:r>
              <a:rPr lang="ko-KR" altLang="en-US" dirty="0" err="1" smtClean="0"/>
              <a:t>파송된</a:t>
            </a:r>
            <a:r>
              <a:rPr lang="ko-KR" altLang="en-US" dirty="0" smtClean="0"/>
              <a:t> 선교사들은 모두 </a:t>
            </a:r>
            <a:r>
              <a:rPr lang="en-US" altLang="ko-KR" dirty="0" smtClean="0"/>
              <a:t>119</a:t>
            </a:r>
            <a:r>
              <a:rPr lang="ko-KR" altLang="en-US" dirty="0" smtClean="0"/>
              <a:t>명으로 그 중 </a:t>
            </a:r>
            <a:r>
              <a:rPr lang="en-US" altLang="ko-KR" dirty="0" smtClean="0"/>
              <a:t>69</a:t>
            </a:r>
            <a:r>
              <a:rPr lang="ko-KR" altLang="en-US" dirty="0" smtClean="0"/>
              <a:t>명은 중국에</a:t>
            </a:r>
            <a:r>
              <a:rPr lang="en-US" altLang="ko-KR" dirty="0" smtClean="0"/>
              <a:t>, 46</a:t>
            </a:r>
            <a:r>
              <a:rPr lang="ko-KR" altLang="en-US" dirty="0" smtClean="0"/>
              <a:t>명은 일본에</a:t>
            </a:r>
            <a:r>
              <a:rPr lang="en-US" altLang="ko-KR" dirty="0" smtClean="0"/>
              <a:t>, 7</a:t>
            </a:r>
            <a:r>
              <a:rPr lang="ko-KR" altLang="en-US" dirty="0" smtClean="0"/>
              <a:t>명은 한국에 </a:t>
            </a:r>
            <a:r>
              <a:rPr lang="ko-KR" altLang="en-US" dirty="0" err="1" smtClean="0"/>
              <a:t>파송되었다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한국의 초대 선교사들은 거의 모두가 이 “외지 선교 </a:t>
            </a:r>
            <a:r>
              <a:rPr lang="ko-KR" altLang="en-US" dirty="0" err="1" smtClean="0"/>
              <a:t>자원단</a:t>
            </a:r>
            <a:r>
              <a:rPr lang="ko-KR" altLang="en-US" dirty="0" smtClean="0"/>
              <a:t>”의 영향 하에서 성장한 인물들이었다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그중</a:t>
            </a:r>
            <a:r>
              <a:rPr lang="ko-KR" altLang="en-US" dirty="0" smtClean="0"/>
              <a:t> 캐나다 토론토 대학 </a:t>
            </a:r>
            <a:r>
              <a:rPr lang="en-US" altLang="ko-KR" dirty="0" smtClean="0"/>
              <a:t>YMCA </a:t>
            </a:r>
            <a:r>
              <a:rPr lang="ko-KR" altLang="en-US" dirty="0" err="1" smtClean="0"/>
              <a:t>파송으로</a:t>
            </a:r>
            <a:r>
              <a:rPr lang="ko-KR" altLang="en-US" dirty="0" smtClean="0"/>
              <a:t> 온 게일</a:t>
            </a:r>
            <a:r>
              <a:rPr lang="en-US" altLang="ko-KR" dirty="0" smtClean="0"/>
              <a:t>(J. S. Gale)</a:t>
            </a:r>
            <a:r>
              <a:rPr lang="ko-KR" altLang="en-US" dirty="0" smtClean="0"/>
              <a:t>은 </a:t>
            </a:r>
            <a:r>
              <a:rPr lang="ko-KR" altLang="en-US" dirty="0" err="1" smtClean="0"/>
              <a:t>마운트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허먼</a:t>
            </a:r>
            <a:r>
              <a:rPr lang="ko-KR" altLang="en-US" dirty="0" smtClean="0"/>
              <a:t> 학생 </a:t>
            </a:r>
            <a:r>
              <a:rPr lang="ko-KR" altLang="en-US" dirty="0" err="1" smtClean="0"/>
              <a:t>하령회에</a:t>
            </a:r>
            <a:r>
              <a:rPr lang="ko-KR" altLang="en-US" dirty="0" smtClean="0"/>
              <a:t> 참석하여 </a:t>
            </a:r>
            <a:r>
              <a:rPr lang="ko-KR" altLang="en-US" dirty="0" err="1" smtClean="0"/>
              <a:t>무디의</a:t>
            </a:r>
            <a:r>
              <a:rPr lang="ko-KR" altLang="en-US" dirty="0" smtClean="0"/>
              <a:t> 설교를 듣고 한국 선교사가 될 것을 결심하였고</a:t>
            </a:r>
            <a:endParaRPr lang="el-G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F7B1-1B35-48D4-8C34-61EF908BB51D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5919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명성황후"/>
              </a:rPr>
              <a:t>명성황후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 봉기 때는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청나라군을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끌어들였고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 봉기 때는 일본군을 끌어들여 교전케</a:t>
            </a:r>
            <a:endParaRPr lang="el-G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A55CE-60A6-41C3-AA58-C396482BB8A1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2182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18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ko-KR" altLang="en-US" smtClean="0"/>
              <a:t>닥터 셔우드와 메리안 홀 부부는 </a:t>
            </a:r>
            <a:r>
              <a:rPr lang="en-US" altLang="ko-KR" smtClean="0"/>
              <a:t>15</a:t>
            </a:r>
            <a:r>
              <a:rPr lang="ko-KR" altLang="en-US" smtClean="0"/>
              <a:t>년간 이 땅의 결핵 퇴치를 위해 헌신했다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결국 </a:t>
            </a:r>
            <a:r>
              <a:rPr lang="en-US" altLang="ko-KR" smtClean="0"/>
              <a:t>1940</a:t>
            </a:r>
            <a:r>
              <a:rPr lang="ko-KR" altLang="en-US" smtClean="0"/>
              <a:t>년 일제에 의해 강제로 추방당하고 만다</a:t>
            </a:r>
            <a:r>
              <a:rPr lang="en-US" altLang="ko-KR" smtClean="0"/>
              <a:t>.</a:t>
            </a:r>
          </a:p>
          <a:p>
            <a:r>
              <a:rPr lang="en-US" altLang="ko-KR" smtClean="0"/>
              <a:t>  </a:t>
            </a:r>
          </a:p>
          <a:p>
            <a:r>
              <a:rPr lang="ko-KR" altLang="en-US" smtClean="0"/>
              <a:t>부산항을 떠나기 직전 셔우드 홀 가족은 눈물 속에 작은 의식을 치렀다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셔우드는 가족들 앞에 수놓은 아름다운 태극기 한 장을 꺼냈다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해주를 떠날 때 조선인 친구가 준 것이었다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일가족 </a:t>
            </a:r>
            <a:r>
              <a:rPr lang="en-US" altLang="ko-KR" smtClean="0"/>
              <a:t>5</a:t>
            </a:r>
            <a:r>
              <a:rPr lang="ko-KR" altLang="en-US" smtClean="0"/>
              <a:t>명은 나뭇가지에 그 태극기를 걸어놓고 “조선의 진정한 국기를 향해 만세를 외쳤다”</a:t>
            </a:r>
          </a:p>
          <a:p>
            <a:r>
              <a:rPr lang="ko-KR" altLang="en-US" smtClean="0"/>
              <a:t> </a:t>
            </a:r>
          </a:p>
          <a:p>
            <a:r>
              <a:rPr lang="ko-KR" altLang="en-US" smtClean="0"/>
              <a:t>그리고 허킨스의 시 ‘연의 문</a:t>
            </a:r>
            <a:r>
              <a:rPr lang="en-US" altLang="ko-KR" smtClean="0"/>
              <a:t>(</a:t>
            </a:r>
            <a:r>
              <a:rPr lang="ko-KR" altLang="en-US" smtClean="0"/>
              <a:t>年의 門</a:t>
            </a:r>
            <a:r>
              <a:rPr lang="en-US" altLang="ko-KR" smtClean="0"/>
              <a:t>)’</a:t>
            </a:r>
            <a:r>
              <a:rPr lang="ko-KR" altLang="en-US" smtClean="0"/>
              <a:t>을 낭송했다</a:t>
            </a:r>
            <a:r>
              <a:rPr lang="en-US" altLang="ko-KR" smtClean="0"/>
              <a:t>.</a:t>
            </a:r>
          </a:p>
          <a:p>
            <a:r>
              <a:rPr lang="en-US" altLang="ko-KR" smtClean="0"/>
              <a:t>“</a:t>
            </a:r>
            <a:r>
              <a:rPr lang="ko-KR" altLang="en-US" smtClean="0"/>
              <a:t>나는 年의 門 앞에 서 있는 사람에게 말했네</a:t>
            </a:r>
          </a:p>
          <a:p>
            <a:r>
              <a:rPr lang="ko-KR" altLang="en-US" smtClean="0"/>
              <a:t>빛을 주시오</a:t>
            </a:r>
          </a:p>
          <a:p>
            <a:r>
              <a:rPr lang="ko-KR" altLang="en-US" smtClean="0"/>
              <a:t>그래야 내가 미지의 세계로 안전히 걸어 들어갈 수 있소</a:t>
            </a:r>
          </a:p>
          <a:p>
            <a:r>
              <a:rPr lang="ko-KR" altLang="en-US" smtClean="0"/>
              <a:t>그는 대답했네</a:t>
            </a:r>
          </a:p>
          <a:p>
            <a:r>
              <a:rPr lang="ko-KR" altLang="en-US" smtClean="0"/>
              <a:t>어둠에 들어가시오</a:t>
            </a:r>
            <a:r>
              <a:rPr lang="en-US" altLang="ko-KR" smtClean="0"/>
              <a:t>. </a:t>
            </a:r>
            <a:r>
              <a:rPr lang="ko-KR" altLang="en-US" smtClean="0"/>
              <a:t>그리고 하나님 손을 잡으시오</a:t>
            </a:r>
          </a:p>
          <a:p>
            <a:r>
              <a:rPr lang="ko-KR" altLang="en-US" smtClean="0"/>
              <a:t>그리 하는 것이 빛보다 나으며 뜻 있을 것이오” </a:t>
            </a:r>
            <a:endParaRPr lang="el-GR" altLang="ko-KR" smtClean="0"/>
          </a:p>
        </p:txBody>
      </p:sp>
      <p:sp>
        <p:nvSpPr>
          <p:cNvPr id="2918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9pPr>
          </a:lstStyle>
          <a:p>
            <a:pPr eaLnBrk="1" hangingPunct="1"/>
            <a:fld id="{A9DCF54F-F9FA-451D-AD21-23AC2F30E2BC}" type="slidenum">
              <a:rPr lang="el-GR" altLang="ko-KR" smtClean="0"/>
              <a:t>27</a:t>
            </a:fld>
            <a:endParaRPr lang="el-GR" altLang="ko-KR" smtClean="0"/>
          </a:p>
        </p:txBody>
      </p:sp>
    </p:spTree>
    <p:extLst>
      <p:ext uri="{BB962C8B-B14F-4D97-AF65-F5344CB8AC3E}">
        <p14:creationId xmlns:p14="http://schemas.microsoft.com/office/powerpoint/2010/main" val="535071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맥켄지</a:t>
            </a:r>
            <a:r>
              <a:rPr lang="ko-KR" altLang="en-US" dirty="0" smtClean="0"/>
              <a:t> 선교사는 </a:t>
            </a:r>
            <a:r>
              <a:rPr lang="en-US" altLang="ko-KR" dirty="0" smtClean="0"/>
              <a:t>1861</a:t>
            </a:r>
            <a:r>
              <a:rPr lang="ko-KR" altLang="en-US" dirty="0" smtClean="0"/>
              <a:t>년 캐나다 케이프 </a:t>
            </a:r>
            <a:r>
              <a:rPr lang="ko-KR" altLang="en-US" dirty="0" err="1" smtClean="0"/>
              <a:t>브레톤에서</a:t>
            </a:r>
            <a:r>
              <a:rPr lang="ko-KR" altLang="en-US" dirty="0" smtClean="0"/>
              <a:t> </a:t>
            </a:r>
            <a:r>
              <a:rPr lang="en-US" altLang="ko-KR" dirty="0" smtClean="0"/>
              <a:t>8</a:t>
            </a:r>
            <a:r>
              <a:rPr lang="ko-KR" altLang="en-US" dirty="0" err="1" smtClean="0"/>
              <a:t>남매중에</a:t>
            </a:r>
            <a:r>
              <a:rPr lang="ko-KR" altLang="en-US" dirty="0" smtClean="0"/>
              <a:t> 막내 아들로 태어났으며</a:t>
            </a:r>
            <a:r>
              <a:rPr lang="en-US" altLang="ko-KR" dirty="0" smtClean="0"/>
              <a:t>(7</a:t>
            </a:r>
            <a:r>
              <a:rPr lang="ko-KR" altLang="en-US" dirty="0" smtClean="0"/>
              <a:t>번째</a:t>
            </a:r>
            <a:r>
              <a:rPr lang="en-US" altLang="ko-KR" dirty="0" smtClean="0"/>
              <a:t>), </a:t>
            </a:r>
            <a:r>
              <a:rPr lang="ko-KR" altLang="en-US" dirty="0" err="1" smtClean="0"/>
              <a:t>댈하우지</a:t>
            </a:r>
            <a:r>
              <a:rPr lang="ko-KR" altLang="en-US" dirty="0" smtClean="0"/>
              <a:t> 대학</a:t>
            </a:r>
            <a:r>
              <a:rPr lang="en-US" altLang="ko-KR" dirty="0" smtClean="0"/>
              <a:t>(Dalhousie College)</a:t>
            </a:r>
            <a:r>
              <a:rPr lang="ko-KR" altLang="en-US" dirty="0" smtClean="0"/>
              <a:t>과 장로교 대학의 교육을 받으며 신학의 길을 걷습니다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대학 시절의 그는 </a:t>
            </a:r>
            <a:r>
              <a:rPr lang="ko-KR" altLang="en-US" dirty="0" err="1" smtClean="0"/>
              <a:t>라브라도</a:t>
            </a:r>
            <a:r>
              <a:rPr lang="ko-KR" altLang="en-US" dirty="0" smtClean="0"/>
              <a:t> </a:t>
            </a:r>
            <a:r>
              <a:rPr lang="en-US" altLang="ko-KR" dirty="0" smtClean="0"/>
              <a:t>(Labrador)</a:t>
            </a:r>
            <a:r>
              <a:rPr lang="ko-KR" altLang="en-US" dirty="0" smtClean="0"/>
              <a:t>에서 </a:t>
            </a:r>
            <a:r>
              <a:rPr lang="en-US" altLang="ko-KR" dirty="0" smtClean="0"/>
              <a:t>1</a:t>
            </a:r>
            <a:r>
              <a:rPr lang="ko-KR" altLang="en-US" dirty="0" err="1" smtClean="0"/>
              <a:t>년반정도</a:t>
            </a:r>
            <a:r>
              <a:rPr lang="ko-KR" altLang="en-US" dirty="0" smtClean="0"/>
              <a:t> 개척전도를 하며 선교사로서의 일을 하기도 했는데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 시절 조선에 대한 책을 읽고 큰 감명을 받았고 그는 조선으로의 선교활동을 결심을 </a:t>
            </a:r>
            <a:r>
              <a:rPr lang="ko-KR" altLang="en-US" dirty="0" err="1" smtClean="0"/>
              <a:t>하게됩니다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하지만 캐나다 장로 교회에서는 조선으로의 그의 선교사 </a:t>
            </a:r>
            <a:r>
              <a:rPr lang="ko-KR" altLang="en-US" dirty="0" err="1" smtClean="0"/>
              <a:t>파송신청을</a:t>
            </a:r>
            <a:r>
              <a:rPr lang="ko-KR" altLang="en-US" dirty="0" smtClean="0"/>
              <a:t> 거절하였습니다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이때까지만해도</a:t>
            </a:r>
            <a:r>
              <a:rPr lang="ko-KR" altLang="en-US" dirty="0" smtClean="0"/>
              <a:t> 조선으로의 캐나다 선교활동은 아직 활발하지 않았었거든요</a:t>
            </a:r>
            <a:r>
              <a:rPr lang="en-US" altLang="ko-KR" dirty="0" smtClean="0"/>
              <a:t>. </a:t>
            </a:r>
            <a:r>
              <a:rPr lang="ko-KR" altLang="en-US" dirty="0" smtClean="0"/>
              <a:t>하지만 </a:t>
            </a:r>
            <a:r>
              <a:rPr lang="ko-KR" altLang="en-US" dirty="0" err="1" smtClean="0"/>
              <a:t>맥켄지의</a:t>
            </a:r>
            <a:r>
              <a:rPr lang="ko-KR" altLang="en-US" dirty="0" smtClean="0"/>
              <a:t> 강한 결심을 </a:t>
            </a:r>
            <a:r>
              <a:rPr lang="ko-KR" altLang="en-US" dirty="0" err="1" smtClean="0"/>
              <a:t>꺾을수는</a:t>
            </a:r>
            <a:r>
              <a:rPr lang="ko-KR" altLang="en-US" dirty="0" smtClean="0"/>
              <a:t> 없었습니다</a:t>
            </a:r>
            <a:r>
              <a:rPr lang="en-US" altLang="ko-KR" dirty="0" smtClean="0"/>
              <a:t>.                    </a:t>
            </a:r>
          </a:p>
          <a:p>
            <a:r>
              <a:rPr lang="en-US" altLang="ko-KR" dirty="0" smtClean="0"/>
              <a:t>                                                                 </a:t>
            </a:r>
          </a:p>
          <a:p>
            <a:r>
              <a:rPr lang="ko-KR" altLang="en-US" dirty="0" smtClean="0"/>
              <a:t>그는 선교사역 준비를 위해서 </a:t>
            </a:r>
            <a:r>
              <a:rPr lang="ko-KR" altLang="en-US" dirty="0" err="1" smtClean="0"/>
              <a:t>핼리팩스</a:t>
            </a:r>
            <a:r>
              <a:rPr lang="en-US" altLang="ko-KR" dirty="0" smtClean="0"/>
              <a:t>(Halifax)</a:t>
            </a:r>
            <a:r>
              <a:rPr lang="ko-KR" altLang="en-US" dirty="0" smtClean="0"/>
              <a:t>로 가서 수개월 동안 의학 공부까지 했다고 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열정에 </a:t>
            </a:r>
            <a:r>
              <a:rPr lang="ko-KR" altLang="en-US" dirty="0" err="1" smtClean="0"/>
              <a:t>가득찬</a:t>
            </a:r>
            <a:r>
              <a:rPr lang="ko-KR" altLang="en-US" dirty="0" smtClean="0"/>
              <a:t> </a:t>
            </a:r>
            <a:r>
              <a:rPr lang="en-US" altLang="ko-KR" dirty="0" smtClean="0"/>
              <a:t>32</a:t>
            </a:r>
            <a:r>
              <a:rPr lang="ko-KR" altLang="en-US" dirty="0" smtClean="0"/>
              <a:t>살의 젊은 </a:t>
            </a:r>
            <a:r>
              <a:rPr lang="ko-KR" altLang="en-US" dirty="0" err="1" smtClean="0"/>
              <a:t>멕켄지</a:t>
            </a:r>
            <a:r>
              <a:rPr lang="ko-KR" altLang="en-US" dirty="0" smtClean="0"/>
              <a:t> 선교사는 </a:t>
            </a:r>
            <a:r>
              <a:rPr lang="ko-KR" altLang="en-US" dirty="0" err="1" smtClean="0"/>
              <a:t>친구들로부터까지</a:t>
            </a:r>
            <a:r>
              <a:rPr lang="ko-KR" altLang="en-US" dirty="0" smtClean="0"/>
              <a:t> 많지 않은 </a:t>
            </a:r>
            <a:r>
              <a:rPr lang="ko-KR" altLang="en-US" dirty="0" err="1" smtClean="0"/>
              <a:t>전도비까지</a:t>
            </a:r>
            <a:r>
              <a:rPr lang="ko-KR" altLang="en-US" dirty="0" smtClean="0"/>
              <a:t> 챙겨 교회의 </a:t>
            </a:r>
            <a:r>
              <a:rPr lang="ko-KR" altLang="en-US" dirty="0" err="1" smtClean="0"/>
              <a:t>파송</a:t>
            </a:r>
            <a:r>
              <a:rPr lang="ko-KR" altLang="en-US" dirty="0" smtClean="0"/>
              <a:t> 선교사가 아닌 독립 선교사로 조선을 향해 드디어 배에 오르게 됩니다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주변사람들의 말림에도 불구하고 황해도 소래 마을에서 과감히 한복을 입고 </a:t>
            </a:r>
            <a:r>
              <a:rPr lang="ko-KR" alt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초가집속에서</a:t>
            </a:r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한국 음식을 먹으며 온전히 한국인으로서 한국인에게 다가가는 방식을 택합니다</a:t>
            </a:r>
            <a:r>
              <a:rPr lang="en-US" altLang="ko-K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참으로 조선인 다운 선교사라고 할 수 있겠습니다 </a:t>
            </a:r>
            <a:r>
              <a:rPr lang="en-US" altLang="ko-K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                                                                                               </a:t>
            </a:r>
            <a:b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열정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가득찬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청년의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멕켄지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선교사는 온몸을 바쳐 선교활동을 하는데요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그는 아이들에게 교육의 장도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마련하는등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밤낮 선교활동에 헌신을 다합니다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문제는 그의 </a:t>
            </a:r>
            <a:r>
              <a:rPr lang="en-US" altLang="ko-KR" dirty="0" smtClean="0"/>
              <a:t>'</a:t>
            </a:r>
            <a:r>
              <a:rPr lang="ko-KR" altLang="en-US" dirty="0" smtClean="0"/>
              <a:t>건강</a:t>
            </a:r>
            <a:r>
              <a:rPr lang="en-US" altLang="ko-KR" dirty="0" smtClean="0"/>
              <a:t>' </a:t>
            </a:r>
            <a:r>
              <a:rPr lang="ko-KR" altLang="en-US" dirty="0" smtClean="0"/>
              <a:t>이었습니다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복음 사역이 생각보다 잘되어 뜨거운 열정 하나 믿고 불철주야로 활동한 나머지 그만 건강을 해치게 되죠</a:t>
            </a:r>
            <a:r>
              <a:rPr lang="en-US" altLang="ko-KR" dirty="0" smtClean="0"/>
              <a:t>. </a:t>
            </a:r>
            <a:r>
              <a:rPr lang="ko-KR" altLang="en-US" dirty="0" smtClean="0"/>
              <a:t>낯선 조선이라는 나라에서 무리한 활동으로 몸이 몹시 쇠약해졌는데 </a:t>
            </a:r>
            <a:r>
              <a:rPr lang="ko-KR" altLang="en-US" dirty="0" err="1" smtClean="0"/>
              <a:t>장연읍</a:t>
            </a:r>
            <a:r>
              <a:rPr lang="en-US" altLang="ko-KR" dirty="0" smtClean="0"/>
              <a:t>(</a:t>
            </a:r>
            <a:r>
              <a:rPr lang="ko-KR" altLang="en-US" dirty="0" smtClean="0"/>
              <a:t>邑</a:t>
            </a:r>
            <a:r>
              <a:rPr lang="en-US" altLang="ko-KR" dirty="0" smtClean="0"/>
              <a:t>) </a:t>
            </a:r>
            <a:r>
              <a:rPr lang="ko-KR" altLang="en-US" dirty="0" smtClean="0"/>
              <a:t>전도를 강행했다가 결국 일사병에 걸리게 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당시 완공되지 못한 예배당 부속실에 거처하는 동안 </a:t>
            </a:r>
            <a:r>
              <a:rPr lang="ko-KR" altLang="en-US" dirty="0" err="1" smtClean="0"/>
              <a:t>멕켄지</a:t>
            </a:r>
            <a:r>
              <a:rPr lang="ko-KR" altLang="en-US" dirty="0" smtClean="0"/>
              <a:t> 선교사는 심한 고열로 </a:t>
            </a:r>
            <a:r>
              <a:rPr lang="en-US" altLang="ko-KR" dirty="0" smtClean="0"/>
              <a:t>5</a:t>
            </a:r>
            <a:r>
              <a:rPr lang="ko-KR" altLang="en-US" dirty="0" err="1" smtClean="0"/>
              <a:t>일동안</a:t>
            </a:r>
            <a:r>
              <a:rPr lang="ko-KR" altLang="en-US" dirty="0" smtClean="0"/>
              <a:t> 병고에 시달리며 나중에는 정신착란 상태에까지 이르게 되는데요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6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23</a:t>
            </a:r>
            <a:r>
              <a:rPr lang="ko-KR" altLang="en-US" dirty="0" smtClean="0"/>
              <a:t>일</a:t>
            </a:r>
            <a:r>
              <a:rPr lang="en-US" altLang="ko-KR" dirty="0" smtClean="0"/>
              <a:t>(</a:t>
            </a:r>
            <a:r>
              <a:rPr lang="ko-KR" altLang="en-US" dirty="0" smtClean="0"/>
              <a:t>토요일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“…(</a:t>
            </a:r>
            <a:r>
              <a:rPr lang="ko-KR" altLang="en-US" dirty="0" smtClean="0"/>
              <a:t>전략</a:t>
            </a:r>
            <a:r>
              <a:rPr lang="en-US" altLang="ko-KR" dirty="0" smtClean="0"/>
              <a:t>) </a:t>
            </a:r>
            <a:r>
              <a:rPr lang="ko-KR" altLang="en-US" dirty="0" smtClean="0"/>
              <a:t>잠을 잘 수도 없고 밖으로 나갈 수도 없다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너무 약해졌기 때문이다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오늘 오후에는 전신이 추워지는 것을 느꼈다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옷과 더운 </a:t>
            </a:r>
            <a:r>
              <a:rPr lang="ko-KR" altLang="en-US" dirty="0" err="1" smtClean="0"/>
              <a:t>물주머니가</a:t>
            </a:r>
            <a:r>
              <a:rPr lang="ko-KR" altLang="en-US" dirty="0" smtClean="0"/>
              <a:t> 있어야겠다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땀을 내야겠다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조금은 나은 듯하기도 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죽음이 아니기를 바란다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내가 한국인들과 같은 방식으로 </a:t>
            </a:r>
            <a:r>
              <a:rPr lang="ko-KR" altLang="en-US" dirty="0" err="1" smtClean="0"/>
              <a:t>살았기때문에</a:t>
            </a:r>
            <a:r>
              <a:rPr lang="ko-KR" altLang="en-US" dirty="0" smtClean="0"/>
              <a:t> </a:t>
            </a:r>
          </a:p>
          <a:p>
            <a:r>
              <a:rPr lang="ko-KR" altLang="en-US" dirty="0" smtClean="0"/>
              <a:t>이렇게 되었다고 말하게 될 많은 사람들을 위해서이다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내가 조심하지 아니하였기 때문일 것이다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낮에는 뜨거운 햇볕 아래서 전도하고 밤이면 공기가 추워질 때까지 앉아 있었기 때문인 것이다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…(</a:t>
            </a:r>
            <a:r>
              <a:rPr lang="ko-KR" altLang="en-US" dirty="0" smtClean="0"/>
              <a:t>중략</a:t>
            </a:r>
            <a:r>
              <a:rPr lang="en-US" altLang="ko-KR" dirty="0" smtClean="0"/>
              <a:t>)… </a:t>
            </a:r>
          </a:p>
          <a:p>
            <a:r>
              <a:rPr lang="ko-KR" altLang="en-US" dirty="0" smtClean="0"/>
              <a:t>몸이 심히 고통스러워 글을 쓰기가 너무 힘이 든다</a:t>
            </a:r>
            <a:r>
              <a:rPr lang="en-US" altLang="ko-KR" dirty="0" smtClean="0"/>
              <a:t>.” </a:t>
            </a:r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비극적인 </a:t>
            </a:r>
            <a:r>
              <a:rPr lang="ko-KR" altLang="en-US" dirty="0" err="1" smtClean="0"/>
              <a:t>맥켄지</a:t>
            </a:r>
            <a:r>
              <a:rPr lang="ko-KR" altLang="en-US" dirty="0" smtClean="0"/>
              <a:t> 선교사의 죽음은 당시 </a:t>
            </a:r>
            <a:r>
              <a:rPr lang="ko-KR" altLang="en-US" dirty="0" err="1" smtClean="0"/>
              <a:t>소래마을</a:t>
            </a:r>
            <a:r>
              <a:rPr lang="ko-KR" altLang="en-US" dirty="0" smtClean="0"/>
              <a:t> 주민들에게도 그리고 캐나다 장로 교회측에게도 큰 충격과 감동을 안겨주었습니다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마을사람들은 </a:t>
            </a:r>
            <a:r>
              <a:rPr lang="en-US" altLang="ko-KR" dirty="0" smtClean="0"/>
              <a:t>2</a:t>
            </a:r>
            <a:r>
              <a:rPr lang="ko-KR" altLang="en-US" dirty="0" smtClean="0"/>
              <a:t>년이라는 짧으면서도 긴 </a:t>
            </a:r>
            <a:r>
              <a:rPr lang="ko-KR" altLang="en-US" dirty="0" err="1" smtClean="0"/>
              <a:t>시간동안</a:t>
            </a:r>
            <a:r>
              <a:rPr lang="ko-KR" altLang="en-US" dirty="0" smtClean="0"/>
              <a:t> 낯선 조선이라는 땅에서 고군분투하며 희생적인 삶을 산 </a:t>
            </a:r>
            <a:r>
              <a:rPr lang="ko-KR" altLang="en-US" dirty="0" err="1" smtClean="0"/>
              <a:t>맥켄지</a:t>
            </a:r>
            <a:r>
              <a:rPr lang="ko-KR" altLang="en-US" dirty="0" smtClean="0"/>
              <a:t> 선교사로부터 감동을 받고 생전 그의 지시를 따라 오로지 주민들과 평신도들의 자력으로 우리나라 최초 개신교회인 소래 교회를 설립하게 됩니다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소명</a:t>
            </a: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맥켄지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선교사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(William John </a:t>
            </a:r>
            <a:r>
              <a:rPr lang="en-US" altLang="ko-K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Mckenzie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1861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캐나다 케이프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브레톤에서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태어나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댈하우지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대학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(Dalhousie College)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장로교 대학에서 교육을 받았다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그는 대학 시절에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개월 동안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라브라도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(Labrador)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개척전도를 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목사가 된 후에는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로어스튜위액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ko-K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Lowerstewiack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동안 목회를 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어느날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갑자기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맥켄지는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한국 선교를 머리에 떠올렸다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그는 선교사역 준비를 위해서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핼리팩스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(Halifax)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가서 수개월 동안 의학 공부를 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그는 친구들로부터 제한된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전도비를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받아가지고 교회의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파송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선교사가 아닌 개인 자격으로 한국을 향해 떠났다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그의 가슴에는“한국을 제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고향으로 삼고 한국인들과 같이 살다가 </a:t>
            </a:r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 나팔 소리를 들을 때까지 그들과 같이 일하리라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”는 결의가 차 있었다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맥켄지는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1893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월에 입국하여 서울에서 몇 달을 지낸 뒤 황해도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솔내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松川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가서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한복을 입고 한국 음식을 먹으며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솔내에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정착하여 헌신적으로 선교했다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그보다 먼저 왔던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펜위크가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좋은 인상을 남기고 떠났기 때문에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맥켄지는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같은 캐나다인으로서 자랑스럽게 여기며 목숨을 다하여 열심히 전도를 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 많은 고생을 하면서도 복음 사역이 잘 되어 보람을 느끼며 불철주야로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활동하다보니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그만 육체의 건강을 해치게 되었다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그는 무리한 사역으로 몸이 몹시 쇠약해진 상태에서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장연읍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邑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전도를 강행했다가 뜻하지 않게 일사병에 걸렸다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병중임에도 불구하고 그는 타인의 도움을 거절하고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아직 완공되지 못한 예배당 부속실에 거처하면서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일간 고열에 시달리며 정신착란 상태에까지 이르게 되었다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그는 질병과 싸우며 다음과 같은 글을 일기의 마지막 장에 남겨 놓았다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 일기</a:t>
            </a: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토요일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“…(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전략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잠을 잘 수도 없고 밖으로 나갈 수도 없다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너무 약해졌기 때문이다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오후에는 전신이 추워지는 것을 느꼈다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옷과 더운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물주머니가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있어야겠다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땀을 내야겠다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조금은 나은 듯하기도 하다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죽음이 아니기를 바란다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내가 한국인들과 같은 방식으로 살았기 때문에 이렇게 되었다고 말하게 될 많은 사람들을 위해서이다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내가 조심하지 아니하였기 때문일 것이다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낮에는 뜨거운 햇볕 아래서 전도하고 밤이면 공기가 추워질 때까지 앉아 있었기 때문인 것이다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.…(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중략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)…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 마음은 평안하며 예수님은 나의 유일한 소망이시다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하나님은 모든 것을 이루신다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몸이 심히 고통스러워 글을 쓰기가 너무 힘이 든다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날 그는 닥터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애비슨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(Oliver R. Avison)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에게 다음과 같은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편지글을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써놓았다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에비슨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박사님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일주일 전에 저는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 정도 떨어진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장연읍에서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타는 듯한 폭양 밑에서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일간이나 걸어서 급히 집으로 돌아왔습니다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하룻밤은 흰 한복을 입고 한기를 느낄 때까지 밖에 앉아 있기도 하였습니다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그랬는데 일주일 전부터 체온이 오르고 입맛을 잃고 힘을 잃게 되었습니다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더운 물을 가지고 땀도 내고 두꺼운 옷을 입어도 고통을 느끼고 있습니다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잠도 잘 수가 없습니다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나를 돕기 위하여 박사님이나 다른 분이 올 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있겠는지요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나는 도움이 필요합니다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박사님이 할 수 있으면 부디 친구의 생명을 구원하기 위하여 최선을 다해 주시기 바랍니다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                                                                                                         6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</a:t>
            </a:r>
            <a:b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                                                                                                     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W. J. </a:t>
            </a:r>
            <a:r>
              <a:rPr lang="en-US" altLang="ko-K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Mckenzie</a:t>
            </a:r>
            <a:endParaRPr lang="en-US" altLang="ko-K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그는 이 편지를 발송하지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못한채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숨졌고 유품을 정리하는 과정에서 발견되었다고 한다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그는 낯선 땅에 와서 열악한 환경과 싸우며 선교 활동을 하다가 끝내 적응하지 못하고 주님 곁으로 간 것이다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너무도 변해 버린 생활환경과 문화적 차이와 고독에서 오는 정신적 불안정에 의한 질환은 끝내 그를 죽음으로까지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몰고갔다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그는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1895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여름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극통의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병고 후에 세상을 떠나고 말았다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(1895. 7. 23).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마을 사람들에게는 더 이상의 설교가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필요없었다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사랑과 헌신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겨레와 함께 가난에 시달린 이 서양인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까닭이 무엇일까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묻지 아니한 사람이 없었을 것이다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장례식을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교회장으로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치르고 나니 오히려 불신자들이 그 동안의 공적을 치하하고 호평하며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교회에 나오는 청년들이 많이 생기게 되었다고 한다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그의 묘비 앞면에는 영문으로 ‘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윌리엄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존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맥켄지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1861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캐나다에서 출생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1895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한국에서 별세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뒷면에는 한글로 다음과 같이 새겨져 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‘1893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년에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맥켄지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목사가 캐나다로부터 여기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내류할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때 동포는 외인을 살해하려고 하고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교인은 몇몇 안 되는 때라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폭양에 열심히 전도하더니 열병에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정신없이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기세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棄世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세상을 버림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하여 일동이 애석해 하며 다 주를 믿는지라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주의 말씀에 밀알 하나가 땅에 떨어져 죽으면 열매가 많다 함이 옳도다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소래 교회는 조선의 처음 열매요 목사의 몸은 여기서 자도다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.'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비석은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맥켄지의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약혼녀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맥컬리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(Miss E. A. </a:t>
            </a:r>
            <a:r>
              <a:rPr lang="en-US" altLang="ko-K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Mccully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양이 세운 것이다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약혼녀</a:t>
            </a: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맥켄지의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약혼녀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맥컬리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양은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맥켄지와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함께 펼칠 장밋빛 꿈을 안고 태평양을 항해하고 있을 때 사랑하는 약혼자의 비보를 듣게 되었다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그녀는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솔내에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내려와 고인이 된 약혼자의 비석을 세워주었다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맥켄지의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유산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천 냥을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솔내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교회에 헌금하였고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교회에서는 이 돈을 해서 제일학교 설립 기금으로 사용했다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맥켄지의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외로운 죽음은 많은 사람들의 가슴을 뜨겁게 스치고 지나갔다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약혼녀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맥컬리양은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한국을 떠나지 않고 원산 지방에 머물며 열심히 선교에 임했으며 “한국에서의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맥켄지의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생애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 Corn of Wheat or the Life of the Rev. W.J. </a:t>
            </a:r>
            <a:r>
              <a:rPr lang="en-US" altLang="ko-K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Mckenzie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Korea)”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글을 썼다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주민들의 간청</a:t>
            </a: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맥켄지가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별세한 후 그의 유서와 함께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솔내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교회 교인들의 진정서가 캐나다 장로교총회 해외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선교부에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보내졌다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진정서의 내용은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맥켄지의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신앙을 본받아 살겠다는 결의를 보여주면서 기독교인 선생을 한 사람 보내 달라는 요청이었다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진정서 내용은 다음과 같다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맥켄지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목사님의 친구요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동역자이며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형제이신 여러분께 이 편지를 씁니다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여러분께서 읽어 주시고 또 기도 어린 관심을 보여주시기 원합니다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멕켄지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목사 님이 한국에 오신 후 그분은 황해도 장연의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솔내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마을로 내려오셔서 열심히 하나님 아버지의 사업을 하셨습니다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많은 사람들을 주님께로 이끌어 주셨습니다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솔내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마을은 언제나 아주 사악한 곳으로 축복이 없는 곳이었습니다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 그분은 더 이상 우리와 함께 계시지 않습니다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우리는 기도하면서 하나님의 뜻을 알기를 원하고 있습니다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하나님 앞에서 기도하면서 캐나다에 계신 우리의 형제들께서 기독교인 선생님 한 분을 보내주시기를 기다리고 있습니다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                                                                     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주님의 이름으로 </a:t>
            </a:r>
            <a:b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                                                                      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솔내에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있는 기독교인들 올림</a:t>
            </a:r>
            <a:b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                                                                     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1895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더욱이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솔내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교회의 한 늙은 신자는 캐나다에 편지 한 장을 띄워 ‘바람과 바다가 잔잔해서 이 편지가 그곳에 닿으면 외국인의 눈을 뜨게 하여 이 나라의 절실한 요청이 무엇인지 보게 해주시기를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이라고 기도하는 내용의 글을 보냈다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맥켄지의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죽음에 대한 소식과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솔내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교인들의 호소는 캐나다 교회 내에 한국 선교에 대한 깊은 관심을 불러 일으켰다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마침내 캐나다 장로교 총회는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1897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한국 선교를 의결하고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1898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일에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푸트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(W. P. Foote)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목사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매크레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(D. M. </a:t>
            </a:r>
            <a:r>
              <a:rPr lang="en-US" altLang="ko-K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Mcrae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목사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그리어슨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(R. G. Grierson)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박사 등 세 사람을 파견하였다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ko-KR" dirty="0" smtClean="0"/>
          </a:p>
          <a:p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CB64-A7D7-4AF8-A9E1-681613C8D826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8250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한국에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파송된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첫 호주선교사인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데이비드가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한국으로 오는데 결정적인 영향을 받은 편지 한 통이 발견됐다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편지에 관한 내용을 이상규 교수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고신대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기고로 게재 함으로서 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데이비스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선교사의 선교 이야기를 듣는다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사진은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데이비스가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읽었던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월프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선교사의 편지 내용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편지는 중국에서 일하고 있던 영국성공회 소속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월푸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(John Wolfe)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편지였다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월푸는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1887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힘들게 부산을 방문하고 선교지인 중국으로 돌아갔고 선교사 없는 부산에 선교사를 보내주도록 여러 곳에 요청했으나 거부당했다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되자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월푸목사는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부산 방문기와 한국선교사가 필요하다는 편지를 호주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멜버른의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매카트니목사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(H. B. </a:t>
            </a:r>
            <a:r>
              <a:rPr lang="en-US" altLang="ko-K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Macartney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에게 보냈다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편지를 받은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메카트니는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 글을 자신이 발간하는 선교잡지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국내국외선교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'(The Missionary at Home and Abroad)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게재했다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당시 호주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멜버른에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머물던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데이비스는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인도 선교사로 갈 생각이었다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인도로 돌아가고자 했던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데이비스는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바로 이 편지를 읽고 한국이 인도보다 더 시급한 복음전도지라는 점을 인식하고 인도를 포기하고 한국으로 가기로 결단하게 된 것이다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말하자면 이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한통의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편지가 호주의 젊은 청년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데이비스로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하여금 한국으로 그리고 부산으로 오게 했던 결정적인 영향을 끼친 것이다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따지고 보면 이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한통의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편지는 후일 호주의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백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명의 선교사들이 한국과 부산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경남지방으로 향하게 만든 동기가 된 것이다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CB64-A7D7-4AF8-A9E1-681613C8D826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9130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호주 </a:t>
            </a:r>
            <a:r>
              <a:rPr lang="ko-KR" altLang="en-US" dirty="0" err="1" smtClean="0"/>
              <a:t>빅토리아장로교가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파송한</a:t>
            </a:r>
            <a:r>
              <a:rPr lang="ko-KR" altLang="en-US" dirty="0" smtClean="0"/>
              <a:t> 최초의 한국 선교사이자 부산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경남지방 선교를 위해 목숨을 바쳤던 첫 선교사는 </a:t>
            </a:r>
            <a:r>
              <a:rPr lang="ko-KR" altLang="en-US" dirty="0" err="1" smtClean="0"/>
              <a:t>조셉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헨리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데이비스</a:t>
            </a:r>
            <a:r>
              <a:rPr lang="en-US" altLang="ko-KR" dirty="0" smtClean="0"/>
              <a:t>(Rev. Joseph Henry Davies, 1856-1890)</a:t>
            </a:r>
            <a:r>
              <a:rPr lang="ko-KR" altLang="en-US" dirty="0" smtClean="0"/>
              <a:t>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호주장로교회는 미국 </a:t>
            </a:r>
            <a:r>
              <a:rPr lang="ko-KR" altLang="en-US" dirty="0" err="1" smtClean="0"/>
              <a:t>북장로교회의</a:t>
            </a:r>
            <a:r>
              <a:rPr lang="ko-KR" altLang="en-US" dirty="0" smtClean="0"/>
              <a:t> 첫 한국선교사였던 </a:t>
            </a:r>
            <a:r>
              <a:rPr lang="ko-KR" altLang="en-US" dirty="0" err="1" smtClean="0"/>
              <a:t>알렌</a:t>
            </a:r>
            <a:r>
              <a:rPr lang="en-US" altLang="ko-KR" dirty="0" smtClean="0"/>
              <a:t>(Dr. H. N. Allen)</a:t>
            </a:r>
            <a:r>
              <a:rPr lang="ko-KR" altLang="en-US" dirty="0" smtClean="0"/>
              <a:t>이 입국한지 </a:t>
            </a:r>
            <a:r>
              <a:rPr lang="en-US" altLang="ko-KR" dirty="0" smtClean="0"/>
              <a:t>5</a:t>
            </a:r>
            <a:r>
              <a:rPr lang="ko-KR" altLang="en-US" dirty="0" smtClean="0"/>
              <a:t>년 후인 </a:t>
            </a:r>
            <a:r>
              <a:rPr lang="en-US" altLang="ko-KR" dirty="0" smtClean="0"/>
              <a:t>1889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10</a:t>
            </a:r>
            <a:r>
              <a:rPr lang="ko-KR" altLang="en-US" dirty="0" smtClean="0"/>
              <a:t>월 </a:t>
            </a:r>
            <a:r>
              <a:rPr lang="ko-KR" altLang="en-US" dirty="0" err="1" smtClean="0"/>
              <a:t>헨리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데이비스목사와</a:t>
            </a:r>
            <a:r>
              <a:rPr lang="ko-KR" altLang="en-US" dirty="0" smtClean="0"/>
              <a:t> 그의 누이 메리 </a:t>
            </a:r>
            <a:r>
              <a:rPr lang="ko-KR" altLang="en-US" dirty="0" err="1" smtClean="0"/>
              <a:t>데이비스</a:t>
            </a:r>
            <a:r>
              <a:rPr lang="en-US" altLang="ko-KR" dirty="0" smtClean="0"/>
              <a:t>(Miss Mary T. Davies, 1853-1941)</a:t>
            </a:r>
            <a:r>
              <a:rPr lang="ko-KR" altLang="en-US" dirty="0" smtClean="0"/>
              <a:t>를 한국에 </a:t>
            </a:r>
            <a:r>
              <a:rPr lang="ko-KR" altLang="en-US" dirty="0" err="1" smtClean="0"/>
              <a:t>파송하였는데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이것은 호주장로교회의 한국선교의 시작이었다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내한은 전적으로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자신의 결단으로 시작된 것이다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호주의 영국교회선교회</a:t>
            </a:r>
            <a:r>
              <a:rPr lang="en-US" altLang="ko-KR" dirty="0" smtClean="0"/>
              <a:t>(CMS, Church Missionary Society)</a:t>
            </a:r>
            <a:r>
              <a:rPr lang="ko-KR" altLang="en-US" dirty="0" smtClean="0"/>
              <a:t>의 </a:t>
            </a:r>
            <a:r>
              <a:rPr lang="ko-KR" altLang="en-US" dirty="0" err="1" smtClean="0"/>
              <a:t>파송을</a:t>
            </a:r>
            <a:r>
              <a:rPr lang="ko-KR" altLang="en-US" dirty="0" smtClean="0"/>
              <a:t> 받아 인도에서 사역한 일이 있어 다시 인도로 가기를 원했으나 중국 </a:t>
            </a:r>
            <a:r>
              <a:rPr lang="ko-KR" altLang="en-US" dirty="0" err="1" smtClean="0"/>
              <a:t>푸초</a:t>
            </a:r>
            <a:r>
              <a:rPr lang="en-US" altLang="ko-KR" dirty="0" smtClean="0"/>
              <a:t>(</a:t>
            </a:r>
            <a:r>
              <a:rPr lang="ko-KR" altLang="en-US" dirty="0" smtClean="0"/>
              <a:t>福州</a:t>
            </a:r>
            <a:r>
              <a:rPr lang="en-US" altLang="ko-KR" dirty="0" smtClean="0"/>
              <a:t>)</a:t>
            </a:r>
            <a:r>
              <a:rPr lang="ko-KR" altLang="en-US" dirty="0" smtClean="0"/>
              <a:t>지방에서 선교하던 영국교회 선교회 소속 선교사 </a:t>
            </a:r>
            <a:r>
              <a:rPr lang="ko-KR" altLang="en-US" dirty="0" err="1" smtClean="0"/>
              <a:t>월푸</a:t>
            </a:r>
            <a:r>
              <a:rPr lang="en-US" altLang="ko-KR" dirty="0" smtClean="0"/>
              <a:t>(John R. Wolfe)</a:t>
            </a:r>
            <a:r>
              <a:rPr lang="ko-KR" altLang="en-US" dirty="0" smtClean="0"/>
              <a:t>의 한국선교에 대한 호소를 듣고 그의 누이 메리</a:t>
            </a:r>
            <a:r>
              <a:rPr lang="en-US" altLang="ko-KR" dirty="0" smtClean="0"/>
              <a:t>(Mary Davies)</a:t>
            </a:r>
            <a:r>
              <a:rPr lang="ko-KR" altLang="en-US" dirty="0" smtClean="0"/>
              <a:t>와 함께 한국선교를 자원하게 된 것이다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19</a:t>
            </a:r>
            <a:r>
              <a:rPr lang="ko-KR" altLang="en-US" dirty="0" smtClean="0"/>
              <a:t>세기 말인 </a:t>
            </a:r>
            <a:r>
              <a:rPr lang="en-US" altLang="ko-KR" dirty="0" smtClean="0"/>
              <a:t>1880</a:t>
            </a:r>
            <a:r>
              <a:rPr lang="ko-KR" altLang="en-US" dirty="0" smtClean="0"/>
              <a:t>년대 한국은 극동의 고집스런 나라였고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외국과의 모든 활동이 단절된 나라였다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그리피스</a:t>
            </a:r>
            <a:r>
              <a:rPr lang="en-US" altLang="ko-KR" dirty="0" smtClean="0"/>
              <a:t>(W. E. </a:t>
            </a:r>
            <a:r>
              <a:rPr lang="en-US" altLang="ko-KR" dirty="0" err="1" smtClean="0"/>
              <a:t>Griffis</a:t>
            </a:r>
            <a:r>
              <a:rPr lang="en-US" altLang="ko-KR" dirty="0" smtClean="0"/>
              <a:t>)</a:t>
            </a:r>
            <a:r>
              <a:rPr lang="ko-KR" altLang="en-US" dirty="0" smtClean="0"/>
              <a:t>의 표현대로 ‘</a:t>
            </a:r>
            <a:r>
              <a:rPr lang="ko-KR" altLang="en-US" dirty="0" err="1" smtClean="0"/>
              <a:t>은둔국</a:t>
            </a:r>
            <a:r>
              <a:rPr lang="ko-KR" altLang="en-US" dirty="0" smtClean="0"/>
              <a:t>’</a:t>
            </a:r>
            <a:r>
              <a:rPr lang="en-US" altLang="ko-KR" dirty="0" smtClean="0"/>
              <a:t>(Hermit Kingdom)</a:t>
            </a:r>
            <a:r>
              <a:rPr lang="ko-KR" altLang="en-US" dirty="0" smtClean="0"/>
              <a:t>이었다</a:t>
            </a:r>
            <a:r>
              <a:rPr lang="en-US" altLang="ko-KR" dirty="0" smtClean="0"/>
              <a:t>. 1876</a:t>
            </a:r>
            <a:r>
              <a:rPr lang="ko-KR" altLang="en-US" dirty="0" smtClean="0"/>
              <a:t>년 개항과 더불어 쇄국정책이 파기되고</a:t>
            </a:r>
            <a:r>
              <a:rPr lang="en-US" altLang="ko-KR" dirty="0" smtClean="0"/>
              <a:t>, 1882</a:t>
            </a:r>
            <a:r>
              <a:rPr lang="ko-KR" altLang="en-US" dirty="0" smtClean="0"/>
              <a:t>년 한미수호통상조약의 체결 이후 서방국가들과의 외교관계를 수립하기 시작했으나 아직도 오랜 전통의 굴레 속에서 반</a:t>
            </a:r>
            <a:r>
              <a:rPr lang="en-US" altLang="ko-KR" dirty="0" smtClean="0"/>
              <a:t>(</a:t>
            </a:r>
            <a:r>
              <a:rPr lang="ko-KR" altLang="en-US" dirty="0" smtClean="0"/>
              <a:t>反</a:t>
            </a:r>
            <a:r>
              <a:rPr lang="en-US" altLang="ko-KR" dirty="0" smtClean="0"/>
              <a:t>) </a:t>
            </a:r>
            <a:r>
              <a:rPr lang="ko-KR" altLang="en-US" dirty="0" smtClean="0"/>
              <a:t>외세적 성향이 강했다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특히 선교의 자유가 공적으로 인정되기 이전이었으므로 </a:t>
            </a:r>
            <a:r>
              <a:rPr lang="ko-KR" altLang="en-US" dirty="0" err="1" smtClean="0"/>
              <a:t>빅토리아</a:t>
            </a:r>
            <a:r>
              <a:rPr lang="ko-KR" altLang="en-US" dirty="0" smtClean="0"/>
              <a:t> 장로교회는 한국선교의 필요성은 인정했으나 현실성에 대해서는 여전히 부정적이었다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이런 상황에서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한국선교를 자원하였고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그의 짧은 기간 동안의 사역과 갑작스런 죽음은 결과적으로 호주교회의 한국선교를 가능케 하는 동력이 되었다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1. </a:t>
            </a:r>
            <a:r>
              <a:rPr lang="ko-KR" altLang="en-US" dirty="0" smtClean="0"/>
              <a:t>출생 및 성장 배경</a:t>
            </a:r>
          </a:p>
          <a:p>
            <a:r>
              <a:rPr lang="ko-KR" altLang="en-US" dirty="0" smtClean="0"/>
              <a:t>  </a:t>
            </a:r>
            <a:r>
              <a:rPr lang="ko-KR" altLang="en-US" dirty="0" err="1" smtClean="0"/>
              <a:t>조셉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헨리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</a:t>
            </a:r>
            <a:r>
              <a:rPr lang="en-US" altLang="ko-KR" dirty="0" smtClean="0"/>
              <a:t>1856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8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22</a:t>
            </a:r>
            <a:r>
              <a:rPr lang="ko-KR" altLang="en-US" dirty="0" smtClean="0"/>
              <a:t>일 뉴질랜드의 </a:t>
            </a:r>
            <a:r>
              <a:rPr lang="ko-KR" altLang="en-US" dirty="0" err="1" smtClean="0"/>
              <a:t>왕가라이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Wangarai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에서 </a:t>
            </a:r>
            <a:r>
              <a:rPr lang="en-US" altLang="ko-KR" dirty="0" smtClean="0"/>
              <a:t>9</a:t>
            </a:r>
            <a:r>
              <a:rPr lang="ko-KR" altLang="en-US" dirty="0" smtClean="0"/>
              <a:t>남 </a:t>
            </a:r>
            <a:r>
              <a:rPr lang="en-US" altLang="ko-KR" dirty="0" smtClean="0"/>
              <a:t>3</a:t>
            </a:r>
            <a:r>
              <a:rPr lang="ko-KR" altLang="en-US" dirty="0" smtClean="0"/>
              <a:t>녀 중 차남으로 출생하였고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그가 </a:t>
            </a:r>
            <a:r>
              <a:rPr lang="en-US" altLang="ko-KR" dirty="0" smtClean="0"/>
              <a:t>4</a:t>
            </a:r>
            <a:r>
              <a:rPr lang="ko-KR" altLang="en-US" dirty="0" smtClean="0"/>
              <a:t>살 때인 </a:t>
            </a:r>
            <a:r>
              <a:rPr lang="en-US" altLang="ko-KR" dirty="0" smtClean="0"/>
              <a:t>1860</a:t>
            </a:r>
            <a:r>
              <a:rPr lang="ko-KR" altLang="en-US" dirty="0" smtClean="0"/>
              <a:t>년 부모를 따라 호주 </a:t>
            </a:r>
            <a:r>
              <a:rPr lang="ko-KR" altLang="en-US" dirty="0" err="1" smtClean="0"/>
              <a:t>멜버른으로</a:t>
            </a:r>
            <a:r>
              <a:rPr lang="ko-KR" altLang="en-US" dirty="0" smtClean="0"/>
              <a:t> 이주하였다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그의 아버지 </a:t>
            </a:r>
            <a:r>
              <a:rPr lang="ko-KR" altLang="en-US" dirty="0" err="1" smtClean="0"/>
              <a:t>찰스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데이비스</a:t>
            </a:r>
            <a:r>
              <a:rPr lang="en-US" altLang="ko-KR" dirty="0" smtClean="0"/>
              <a:t>(Charles Davies)</a:t>
            </a:r>
            <a:r>
              <a:rPr lang="ko-KR" altLang="en-US" dirty="0" smtClean="0"/>
              <a:t>는 영국 </a:t>
            </a:r>
            <a:r>
              <a:rPr lang="ko-KR" altLang="en-US" dirty="0" err="1" smtClean="0"/>
              <a:t>쉬레스버그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Shrewsburg</a:t>
            </a:r>
            <a:r>
              <a:rPr lang="en-US" altLang="ko-KR" dirty="0" smtClean="0"/>
              <a:t>)</a:t>
            </a:r>
            <a:r>
              <a:rPr lang="ko-KR" altLang="en-US" dirty="0" smtClean="0"/>
              <a:t>출신이었고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어머니 </a:t>
            </a:r>
            <a:r>
              <a:rPr lang="ko-KR" altLang="en-US" dirty="0" err="1" smtClean="0"/>
              <a:t>마가렛</a:t>
            </a:r>
            <a:r>
              <a:rPr lang="en-US" altLang="ko-KR" dirty="0" smtClean="0"/>
              <a:t>(Margaret </a:t>
            </a:r>
            <a:r>
              <a:rPr lang="en-US" altLang="ko-KR" dirty="0" err="1" smtClean="0"/>
              <a:t>Sandeman</a:t>
            </a:r>
            <a:r>
              <a:rPr lang="en-US" altLang="ko-KR" dirty="0" smtClean="0"/>
              <a:t>)</a:t>
            </a:r>
            <a:r>
              <a:rPr lang="ko-KR" altLang="en-US" dirty="0" smtClean="0"/>
              <a:t>은 스코틀랜드의 글라스고 출신이었는데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흔히 형제교회라고 불리는 “</a:t>
            </a:r>
            <a:r>
              <a:rPr lang="ko-KR" altLang="en-US" dirty="0" err="1" smtClean="0"/>
              <a:t>플리머스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형제단</a:t>
            </a:r>
            <a:r>
              <a:rPr lang="en-US" altLang="ko-KR" dirty="0" smtClean="0"/>
              <a:t>(Plymouth Brethren)"</a:t>
            </a:r>
            <a:r>
              <a:rPr lang="ko-KR" altLang="en-US" dirty="0" smtClean="0"/>
              <a:t>에 속한 매우 경건하고도 </a:t>
            </a:r>
            <a:r>
              <a:rPr lang="ko-KR" altLang="en-US" dirty="0" err="1" smtClean="0"/>
              <a:t>열심있는</a:t>
            </a:r>
            <a:r>
              <a:rPr lang="ko-KR" altLang="en-US" dirty="0" smtClean="0"/>
              <a:t> 신앙인이었다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가정에서의 신앙교육은 자녀들의 생애에 커다란 영향을 준 것이 분명하다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그의 </a:t>
            </a:r>
            <a:r>
              <a:rPr lang="en-US" altLang="ko-KR" dirty="0" smtClean="0"/>
              <a:t>12</a:t>
            </a:r>
            <a:r>
              <a:rPr lang="ko-KR" altLang="en-US" dirty="0" smtClean="0"/>
              <a:t>남매 중</a:t>
            </a:r>
            <a:r>
              <a:rPr lang="en-US" altLang="ko-KR" dirty="0" smtClean="0"/>
              <a:t>(</a:t>
            </a:r>
            <a:r>
              <a:rPr lang="ko-KR" altLang="en-US" dirty="0" smtClean="0"/>
              <a:t>장남은 어린 나이에 죽었음</a:t>
            </a:r>
            <a:r>
              <a:rPr lang="en-US" altLang="ko-KR" dirty="0" smtClean="0"/>
              <a:t>) 4</a:t>
            </a:r>
            <a:r>
              <a:rPr lang="ko-KR" altLang="en-US" dirty="0" smtClean="0"/>
              <a:t>사람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곧 메리</a:t>
            </a:r>
            <a:r>
              <a:rPr lang="en-US" altLang="ko-KR" dirty="0" smtClean="0"/>
              <a:t>(Mary, 1853-1941)</a:t>
            </a:r>
            <a:r>
              <a:rPr lang="ko-KR" altLang="en-US" dirty="0" smtClean="0"/>
              <a:t>와 </a:t>
            </a:r>
            <a:r>
              <a:rPr lang="ko-KR" altLang="en-US" dirty="0" err="1" smtClean="0"/>
              <a:t>조셉이</a:t>
            </a:r>
            <a:r>
              <a:rPr lang="ko-KR" altLang="en-US" dirty="0" smtClean="0"/>
              <a:t> 한국 선교사로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동생 </a:t>
            </a:r>
            <a:r>
              <a:rPr lang="ko-KR" altLang="en-US" dirty="0" err="1" smtClean="0"/>
              <a:t>타보르</a:t>
            </a:r>
            <a:r>
              <a:rPr lang="en-US" altLang="ko-KR" dirty="0" smtClean="0"/>
              <a:t>(Tabor)</a:t>
            </a:r>
            <a:r>
              <a:rPr lang="ko-KR" altLang="en-US" dirty="0" smtClean="0"/>
              <a:t>와 사라</a:t>
            </a:r>
            <a:r>
              <a:rPr lang="en-US" altLang="ko-KR" dirty="0" smtClean="0"/>
              <a:t>(Sarah)</a:t>
            </a:r>
            <a:r>
              <a:rPr lang="ko-KR" altLang="en-US" dirty="0" smtClean="0"/>
              <a:t>가 인도 선교사로 자원한 것이라든지 존</a:t>
            </a:r>
            <a:r>
              <a:rPr lang="en-US" altLang="ko-KR" dirty="0" smtClean="0"/>
              <a:t>(John)</a:t>
            </a:r>
            <a:r>
              <a:rPr lang="ko-KR" altLang="en-US" dirty="0" smtClean="0"/>
              <a:t>이 장로교회 목사가 된 것만 보아도 그렇다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조셉의</a:t>
            </a:r>
            <a:r>
              <a:rPr lang="ko-KR" altLang="en-US" dirty="0" smtClean="0"/>
              <a:t> 동생이었던 존의 기록에 따르면 </a:t>
            </a:r>
            <a:r>
              <a:rPr lang="ko-KR" altLang="en-US" dirty="0" err="1" smtClean="0"/>
              <a:t>조셉은</a:t>
            </a:r>
            <a:r>
              <a:rPr lang="ko-KR" altLang="en-US" dirty="0" smtClean="0"/>
              <a:t> 이미 </a:t>
            </a:r>
            <a:r>
              <a:rPr lang="en-US" altLang="ko-KR" dirty="0" smtClean="0"/>
              <a:t>11</a:t>
            </a:r>
            <a:r>
              <a:rPr lang="ko-KR" altLang="en-US" dirty="0" smtClean="0"/>
              <a:t>살 때 신앙이 확고한 고백을 가졌고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 후 계속하여 신실하게 믿음을 지키며 복음에 대한 열정으로 살았다고 술회하였다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언제부터인지 정확하게 말하기는 어렵지만 </a:t>
            </a:r>
            <a:r>
              <a:rPr lang="ko-KR" altLang="en-US" dirty="0" err="1" smtClean="0"/>
              <a:t>조셉</a:t>
            </a:r>
            <a:r>
              <a:rPr lang="ko-KR" altLang="en-US" dirty="0" smtClean="0"/>
              <a:t> 자신의 표현대로 “어릴 적부터” 선교사로서의 생애를 결단했던 것으로 보인다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그의 아버지는 </a:t>
            </a:r>
            <a:r>
              <a:rPr lang="ko-KR" altLang="en-US" dirty="0" err="1" smtClean="0"/>
              <a:t>조셉이</a:t>
            </a:r>
            <a:r>
              <a:rPr lang="ko-KR" altLang="en-US" dirty="0" smtClean="0"/>
              <a:t> 겨우 </a:t>
            </a:r>
            <a:r>
              <a:rPr lang="en-US" altLang="ko-KR" dirty="0" smtClean="0"/>
              <a:t>12</a:t>
            </a:r>
            <a:r>
              <a:rPr lang="ko-KR" altLang="en-US" dirty="0" smtClean="0"/>
              <a:t>살 때 세상을 떠났고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그의 어머니 또한 병약한 상태였으므로 그는 이때부터 대가족을 이끌어가야 하는 힘겨운 임무가 부과되었다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이미 </a:t>
            </a:r>
            <a:r>
              <a:rPr lang="en-US" altLang="ko-KR" dirty="0" smtClean="0"/>
              <a:t>11</a:t>
            </a:r>
            <a:r>
              <a:rPr lang="ko-KR" altLang="en-US" dirty="0" smtClean="0"/>
              <a:t>살 때부터 아버지의 법률사무소에서 일한 경험이 있었으므로 아버지 친구들의 도움을 받으며 법률서기로 일하면서 가족을 부양하였고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이름 그대로 주경야독의 젊은 날들을 보냈다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 기간 동안에도 </a:t>
            </a:r>
            <a:r>
              <a:rPr lang="ko-KR" altLang="en-US" dirty="0" err="1" smtClean="0"/>
              <a:t>조셉에게는</a:t>
            </a:r>
            <a:r>
              <a:rPr lang="ko-KR" altLang="en-US" dirty="0" smtClean="0"/>
              <a:t> 복음에 대한 열정이 식지 않았다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후일의 선교사가 되기 위해서는 법률관계 직종이 유익하지 않을 것으로 판단한 그는 법률 </a:t>
            </a:r>
            <a:r>
              <a:rPr lang="ko-KR" altLang="en-US" dirty="0" err="1" smtClean="0"/>
              <a:t>서기직을</a:t>
            </a:r>
            <a:r>
              <a:rPr lang="ko-KR" altLang="en-US" dirty="0" smtClean="0"/>
              <a:t> 그만두고 당시 </a:t>
            </a:r>
            <a:r>
              <a:rPr lang="ko-KR" altLang="en-US" dirty="0" err="1" smtClean="0"/>
              <a:t>멜버른의</a:t>
            </a:r>
            <a:r>
              <a:rPr lang="ko-KR" altLang="en-US" dirty="0" smtClean="0"/>
              <a:t> 대표적인 남자 학교였던 </a:t>
            </a:r>
            <a:r>
              <a:rPr lang="ko-KR" altLang="en-US" dirty="0" err="1" smtClean="0"/>
              <a:t>투락</a:t>
            </a:r>
            <a:r>
              <a:rPr lang="ko-KR" altLang="en-US" dirty="0" smtClean="0"/>
              <a:t> 칼리지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Toorak</a:t>
            </a:r>
            <a:r>
              <a:rPr lang="en-US" altLang="ko-KR" dirty="0" smtClean="0"/>
              <a:t> College)</a:t>
            </a:r>
            <a:r>
              <a:rPr lang="ko-KR" altLang="en-US" dirty="0" smtClean="0"/>
              <a:t>의 교사로 일하면서 </a:t>
            </a:r>
            <a:r>
              <a:rPr lang="ko-KR" altLang="en-US" dirty="0" err="1" smtClean="0"/>
              <a:t>멜버른대학교</a:t>
            </a:r>
            <a:r>
              <a:rPr lang="ko-KR" altLang="en-US" dirty="0" smtClean="0"/>
              <a:t> 문과에 등록하였다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대학 </a:t>
            </a:r>
            <a:r>
              <a:rPr lang="ko-KR" altLang="en-US" dirty="0" err="1" smtClean="0"/>
              <a:t>재학중이던</a:t>
            </a:r>
            <a:r>
              <a:rPr lang="ko-KR" altLang="en-US" dirty="0" smtClean="0"/>
              <a:t> </a:t>
            </a:r>
            <a:r>
              <a:rPr lang="en-US" altLang="ko-KR" dirty="0" smtClean="0"/>
              <a:t>1876</a:t>
            </a:r>
            <a:r>
              <a:rPr lang="ko-KR" altLang="en-US" dirty="0" smtClean="0"/>
              <a:t>년 곧 그의 나이 </a:t>
            </a:r>
            <a:r>
              <a:rPr lang="en-US" altLang="ko-KR" dirty="0" smtClean="0"/>
              <a:t>20</a:t>
            </a:r>
            <a:r>
              <a:rPr lang="ko-KR" altLang="en-US" dirty="0" smtClean="0"/>
              <a:t>세 때 직접적으로 복음을 위해 일할 목적으로 호주 씨 엠 </a:t>
            </a:r>
            <a:r>
              <a:rPr lang="ko-KR" altLang="en-US" dirty="0" err="1" smtClean="0"/>
              <a:t>에스</a:t>
            </a:r>
            <a:r>
              <a:rPr lang="en-US" altLang="ko-KR" dirty="0" smtClean="0"/>
              <a:t>(Church Missionary Society)</a:t>
            </a:r>
            <a:r>
              <a:rPr lang="ko-KR" altLang="en-US" dirty="0" smtClean="0"/>
              <a:t>소속 인도 선교사로 자원하였다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이것은 선교사로서 그의 생애의 시작이었다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그의 이와 같은 결단에는 자기 자신의 강한 종교적 신념도 있었지만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직접적으로는 그의 누이동생의 영향도 적지 않았다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그의 여동생 사라는 아직 </a:t>
            </a:r>
            <a:r>
              <a:rPr lang="en-US" altLang="ko-KR" dirty="0" smtClean="0"/>
              <a:t>10</a:t>
            </a:r>
            <a:r>
              <a:rPr lang="ko-KR" altLang="en-US" dirty="0" smtClean="0"/>
              <a:t>대 소녀에 지나지 않았으나 </a:t>
            </a:r>
            <a:r>
              <a:rPr lang="en-US" altLang="ko-KR" dirty="0" smtClean="0"/>
              <a:t>1875</a:t>
            </a:r>
            <a:r>
              <a:rPr lang="ko-KR" altLang="en-US" dirty="0" smtClean="0"/>
              <a:t>년 남부 인도의 </a:t>
            </a:r>
            <a:r>
              <a:rPr lang="ko-KR" altLang="en-US" dirty="0" err="1" smtClean="0"/>
              <a:t>벨로레</a:t>
            </a:r>
            <a:r>
              <a:rPr lang="en-US" altLang="ko-KR" dirty="0" smtClean="0"/>
              <a:t>(Vellore)</a:t>
            </a:r>
            <a:r>
              <a:rPr lang="ko-KR" altLang="en-US" dirty="0" smtClean="0"/>
              <a:t>에 씨 엠 </a:t>
            </a:r>
            <a:r>
              <a:rPr lang="ko-KR" altLang="en-US" dirty="0" err="1" smtClean="0"/>
              <a:t>에스</a:t>
            </a:r>
            <a:r>
              <a:rPr lang="ko-KR" altLang="en-US" dirty="0" smtClean="0"/>
              <a:t> 선교사로 </a:t>
            </a:r>
            <a:r>
              <a:rPr lang="ko-KR" altLang="en-US" dirty="0" err="1" smtClean="0"/>
              <a:t>파송됨으로써</a:t>
            </a:r>
            <a:r>
              <a:rPr lang="ko-KR" altLang="en-US" dirty="0" smtClean="0"/>
              <a:t> 인도에 </a:t>
            </a:r>
            <a:r>
              <a:rPr lang="ko-KR" altLang="en-US" dirty="0" err="1" smtClean="0"/>
              <a:t>파송된</a:t>
            </a:r>
            <a:r>
              <a:rPr lang="ko-KR" altLang="en-US" dirty="0" smtClean="0"/>
              <a:t> 호주 역사상 최초의 </a:t>
            </a:r>
            <a:r>
              <a:rPr lang="ko-KR" altLang="en-US" dirty="0" err="1" smtClean="0"/>
              <a:t>여선교사가</a:t>
            </a:r>
            <a:r>
              <a:rPr lang="ko-KR" altLang="en-US" dirty="0" smtClean="0"/>
              <a:t> 되었다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조셉은</a:t>
            </a:r>
            <a:r>
              <a:rPr lang="ko-KR" altLang="en-US" dirty="0" smtClean="0"/>
              <a:t> 그의 동생으로부터 인도에 선교사가 매우 부족하다는 소식을 전해 듣고 인도로 향했던 것이다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이때를 전후하여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가족들은 오랫동안 몸담아 왔던 </a:t>
            </a:r>
            <a:r>
              <a:rPr lang="ko-KR" altLang="en-US" dirty="0" err="1" smtClean="0"/>
              <a:t>플리머스형제단을</a:t>
            </a:r>
            <a:r>
              <a:rPr lang="ko-KR" altLang="en-US" dirty="0" smtClean="0"/>
              <a:t> 떠나 </a:t>
            </a:r>
            <a:r>
              <a:rPr lang="ko-KR" altLang="en-US" dirty="0" err="1" smtClean="0"/>
              <a:t>코필드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Caufield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 위치한 성공회</a:t>
            </a:r>
            <a:r>
              <a:rPr lang="en-US" altLang="ko-KR" dirty="0" smtClean="0"/>
              <a:t>(The Church of England) </a:t>
            </a:r>
            <a:r>
              <a:rPr lang="ko-KR" altLang="en-US" dirty="0" smtClean="0"/>
              <a:t>소속인 성 </a:t>
            </a:r>
            <a:r>
              <a:rPr lang="ko-KR" altLang="en-US" dirty="0" err="1" smtClean="0"/>
              <a:t>메리교회</a:t>
            </a:r>
            <a:r>
              <a:rPr lang="en-US" altLang="ko-KR" dirty="0" smtClean="0"/>
              <a:t>(St. Mary)</a:t>
            </a:r>
            <a:r>
              <a:rPr lang="ko-KR" altLang="en-US" dirty="0" smtClean="0"/>
              <a:t>로 이적한 것으로 보인다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인도에서의 그의 사역은 성공적이지 못했다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결정적인 문제는 그의 건강이었다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건강의 악화로 더 이상 </a:t>
            </a:r>
            <a:r>
              <a:rPr lang="ko-KR" altLang="en-US" dirty="0" err="1" smtClean="0"/>
              <a:t>선교지에</a:t>
            </a:r>
            <a:r>
              <a:rPr lang="ko-KR" altLang="en-US" dirty="0" smtClean="0"/>
              <a:t> 남아 있을 수 없게 되자 그는 결국 선교사로서 우선 합당한 자질과 소양을 갖추어야 한다는 귀중한 교훈을 </a:t>
            </a:r>
            <a:r>
              <a:rPr lang="ko-KR" altLang="en-US" dirty="0" err="1" smtClean="0"/>
              <a:t>얻은채</a:t>
            </a:r>
            <a:r>
              <a:rPr lang="ko-KR" altLang="en-US" dirty="0" smtClean="0"/>
              <a:t> </a:t>
            </a:r>
            <a:r>
              <a:rPr lang="en-US" altLang="ko-KR" dirty="0" smtClean="0"/>
              <a:t>1878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5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21</a:t>
            </a:r>
            <a:r>
              <a:rPr lang="ko-KR" altLang="en-US" dirty="0" smtClean="0"/>
              <a:t>일 </a:t>
            </a:r>
            <a:r>
              <a:rPr lang="ko-KR" altLang="en-US" dirty="0" err="1" smtClean="0"/>
              <a:t>멜버른으로</a:t>
            </a:r>
            <a:r>
              <a:rPr lang="ko-KR" altLang="en-US" dirty="0" smtClean="0"/>
              <a:t> 돌아올 수밖에 없었다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인도에서 보낸 </a:t>
            </a:r>
            <a:r>
              <a:rPr lang="en-US" altLang="ko-KR" dirty="0" smtClean="0"/>
              <a:t>21</a:t>
            </a:r>
            <a:r>
              <a:rPr lang="ko-KR" altLang="en-US" dirty="0" smtClean="0"/>
              <a:t>개월간의 사역은 앞으로의 그의 생애를 위한 중요한 교훈을 남겨준 것이다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2. </a:t>
            </a:r>
            <a:r>
              <a:rPr lang="ko-KR" altLang="en-US" dirty="0" smtClean="0"/>
              <a:t>대학 교육과 교육 사업</a:t>
            </a:r>
          </a:p>
          <a:p>
            <a:r>
              <a:rPr lang="ko-KR" altLang="en-US" dirty="0" smtClean="0"/>
              <a:t>  </a:t>
            </a:r>
            <a:r>
              <a:rPr lang="ko-KR" altLang="en-US" dirty="0" err="1" smtClean="0"/>
              <a:t>멜버른으로</a:t>
            </a:r>
            <a:r>
              <a:rPr lang="ko-KR" altLang="en-US" dirty="0" smtClean="0"/>
              <a:t> 돌아온 </a:t>
            </a:r>
            <a:r>
              <a:rPr lang="ko-KR" altLang="en-US" dirty="0" err="1" smtClean="0"/>
              <a:t>조셉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멜버른</a:t>
            </a:r>
            <a:r>
              <a:rPr lang="ko-KR" altLang="en-US" dirty="0" smtClean="0"/>
              <a:t> 대학에 등록하여 </a:t>
            </a:r>
            <a:r>
              <a:rPr lang="ko-KR" altLang="en-US" dirty="0" err="1" smtClean="0"/>
              <a:t>헬라어와</a:t>
            </a:r>
            <a:r>
              <a:rPr lang="ko-KR" altLang="en-US" dirty="0" smtClean="0"/>
              <a:t> 라틴어를 공부하였고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제</a:t>
            </a:r>
            <a:r>
              <a:rPr lang="en-US" altLang="ko-KR" dirty="0" smtClean="0"/>
              <a:t>2</a:t>
            </a:r>
            <a:r>
              <a:rPr lang="ko-KR" altLang="en-US" dirty="0" smtClean="0"/>
              <a:t>학년 과정을 마칠 때는 고전어 부분 특별상</a:t>
            </a:r>
            <a:r>
              <a:rPr lang="en-US" altLang="ko-KR" dirty="0" smtClean="0"/>
              <a:t>(Classical Exhibition)</a:t>
            </a:r>
            <a:r>
              <a:rPr lang="ko-KR" altLang="en-US" dirty="0" smtClean="0"/>
              <a:t>을 받았다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 다음해에는 고전어 외에도 자연과학 분야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곧 지학</a:t>
            </a:r>
            <a:r>
              <a:rPr lang="en-US" altLang="ko-KR" dirty="0" smtClean="0"/>
              <a:t>, </a:t>
            </a:r>
            <a:r>
              <a:rPr lang="ko-KR" altLang="en-US" dirty="0" smtClean="0"/>
              <a:t>화학</a:t>
            </a:r>
            <a:r>
              <a:rPr lang="en-US" altLang="ko-KR" dirty="0" smtClean="0"/>
              <a:t>, </a:t>
            </a:r>
            <a:r>
              <a:rPr lang="ko-KR" altLang="en-US" dirty="0" smtClean="0"/>
              <a:t>식물학</a:t>
            </a:r>
            <a:r>
              <a:rPr lang="en-US" altLang="ko-KR" dirty="0" smtClean="0"/>
              <a:t>, </a:t>
            </a:r>
            <a:r>
              <a:rPr lang="ko-KR" altLang="en-US" dirty="0" smtClean="0"/>
              <a:t>비교 해부학 그리고 귀납 논리 등을 공부하고 </a:t>
            </a:r>
            <a:r>
              <a:rPr lang="en-US" altLang="ko-KR" dirty="0" smtClean="0"/>
              <a:t>1881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3</a:t>
            </a:r>
            <a:r>
              <a:rPr lang="ko-KR" altLang="en-US" dirty="0" smtClean="0"/>
              <a:t>월 </a:t>
            </a:r>
            <a:r>
              <a:rPr lang="ko-KR" altLang="en-US" dirty="0" err="1" smtClean="0"/>
              <a:t>멜버른대학을</a:t>
            </a:r>
            <a:r>
              <a:rPr lang="ko-KR" altLang="en-US" dirty="0" smtClean="0"/>
              <a:t> 졸업할 때는 고전어 부분 최우수상</a:t>
            </a:r>
            <a:r>
              <a:rPr lang="en-US" altLang="ko-KR" dirty="0" smtClean="0"/>
              <a:t>(An Exhibition and </a:t>
            </a:r>
            <a:r>
              <a:rPr lang="en-US" altLang="ko-KR" dirty="0" err="1" smtClean="0"/>
              <a:t>Honour</a:t>
            </a:r>
            <a:r>
              <a:rPr lang="en-US" altLang="ko-KR" dirty="0" smtClean="0"/>
              <a:t> Man in Classics)</a:t>
            </a:r>
            <a:r>
              <a:rPr lang="ko-KR" altLang="en-US" dirty="0" smtClean="0"/>
              <a:t>과 자연과학 부분 특별상</a:t>
            </a:r>
            <a:r>
              <a:rPr lang="en-US" altLang="ko-KR" dirty="0" smtClean="0"/>
              <a:t>(a Scholar in Natural Science)</a:t>
            </a:r>
            <a:r>
              <a:rPr lang="ko-KR" altLang="en-US" dirty="0" smtClean="0"/>
              <a:t>을 수상하기도 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그의 학적 능력을 인정하여 </a:t>
            </a:r>
            <a:r>
              <a:rPr lang="ko-KR" altLang="en-US" dirty="0" err="1" smtClean="0"/>
              <a:t>멜버른대학교의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트리니티</a:t>
            </a:r>
            <a:r>
              <a:rPr lang="ko-KR" altLang="en-US" dirty="0" smtClean="0"/>
              <a:t> 칼리지의 </a:t>
            </a:r>
            <a:r>
              <a:rPr lang="ko-KR" altLang="en-US" dirty="0" err="1" smtClean="0"/>
              <a:t>리퍼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Leeper</a:t>
            </a:r>
            <a:r>
              <a:rPr lang="en-US" altLang="ko-KR" dirty="0" smtClean="0"/>
              <a:t>)</a:t>
            </a:r>
            <a:r>
              <a:rPr lang="ko-KR" altLang="en-US" dirty="0" smtClean="0"/>
              <a:t>박사가 그를 </a:t>
            </a:r>
            <a:r>
              <a:rPr lang="ko-KR" altLang="en-US" dirty="0" err="1" smtClean="0"/>
              <a:t>사강사</a:t>
            </a:r>
            <a:r>
              <a:rPr lang="en-US" altLang="ko-KR" dirty="0" smtClean="0"/>
              <a:t>(Tutorship)</a:t>
            </a:r>
            <a:r>
              <a:rPr lang="ko-KR" altLang="en-US" dirty="0" smtClean="0"/>
              <a:t>로 초청하였으나 거절하고 교육 사업을 시작하기로 작정하고</a:t>
            </a:r>
            <a:r>
              <a:rPr lang="en-US" altLang="ko-KR" dirty="0" smtClean="0"/>
              <a:t>, 1881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4</a:t>
            </a:r>
            <a:r>
              <a:rPr lang="ko-KR" altLang="en-US" dirty="0" smtClean="0"/>
              <a:t>월 </a:t>
            </a:r>
            <a:r>
              <a:rPr lang="ko-KR" altLang="en-US" dirty="0" err="1" smtClean="0"/>
              <a:t>코필드문법학교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Caufield</a:t>
            </a:r>
            <a:r>
              <a:rPr lang="en-US" altLang="ko-KR" dirty="0" smtClean="0"/>
              <a:t> Grammar School, </a:t>
            </a:r>
            <a:r>
              <a:rPr lang="ko-KR" altLang="en-US" dirty="0" smtClean="0"/>
              <a:t>한국의 초</a:t>
            </a:r>
            <a:r>
              <a:rPr lang="en-US" altLang="ko-KR" dirty="0" smtClean="0"/>
              <a:t>, </a:t>
            </a:r>
            <a:r>
              <a:rPr lang="ko-KR" altLang="en-US" dirty="0" smtClean="0"/>
              <a:t>중등학교</a:t>
            </a:r>
            <a:r>
              <a:rPr lang="en-US" altLang="ko-KR" dirty="0" smtClean="0"/>
              <a:t>)</a:t>
            </a:r>
            <a:r>
              <a:rPr lang="ko-KR" altLang="en-US" dirty="0" smtClean="0"/>
              <a:t>를 설립하고 교장에 취임하였다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이때 그의 나이 </a:t>
            </a:r>
            <a:r>
              <a:rPr lang="en-US" altLang="ko-KR" dirty="0" smtClean="0"/>
              <a:t>25</a:t>
            </a:r>
            <a:r>
              <a:rPr lang="ko-KR" altLang="en-US" dirty="0" smtClean="0"/>
              <a:t>세 때였다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이때부터 </a:t>
            </a:r>
            <a:r>
              <a:rPr lang="en-US" altLang="ko-KR" dirty="0" smtClean="0"/>
              <a:t>1888</a:t>
            </a:r>
            <a:r>
              <a:rPr lang="ko-KR" altLang="en-US" dirty="0" smtClean="0"/>
              <a:t>년까지 그가 교장으로 재직하는 동안 </a:t>
            </a:r>
            <a:r>
              <a:rPr lang="ko-KR" altLang="en-US" dirty="0" err="1" smtClean="0"/>
              <a:t>코필드학교는</a:t>
            </a:r>
            <a:r>
              <a:rPr lang="ko-KR" altLang="en-US" dirty="0" smtClean="0"/>
              <a:t> 명문 사립학교로 발전하였고 자신의 개인적인 명성은 물론 경제적으로도 안정되어 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그러나 일단 쟁기를 잡은 그는 뒤를 돌아보지 않았다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교육 사업은 선교를 위한 일종의 준비사역이었지 그의 생애 목표는 아니었다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학교를 운영하면서도 항상 인도로 돌아갈 날을 고대하였고 그날을 준비하고 있었던 것이다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현재 </a:t>
            </a:r>
            <a:r>
              <a:rPr lang="ko-KR" altLang="en-US" dirty="0" err="1" smtClean="0"/>
              <a:t>코필드학교</a:t>
            </a:r>
            <a:r>
              <a:rPr lang="ko-KR" altLang="en-US" dirty="0" smtClean="0"/>
              <a:t> 역사관에 보관된 그의 일기 속에서 이 점을 확인할 수 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3. </a:t>
            </a:r>
            <a:r>
              <a:rPr lang="ko-KR" altLang="en-US" dirty="0" smtClean="0"/>
              <a:t>한국 선교사 지원</a:t>
            </a:r>
          </a:p>
          <a:p>
            <a:r>
              <a:rPr lang="ko-KR" altLang="en-US" dirty="0" smtClean="0"/>
              <a:t>  어느덧 어린 동생들이 장성하여 자립하게 되었을 뿐만 아니라 </a:t>
            </a:r>
            <a:r>
              <a:rPr lang="en-US" altLang="ko-KR" dirty="0" smtClean="0"/>
              <a:t>1886</a:t>
            </a:r>
            <a:r>
              <a:rPr lang="ko-KR" altLang="en-US" dirty="0" smtClean="0"/>
              <a:t>년에 그의 어머니가 세상을 떠나게 되자 더 이상 가정의 일에 매여 있을 필요가 없게 되었다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다시 선교지로 돌아가기로 작정하고 지난 </a:t>
            </a:r>
            <a:r>
              <a:rPr lang="en-US" altLang="ko-KR" dirty="0" smtClean="0"/>
              <a:t>7</a:t>
            </a:r>
            <a:r>
              <a:rPr lang="ko-KR" altLang="en-US" dirty="0" smtClean="0"/>
              <a:t>년간 키워 온 학교를 성공회 목사였던 </a:t>
            </a:r>
            <a:r>
              <a:rPr lang="ko-KR" altLang="en-US" dirty="0" err="1" smtClean="0"/>
              <a:t>바르넷</a:t>
            </a:r>
            <a:r>
              <a:rPr lang="en-US" altLang="ko-KR" dirty="0" smtClean="0"/>
              <a:t>(Rev. E. J. Barnett)</a:t>
            </a:r>
            <a:r>
              <a:rPr lang="ko-KR" altLang="en-US" dirty="0" smtClean="0"/>
              <a:t>에게 인계하고 </a:t>
            </a:r>
            <a:r>
              <a:rPr lang="en-US" altLang="ko-KR" dirty="0" smtClean="0"/>
              <a:t>1888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4</a:t>
            </a:r>
            <a:r>
              <a:rPr lang="ko-KR" altLang="en-US" dirty="0" smtClean="0"/>
              <a:t>월 다시 인도 선교사로 지원하였다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 </a:t>
            </a:r>
            <a:r>
              <a:rPr lang="ko-KR" altLang="en-US" dirty="0" err="1" smtClean="0"/>
              <a:t>데이비스</a:t>
            </a:r>
            <a:r>
              <a:rPr lang="ko-KR" altLang="en-US" dirty="0" smtClean="0"/>
              <a:t> 자신은 인도로 가기를 원했으나 중국 </a:t>
            </a:r>
            <a:r>
              <a:rPr lang="ko-KR" altLang="en-US" dirty="0" err="1" smtClean="0"/>
              <a:t>푸초</a:t>
            </a:r>
            <a:r>
              <a:rPr lang="en-US" altLang="ko-KR" dirty="0" smtClean="0"/>
              <a:t>(</a:t>
            </a:r>
            <a:r>
              <a:rPr lang="ko-KR" altLang="en-US" dirty="0" smtClean="0"/>
              <a:t>福州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에서 선교하던 씨 엠 </a:t>
            </a:r>
            <a:r>
              <a:rPr lang="ko-KR" altLang="en-US" dirty="0" err="1" smtClean="0"/>
              <a:t>에스</a:t>
            </a:r>
            <a:r>
              <a:rPr lang="ko-KR" altLang="en-US" dirty="0" smtClean="0"/>
              <a:t> 소속 선교사였던 </a:t>
            </a:r>
            <a:r>
              <a:rPr lang="ko-KR" altLang="en-US" dirty="0" err="1" smtClean="0"/>
              <a:t>월푸</a:t>
            </a:r>
            <a:r>
              <a:rPr lang="en-US" altLang="ko-KR" dirty="0" smtClean="0"/>
              <a:t>(Archdeacon John R. Wolfe)</a:t>
            </a:r>
            <a:r>
              <a:rPr lang="ko-KR" altLang="en-US" dirty="0" smtClean="0"/>
              <a:t>가 한국의 부산을 방문한 이후 한국 선교의 필요성과 긴박성을 호소했던 바 그의 편지가 </a:t>
            </a:r>
            <a:r>
              <a:rPr lang="ko-KR" altLang="en-US" dirty="0" err="1" smtClean="0"/>
              <a:t>성메리</a:t>
            </a:r>
            <a:r>
              <a:rPr lang="ko-KR" altLang="en-US" dirty="0" smtClean="0"/>
              <a:t> 교회의 </a:t>
            </a:r>
            <a:r>
              <a:rPr lang="ko-KR" altLang="en-US" dirty="0" err="1" smtClean="0"/>
              <a:t>메칼트니</a:t>
            </a:r>
            <a:r>
              <a:rPr lang="en-US" altLang="ko-KR" dirty="0" smtClean="0"/>
              <a:t>(H. B. </a:t>
            </a:r>
            <a:r>
              <a:rPr lang="en-US" altLang="ko-KR" dirty="0" err="1" smtClean="0"/>
              <a:t>Macartney</a:t>
            </a:r>
            <a:r>
              <a:rPr lang="en-US" altLang="ko-KR" dirty="0" smtClean="0"/>
              <a:t>) </a:t>
            </a:r>
            <a:r>
              <a:rPr lang="ko-KR" altLang="en-US" dirty="0" smtClean="0"/>
              <a:t>목사가 편집</a:t>
            </a:r>
            <a:r>
              <a:rPr lang="en-US" altLang="ko-KR" dirty="0" smtClean="0"/>
              <a:t>, </a:t>
            </a:r>
            <a:r>
              <a:rPr lang="ko-KR" altLang="en-US" dirty="0" smtClean="0"/>
              <a:t>발행하는「국내</a:t>
            </a:r>
            <a:r>
              <a:rPr lang="en-US" altLang="ko-KR" dirty="0" smtClean="0"/>
              <a:t>, </a:t>
            </a:r>
            <a:r>
              <a:rPr lang="ko-KR" altLang="en-US" dirty="0" smtClean="0"/>
              <a:t>국외 선교」</a:t>
            </a:r>
            <a:r>
              <a:rPr lang="en-US" altLang="ko-KR" dirty="0" smtClean="0"/>
              <a:t>(The Missionary at Home And Abroad)</a:t>
            </a:r>
            <a:r>
              <a:rPr lang="ko-KR" altLang="en-US" dirty="0" smtClean="0"/>
              <a:t>에 발표되었는데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 호소는 </a:t>
            </a:r>
            <a:r>
              <a:rPr lang="ko-KR" altLang="en-US" dirty="0" err="1" smtClean="0"/>
              <a:t>데이비스로</a:t>
            </a:r>
            <a:r>
              <a:rPr lang="ko-KR" altLang="en-US" dirty="0" smtClean="0"/>
              <a:t> 하여금 한국으로 향하게 하는 결정적인 계기가 되었다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당시 한국에는 </a:t>
            </a:r>
            <a:r>
              <a:rPr lang="en-US" altLang="ko-KR" dirty="0" smtClean="0"/>
              <a:t>1885</a:t>
            </a:r>
            <a:r>
              <a:rPr lang="ko-KR" altLang="en-US" dirty="0" smtClean="0"/>
              <a:t>년 이래로 미국 </a:t>
            </a:r>
            <a:r>
              <a:rPr lang="ko-KR" altLang="en-US" dirty="0" err="1" smtClean="0"/>
              <a:t>북장로교와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북감리회가</a:t>
            </a:r>
            <a:r>
              <a:rPr lang="ko-KR" altLang="en-US" dirty="0" smtClean="0"/>
              <a:t> 선교를 시작했으나 아직까지 소수의 선교사만이 사역하고 있었으므로 인도보다 더욱 긴박한 선교지라고 파악되어 그는 한국 선교사로 자원하였다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한국 선교사가 되기 위한 목적으로 성공회와의 관계를 단절하고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빅토리아주</a:t>
            </a:r>
            <a:r>
              <a:rPr lang="ko-KR" altLang="en-US" dirty="0" smtClean="0"/>
              <a:t> 장로교회로 이적하게 되었다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데이비스가</a:t>
            </a:r>
            <a:r>
              <a:rPr lang="ko-KR" altLang="en-US" dirty="0" smtClean="0"/>
              <a:t> 장로교 목사로서 한국으로 향하게 된 배경에는 </a:t>
            </a:r>
            <a:r>
              <a:rPr lang="ko-KR" altLang="en-US" dirty="0" err="1" smtClean="0"/>
              <a:t>멜버른의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투락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Toorak</a:t>
            </a:r>
            <a:r>
              <a:rPr lang="en-US" altLang="ko-KR" dirty="0" smtClean="0"/>
              <a:t>)</a:t>
            </a:r>
            <a:r>
              <a:rPr lang="ko-KR" altLang="en-US" dirty="0" smtClean="0"/>
              <a:t>장로교회의 젊은 목사였던 </a:t>
            </a:r>
            <a:r>
              <a:rPr lang="ko-KR" altLang="en-US" dirty="0" err="1" smtClean="0"/>
              <a:t>이윙</a:t>
            </a:r>
            <a:r>
              <a:rPr lang="en-US" altLang="ko-KR" dirty="0" smtClean="0"/>
              <a:t>(John F. Ewing)</a:t>
            </a:r>
            <a:r>
              <a:rPr lang="ko-KR" altLang="en-US" dirty="0" smtClean="0"/>
              <a:t>의 역할이 지대하였다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멜버른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남노회는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데이비스가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에딘버러에서</a:t>
            </a:r>
            <a:r>
              <a:rPr lang="ko-KR" altLang="en-US" dirty="0" smtClean="0"/>
              <a:t> </a:t>
            </a:r>
            <a:r>
              <a:rPr lang="en-US" altLang="ko-KR" dirty="0" smtClean="0"/>
              <a:t>6</a:t>
            </a:r>
            <a:r>
              <a:rPr lang="ko-KR" altLang="en-US" dirty="0" smtClean="0"/>
              <a:t>개월간의 신학 교육을 마치고 시험에 합격하면 목사로 안수할 것을 가결했다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ko-KR" altLang="en-US" dirty="0" smtClean="0"/>
              <a:t>당시 </a:t>
            </a:r>
            <a:r>
              <a:rPr lang="ko-KR" altLang="en-US" dirty="0" err="1" smtClean="0"/>
              <a:t>에딘버러대학교의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뉴칼리지</a:t>
            </a:r>
            <a:r>
              <a:rPr lang="en-US" altLang="ko-KR" dirty="0" smtClean="0"/>
              <a:t>(New College)</a:t>
            </a:r>
            <a:r>
              <a:rPr lang="ko-KR" altLang="en-US" dirty="0" smtClean="0"/>
              <a:t>는 스코틀랜드 자유</a:t>
            </a:r>
            <a:r>
              <a:rPr lang="en-US" altLang="ko-KR" dirty="0" smtClean="0"/>
              <a:t>(</a:t>
            </a:r>
            <a:r>
              <a:rPr lang="ko-KR" altLang="en-US" dirty="0" smtClean="0"/>
              <a:t>장로</a:t>
            </a:r>
            <a:r>
              <a:rPr lang="en-US" altLang="ko-KR" dirty="0" smtClean="0"/>
              <a:t>)</a:t>
            </a:r>
            <a:r>
              <a:rPr lang="ko-KR" altLang="en-US" dirty="0" smtClean="0"/>
              <a:t>교회</a:t>
            </a:r>
            <a:r>
              <a:rPr lang="en-US" altLang="ko-KR" dirty="0" smtClean="0"/>
              <a:t>(Free Church of Scotland)</a:t>
            </a:r>
            <a:r>
              <a:rPr lang="ko-KR" altLang="en-US" dirty="0" smtClean="0"/>
              <a:t>의 신학 교육기관으로 우수한 학교였으며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이곳으로 갔고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이곳에서 오직 신학 공부에 전념하였다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데이비스</a:t>
            </a:r>
            <a:r>
              <a:rPr lang="ko-KR" altLang="en-US" dirty="0" smtClean="0"/>
              <a:t> 자신의 회고에 의하면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이때야말로 오직 공부에만 전념했던 유일한 날들이었고 가장 복된 날들이었다고 회상했다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이곳에서 일정 기간 교육을 마치고 </a:t>
            </a:r>
            <a:r>
              <a:rPr lang="en-US" altLang="ko-KR" dirty="0" smtClean="0"/>
              <a:t>1889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5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13</a:t>
            </a:r>
            <a:r>
              <a:rPr lang="ko-KR" altLang="en-US" dirty="0" smtClean="0"/>
              <a:t>일 </a:t>
            </a:r>
            <a:r>
              <a:rPr lang="ko-KR" altLang="en-US" dirty="0" err="1" smtClean="0"/>
              <a:t>멜버른으로</a:t>
            </a:r>
            <a:r>
              <a:rPr lang="ko-KR" altLang="en-US" dirty="0" smtClean="0"/>
              <a:t> 돌아왔다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그가 당시 주일학교 아동들을 위한 잡지였던「주일학교와 선교」</a:t>
            </a:r>
            <a:r>
              <a:rPr lang="en-US" altLang="ko-KR" dirty="0" smtClean="0"/>
              <a:t>(Sabbath School and Missionary Record)</a:t>
            </a:r>
            <a:r>
              <a:rPr lang="ko-KR" altLang="en-US" dirty="0" smtClean="0"/>
              <a:t>라는 잡지에 쓴 편지를 보면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에딘버러에</a:t>
            </a:r>
            <a:r>
              <a:rPr lang="ko-KR" altLang="en-US" dirty="0" smtClean="0"/>
              <a:t> 체류하는 동안 마침 </a:t>
            </a:r>
            <a:r>
              <a:rPr lang="ko-KR" altLang="en-US" dirty="0" err="1" smtClean="0"/>
              <a:t>휴가중이었던</a:t>
            </a:r>
            <a:r>
              <a:rPr lang="ko-KR" altLang="en-US" dirty="0" smtClean="0"/>
              <a:t> 한국 선교의 선구자 존 </a:t>
            </a:r>
            <a:r>
              <a:rPr lang="ko-KR" altLang="en-US" dirty="0" err="1" smtClean="0"/>
              <a:t>로스</a:t>
            </a:r>
            <a:r>
              <a:rPr lang="en-US" altLang="ko-KR" dirty="0" smtClean="0"/>
              <a:t>(John Ross)</a:t>
            </a:r>
            <a:r>
              <a:rPr lang="ko-KR" altLang="en-US" dirty="0" smtClean="0"/>
              <a:t>를 만났고 그를 통해 한국에 관한 유익한 정보를 얻을 수 있었다고 하였다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그는 </a:t>
            </a:r>
            <a:r>
              <a:rPr lang="ko-KR" altLang="en-US" dirty="0" err="1" smtClean="0"/>
              <a:t>멜버른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남노회가</a:t>
            </a:r>
            <a:r>
              <a:rPr lang="ko-KR" altLang="en-US" dirty="0" smtClean="0"/>
              <a:t> 실시한 목사 고시에 합격하였고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빅토리아주</a:t>
            </a:r>
            <a:r>
              <a:rPr lang="ko-KR" altLang="en-US" dirty="0" smtClean="0"/>
              <a:t> 장로교단 설립 </a:t>
            </a:r>
            <a:r>
              <a:rPr lang="en-US" altLang="ko-KR" dirty="0" smtClean="0"/>
              <a:t>50</a:t>
            </a:r>
            <a:r>
              <a:rPr lang="ko-KR" altLang="en-US" dirty="0" smtClean="0"/>
              <a:t>주년 총회기념인 </a:t>
            </a:r>
            <a:r>
              <a:rPr lang="en-US" altLang="ko-KR" dirty="0" smtClean="0"/>
              <a:t>1889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8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5</a:t>
            </a:r>
            <a:r>
              <a:rPr lang="ko-KR" altLang="en-US" dirty="0" smtClean="0"/>
              <a:t>일 </a:t>
            </a:r>
            <a:r>
              <a:rPr lang="ko-KR" altLang="en-US" dirty="0" err="1" smtClean="0"/>
              <a:t>스카츠</a:t>
            </a:r>
            <a:r>
              <a:rPr lang="ko-KR" altLang="en-US" dirty="0" smtClean="0"/>
              <a:t> 장로교회</a:t>
            </a:r>
            <a:r>
              <a:rPr lang="en-US" altLang="ko-KR" dirty="0" smtClean="0"/>
              <a:t>(Scots Church)</a:t>
            </a:r>
            <a:r>
              <a:rPr lang="ko-KR" altLang="en-US" dirty="0" smtClean="0"/>
              <a:t>에서 목사 안수를 받았다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빅토리아</a:t>
            </a:r>
            <a:r>
              <a:rPr lang="ko-KR" altLang="en-US" dirty="0" smtClean="0"/>
              <a:t> 장로 교단의 목사가 된 그는 </a:t>
            </a:r>
            <a:r>
              <a:rPr lang="en-US" altLang="ko-KR" dirty="0" smtClean="0"/>
              <a:t>1</a:t>
            </a:r>
            <a:r>
              <a:rPr lang="ko-KR" altLang="en-US" dirty="0" smtClean="0"/>
              <a:t>년 전 창립된 청년 연합회인 </a:t>
            </a:r>
            <a:r>
              <a:rPr lang="en-US" altLang="ko-KR" dirty="0" smtClean="0"/>
              <a:t>YMFU(Young Men's Sabbath Morning Fellowship Union)</a:t>
            </a:r>
            <a:r>
              <a:rPr lang="ko-KR" altLang="en-US" dirty="0" smtClean="0"/>
              <a:t>의 재정 </a:t>
            </a:r>
            <a:r>
              <a:rPr lang="ko-KR" altLang="en-US" dirty="0" err="1" smtClean="0"/>
              <a:t>지원하에</a:t>
            </a:r>
            <a:r>
              <a:rPr lang="ko-KR" altLang="en-US" dirty="0" smtClean="0"/>
              <a:t> 한국 선교사로 </a:t>
            </a:r>
            <a:r>
              <a:rPr lang="ko-KR" altLang="en-US" dirty="0" err="1" smtClean="0"/>
              <a:t>파송</a:t>
            </a:r>
            <a:r>
              <a:rPr lang="ko-KR" altLang="en-US" dirty="0" smtClean="0"/>
              <a:t> 받았고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그의 누이 메리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뜻 있는 그리스도인들로 구성된 </a:t>
            </a:r>
            <a:r>
              <a:rPr lang="ko-KR" altLang="en-US" dirty="0" err="1" smtClean="0"/>
              <a:t>멜버른교회</a:t>
            </a:r>
            <a:r>
              <a:rPr lang="ko-KR" altLang="en-US" dirty="0" smtClean="0"/>
              <a:t> 기독교연합회</a:t>
            </a:r>
            <a:r>
              <a:rPr lang="en-US" altLang="ko-KR" dirty="0" smtClean="0"/>
              <a:t>(Suburban Christian Union)</a:t>
            </a:r>
            <a:r>
              <a:rPr lang="ko-KR" altLang="en-US" dirty="0" smtClean="0"/>
              <a:t>의 </a:t>
            </a:r>
            <a:r>
              <a:rPr lang="ko-KR" altLang="en-US" dirty="0" err="1" smtClean="0"/>
              <a:t>지원하에</a:t>
            </a:r>
            <a:r>
              <a:rPr lang="ko-KR" altLang="en-US" dirty="0" smtClean="0"/>
              <a:t> 함께 한국으로 향하게 되었다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그러므로 한국 선교운동은 </a:t>
            </a:r>
            <a:r>
              <a:rPr lang="ko-KR" altLang="en-US" dirty="0" err="1" smtClean="0"/>
              <a:t>빅토리아주</a:t>
            </a:r>
            <a:r>
              <a:rPr lang="ko-KR" altLang="en-US" dirty="0" smtClean="0"/>
              <a:t> 장로교회 </a:t>
            </a:r>
            <a:r>
              <a:rPr lang="ko-KR" altLang="en-US" dirty="0" err="1" smtClean="0"/>
              <a:t>해외선교부를</a:t>
            </a:r>
            <a:r>
              <a:rPr lang="ko-KR" altLang="en-US" dirty="0" smtClean="0"/>
              <a:t> 통해 시작된 것이 아니라</a:t>
            </a:r>
            <a:r>
              <a:rPr lang="en-US" altLang="ko-KR" dirty="0" smtClean="0"/>
              <a:t>, </a:t>
            </a:r>
            <a:r>
              <a:rPr lang="ko-KR" altLang="en-US" dirty="0" smtClean="0"/>
              <a:t>겨우 창립 일주년 밖에 안된 </a:t>
            </a:r>
            <a:r>
              <a:rPr lang="en-US" altLang="ko-KR" dirty="0" smtClean="0"/>
              <a:t>26</a:t>
            </a:r>
            <a:r>
              <a:rPr lang="ko-KR" altLang="en-US" dirty="0" smtClean="0"/>
              <a:t>개 교회 청년 약 </a:t>
            </a:r>
            <a:r>
              <a:rPr lang="en-US" altLang="ko-KR" dirty="0" smtClean="0"/>
              <a:t>300</a:t>
            </a:r>
            <a:r>
              <a:rPr lang="ko-KR" altLang="en-US" dirty="0" smtClean="0"/>
              <a:t>여명으로 구성된 청년연합회를 통해 시작됐던 것이다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 때로부터 청년연합회는 </a:t>
            </a:r>
            <a:r>
              <a:rPr lang="en-US" altLang="ko-KR" dirty="0" smtClean="0"/>
              <a:t>1907</a:t>
            </a:r>
            <a:r>
              <a:rPr lang="ko-KR" altLang="en-US" dirty="0" smtClean="0"/>
              <a:t>년 장로교회 해외선교부가 정식 선교사를 </a:t>
            </a:r>
            <a:r>
              <a:rPr lang="ko-KR" altLang="en-US" dirty="0" err="1" smtClean="0"/>
              <a:t>파송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지원할 때까지</a:t>
            </a:r>
            <a:r>
              <a:rPr lang="en-US" altLang="ko-KR" dirty="0" smtClean="0"/>
              <a:t>, </a:t>
            </a:r>
            <a:r>
              <a:rPr lang="ko-KR" altLang="en-US" dirty="0" smtClean="0"/>
              <a:t>후에 언급될 장로교 여전도회 연합회</a:t>
            </a:r>
            <a:r>
              <a:rPr lang="en-US" altLang="ko-KR" dirty="0" smtClean="0"/>
              <a:t>(PWMU)</a:t>
            </a:r>
            <a:r>
              <a:rPr lang="ko-KR" altLang="en-US" dirty="0" smtClean="0"/>
              <a:t>와 더불어 매우 값진 기여를 하게 된다</a:t>
            </a:r>
            <a:r>
              <a:rPr lang="en-US" altLang="ko-KR" dirty="0" smtClean="0"/>
              <a:t>. </a:t>
            </a:r>
          </a:p>
          <a:p>
            <a:r>
              <a:rPr lang="en-US" altLang="ko-KR" dirty="0" smtClean="0"/>
              <a:t>  </a:t>
            </a:r>
          </a:p>
          <a:p>
            <a:r>
              <a:rPr lang="en-US" altLang="ko-KR" dirty="0" smtClean="0"/>
              <a:t>4. </a:t>
            </a:r>
            <a:r>
              <a:rPr lang="ko-KR" altLang="en-US" dirty="0" smtClean="0"/>
              <a:t>한국에서 보낸 </a:t>
            </a:r>
            <a:r>
              <a:rPr lang="en-US" altLang="ko-KR" dirty="0" smtClean="0"/>
              <a:t>6</a:t>
            </a:r>
            <a:r>
              <a:rPr lang="ko-KR" altLang="en-US" dirty="0" smtClean="0"/>
              <a:t>개월</a:t>
            </a:r>
          </a:p>
          <a:p>
            <a:r>
              <a:rPr lang="ko-KR" altLang="en-US" dirty="0" smtClean="0"/>
              <a:t>한국 선교사로 정식 부름 받은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</a:t>
            </a:r>
            <a:r>
              <a:rPr lang="en-US" altLang="ko-KR" dirty="0" smtClean="0"/>
              <a:t>1889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8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16</a:t>
            </a:r>
            <a:r>
              <a:rPr lang="ko-KR" altLang="en-US" dirty="0" smtClean="0"/>
              <a:t>일 금요일 저녁 </a:t>
            </a:r>
            <a:r>
              <a:rPr lang="ko-KR" altLang="en-US" dirty="0" err="1" smtClean="0"/>
              <a:t>멜버른</a:t>
            </a:r>
            <a:r>
              <a:rPr lang="ko-KR" altLang="en-US" dirty="0" smtClean="0"/>
              <a:t> 시내 </a:t>
            </a:r>
            <a:r>
              <a:rPr lang="en-US" altLang="ko-KR" dirty="0" smtClean="0"/>
              <a:t>YMCA </a:t>
            </a:r>
            <a:r>
              <a:rPr lang="ko-KR" altLang="en-US" dirty="0" smtClean="0"/>
              <a:t>홀에서 거행된 환송회를 끝으로 </a:t>
            </a:r>
            <a:r>
              <a:rPr lang="ko-KR" altLang="en-US" dirty="0" err="1" smtClean="0"/>
              <a:t>멜버른에서의</a:t>
            </a:r>
            <a:r>
              <a:rPr lang="ko-KR" altLang="en-US" dirty="0" smtClean="0"/>
              <a:t> 모든 공식적인 일정을 마치고 </a:t>
            </a:r>
            <a:r>
              <a:rPr lang="en-US" altLang="ko-KR" dirty="0" smtClean="0"/>
              <a:t>8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21</a:t>
            </a:r>
            <a:r>
              <a:rPr lang="ko-KR" altLang="en-US" dirty="0" smtClean="0"/>
              <a:t>일 그의 누나와 함께 </a:t>
            </a:r>
            <a:r>
              <a:rPr lang="ko-KR" altLang="en-US" dirty="0" err="1" smtClean="0"/>
              <a:t>멜버른을</a:t>
            </a:r>
            <a:r>
              <a:rPr lang="ko-KR" altLang="en-US" dirty="0" smtClean="0"/>
              <a:t> 떠나 한국으로 향했다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이것이 한국으로 향한 첫 여행이자 그의 생애에서는 다시 돌아 올 수 없는 마지막 여행이 될 줄은 아무도 알지 못했다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그가 </a:t>
            </a:r>
            <a:r>
              <a:rPr lang="en-US" altLang="ko-KR" dirty="0" smtClean="0"/>
              <a:t>40</a:t>
            </a:r>
            <a:r>
              <a:rPr lang="ko-KR" altLang="en-US" dirty="0" smtClean="0"/>
              <a:t>여일 간의 </a:t>
            </a:r>
            <a:r>
              <a:rPr lang="ko-KR" altLang="en-US" dirty="0" err="1" smtClean="0"/>
              <a:t>지리한</a:t>
            </a:r>
            <a:r>
              <a:rPr lang="ko-KR" altLang="en-US" dirty="0" smtClean="0"/>
              <a:t> 항해를 끝내고 부산항에 입항한 때는 </a:t>
            </a:r>
            <a:r>
              <a:rPr lang="en-US" altLang="ko-KR" dirty="0" smtClean="0"/>
              <a:t>1889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10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</a:t>
            </a:r>
            <a:r>
              <a:rPr lang="ko-KR" altLang="en-US" dirty="0" smtClean="0"/>
              <a:t>일이었다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항해 도중 </a:t>
            </a:r>
            <a:r>
              <a:rPr lang="ko-KR" altLang="en-US" dirty="0" err="1" smtClean="0"/>
              <a:t>데이비스</a:t>
            </a:r>
            <a:r>
              <a:rPr lang="ko-KR" altLang="en-US" dirty="0" smtClean="0"/>
              <a:t> 남매는 일시 본국에 귀국했다가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다시 임지인 서울로 돌아가는 당시 육영공원</a:t>
            </a:r>
            <a:r>
              <a:rPr lang="en-US" altLang="ko-KR" dirty="0" smtClean="0"/>
              <a:t>(</a:t>
            </a:r>
            <a:r>
              <a:rPr lang="ko-KR" altLang="en-US" dirty="0" smtClean="0"/>
              <a:t>育英公院</a:t>
            </a:r>
            <a:r>
              <a:rPr lang="en-US" altLang="ko-KR" dirty="0" smtClean="0"/>
              <a:t>) </a:t>
            </a:r>
            <a:r>
              <a:rPr lang="ko-KR" altLang="en-US" dirty="0" smtClean="0"/>
              <a:t>교사였던 벙커</a:t>
            </a:r>
            <a:r>
              <a:rPr lang="en-US" altLang="ko-KR" dirty="0" smtClean="0"/>
              <a:t>(D. A. </a:t>
            </a:r>
            <a:r>
              <a:rPr lang="en-US" altLang="ko-KR" dirty="0" err="1" smtClean="0"/>
              <a:t>Buncker</a:t>
            </a:r>
            <a:r>
              <a:rPr lang="en-US" altLang="ko-KR" dirty="0" smtClean="0"/>
              <a:t>)</a:t>
            </a:r>
            <a:r>
              <a:rPr lang="ko-KR" altLang="en-US" dirty="0" smtClean="0"/>
              <a:t>씨 내외를 만나 한국의 정세에 대한 이야기를 들을 수 있었고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벙커씨의</a:t>
            </a:r>
            <a:r>
              <a:rPr lang="ko-KR" altLang="en-US" dirty="0" smtClean="0"/>
              <a:t> 안내로 부산을 둘러본 후 다시 출항하여 </a:t>
            </a:r>
            <a:r>
              <a:rPr lang="en-US" altLang="ko-KR" dirty="0" smtClean="0"/>
              <a:t>10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4</a:t>
            </a:r>
            <a:r>
              <a:rPr lang="ko-KR" altLang="en-US" dirty="0" smtClean="0"/>
              <a:t>일 오전 </a:t>
            </a:r>
            <a:r>
              <a:rPr lang="en-US" altLang="ko-KR" dirty="0" smtClean="0"/>
              <a:t>11</a:t>
            </a:r>
            <a:r>
              <a:rPr lang="ko-KR" altLang="en-US" dirty="0" smtClean="0"/>
              <a:t>시에 제물포</a:t>
            </a:r>
            <a:r>
              <a:rPr lang="en-US" altLang="ko-KR" dirty="0" smtClean="0"/>
              <a:t>(</a:t>
            </a:r>
            <a:r>
              <a:rPr lang="ko-KR" altLang="en-US" dirty="0" smtClean="0"/>
              <a:t>인천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 도착하였다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이 때로부터 서울에서 보낸 </a:t>
            </a:r>
            <a:r>
              <a:rPr lang="en-US" altLang="ko-KR" dirty="0" smtClean="0"/>
              <a:t>5</a:t>
            </a:r>
            <a:r>
              <a:rPr lang="ko-KR" altLang="en-US" dirty="0" smtClean="0"/>
              <a:t>개월간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한국어 공부에 최선을 다했다</a:t>
            </a:r>
            <a:r>
              <a:rPr lang="en-US" altLang="ko-KR" dirty="0" smtClean="0"/>
              <a:t>. 12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26</a:t>
            </a:r>
            <a:r>
              <a:rPr lang="ko-KR" altLang="en-US" dirty="0" smtClean="0"/>
              <a:t>일자로 쓴 그의 편지를 보면 “조선말</a:t>
            </a:r>
            <a:r>
              <a:rPr lang="en-US" altLang="ko-KR" dirty="0" smtClean="0"/>
              <a:t>(Chosen Mal) </a:t>
            </a:r>
            <a:r>
              <a:rPr lang="ko-KR" altLang="en-US" dirty="0" smtClean="0"/>
              <a:t>공부에 바빠 심지어는 가족들에게 편지 쓸 시간조차 없다”고 할 정도였다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원래 언어에 재능이 있었으므로 그의 한국어 실력은 급속도로 진전되었고</a:t>
            </a:r>
            <a:r>
              <a:rPr lang="en-US" altLang="ko-KR" dirty="0" smtClean="0"/>
              <a:t>, 5</a:t>
            </a:r>
            <a:r>
              <a:rPr lang="ko-KR" altLang="en-US" dirty="0" smtClean="0"/>
              <a:t>개월이 지난 때에는 일상의 대화는 몰론 가벼운 설교까지 가능할 정도였다고 한다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이 기간 동안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북장로교</a:t>
            </a:r>
            <a:r>
              <a:rPr lang="ko-KR" altLang="en-US" dirty="0" smtClean="0"/>
              <a:t> 선교사와 함께 지내며 사역하였지만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특히 </a:t>
            </a:r>
            <a:r>
              <a:rPr lang="ko-KR" altLang="en-US" dirty="0" err="1" smtClean="0"/>
              <a:t>언더우드와는</a:t>
            </a:r>
            <a:r>
              <a:rPr lang="ko-KR" altLang="en-US" dirty="0" smtClean="0"/>
              <a:t> 각별한 사이였다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언더우드는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데이비스를</a:t>
            </a:r>
            <a:r>
              <a:rPr lang="ko-KR" altLang="en-US" dirty="0" smtClean="0"/>
              <a:t> 그가 만난 선교사 중에 가장 우수한 선교사였다고 평했을 만큼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인품과 실력과 능력을 신뢰하고 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특히 뜨거운 가슴과 함께 예리한 지성을 겸한 그에게서 </a:t>
            </a:r>
            <a:r>
              <a:rPr lang="ko-KR" altLang="en-US" dirty="0" err="1" smtClean="0"/>
              <a:t>언더우드는</a:t>
            </a:r>
            <a:r>
              <a:rPr lang="ko-KR" altLang="en-US" dirty="0" smtClean="0"/>
              <a:t> 동지적 의식을 느끼며 자신과 함께 서울에서 일해 주기를 여러 번 간청하기도 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고전어에 상당한 실력이 있었으므로 아펜젤러 등과 함께 성경 번역하는 일에 전념해 주기를 간청하였으나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당장 그리스도를 증거해야 한다는 의식 때문에 후일의 선교 사역을 위해 준비하는 인내를 겸비하지 못했다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서울에 도착한 그 다음날부터 거리에 나가 전도하려고 했을 만큼 성격이 급하고 고집스런 면이 없지 않았다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이런 점에서 </a:t>
            </a:r>
            <a:r>
              <a:rPr lang="ko-KR" altLang="en-US" dirty="0" err="1" smtClean="0"/>
              <a:t>데이비스와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언더우드는</a:t>
            </a:r>
            <a:r>
              <a:rPr lang="ko-KR" altLang="en-US" dirty="0" smtClean="0"/>
              <a:t> 유사점이 많았던 것은 사실이다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언더우드의</a:t>
            </a:r>
            <a:r>
              <a:rPr lang="ko-KR" altLang="en-US" dirty="0" smtClean="0"/>
              <a:t> 부인이 쓴「한국의 </a:t>
            </a:r>
            <a:r>
              <a:rPr lang="ko-KR" altLang="en-US" dirty="0" err="1" smtClean="0"/>
              <a:t>언더우드</a:t>
            </a:r>
            <a:r>
              <a:rPr lang="ko-KR" altLang="en-US" dirty="0" smtClean="0"/>
              <a:t>」</a:t>
            </a:r>
            <a:r>
              <a:rPr lang="en-US" altLang="ko-KR" dirty="0" smtClean="0"/>
              <a:t>(Underwood of Korea)</a:t>
            </a:r>
            <a:r>
              <a:rPr lang="ko-KR" altLang="en-US" dirty="0" smtClean="0"/>
              <a:t>에 보면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언더우드와</a:t>
            </a:r>
            <a:r>
              <a:rPr lang="ko-KR" altLang="en-US" dirty="0" smtClean="0"/>
              <a:t> 동일하게 복음에 대한 열심과 정력</a:t>
            </a:r>
            <a:r>
              <a:rPr lang="en-US" altLang="ko-KR" dirty="0" smtClean="0"/>
              <a:t>, </a:t>
            </a:r>
            <a:r>
              <a:rPr lang="ko-KR" altLang="en-US" dirty="0" smtClean="0"/>
              <a:t>성경 언어에 대한 은사를 지녔다고 기록했고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두 사람은 똑같이 기도의 능력을 신뢰했을 뿐만 아니라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언더우드</a:t>
            </a:r>
            <a:r>
              <a:rPr lang="ko-KR" altLang="en-US" dirty="0" smtClean="0"/>
              <a:t> 방에서 함께 기도하는 모습을 여러 번 보았다고 회상하였다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서울에서 지낸 </a:t>
            </a:r>
            <a:r>
              <a:rPr lang="en-US" altLang="ko-KR" dirty="0" smtClean="0"/>
              <a:t>5</a:t>
            </a:r>
            <a:r>
              <a:rPr lang="ko-KR" altLang="en-US" dirty="0" smtClean="0"/>
              <a:t>개월 동안 동료 선교사는 물론 </a:t>
            </a:r>
            <a:r>
              <a:rPr lang="ko-KR" altLang="en-US" dirty="0" err="1" smtClean="0"/>
              <a:t>서상륜</a:t>
            </a:r>
            <a:r>
              <a:rPr lang="ko-KR" altLang="en-US" dirty="0" smtClean="0"/>
              <a:t> 등 한국인 매서인</a:t>
            </a:r>
            <a:r>
              <a:rPr lang="en-US" altLang="ko-KR" dirty="0" smtClean="0"/>
              <a:t>(</a:t>
            </a:r>
            <a:r>
              <a:rPr lang="ko-KR" altLang="en-US" dirty="0" smtClean="0"/>
              <a:t>賣書人</a:t>
            </a:r>
            <a:r>
              <a:rPr lang="en-US" altLang="ko-KR" dirty="0" smtClean="0"/>
              <a:t>)</a:t>
            </a:r>
            <a:r>
              <a:rPr lang="ko-KR" altLang="en-US" dirty="0" smtClean="0"/>
              <a:t>전도자와 함께 과천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수원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용인 등 서울을 </a:t>
            </a:r>
            <a:r>
              <a:rPr lang="ko-KR" altLang="en-US" dirty="0" err="1" smtClean="0"/>
              <a:t>중심한</a:t>
            </a:r>
            <a:r>
              <a:rPr lang="ko-KR" altLang="en-US" dirty="0" smtClean="0"/>
              <a:t> 인접 지역을 답사하고 선교를 위한 구체적인 노력을 강구하였다</a:t>
            </a:r>
            <a:r>
              <a:rPr lang="en-US" altLang="ko-KR" dirty="0" smtClean="0"/>
              <a:t>. </a:t>
            </a:r>
          </a:p>
          <a:p>
            <a:r>
              <a:rPr lang="en-US" altLang="ko-KR" dirty="0" smtClean="0"/>
              <a:t>  </a:t>
            </a:r>
          </a:p>
          <a:p>
            <a:r>
              <a:rPr lang="ko-KR" altLang="en-US" dirty="0" err="1" smtClean="0"/>
              <a:t>데이비스는</a:t>
            </a:r>
            <a:r>
              <a:rPr lang="ko-KR" altLang="en-US" dirty="0" smtClean="0"/>
              <a:t> 그가 입국한 이후 서울 지역에는 이미 선교를 개시한 </a:t>
            </a:r>
            <a:r>
              <a:rPr lang="ko-KR" altLang="en-US" dirty="0" err="1" smtClean="0"/>
              <a:t>선교부</a:t>
            </a:r>
            <a:r>
              <a:rPr lang="ko-KR" altLang="en-US" dirty="0" smtClean="0"/>
              <a:t> 외에 또 다른 선교사들이 입국할 전망이었으므로 바울의 선교 원리를 따라 일단 선교사가 전혀 없는 지역으로 가서 일하기로 작정하였다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한때 군산 지방으로 가서 선교할 것을 신중히 고려하기도 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만일 그가 군산으로 갔었다면 호주 교회의 한국 선교사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아니 한국교회사가 크게 달라졌을 것이다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그러나 그는 선교 지역을 결정하기 전에 답사여행을 하기로 하고 일단 부산으로 가기로 작정하였다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그것은 부산이 한국의 관문일 뿐만 아니라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당시 한국의 대표적인 항구 도시이며 일본과 인접해 있어 보다 더 효과적인 선교가 가능할 것으로 보았기 때문이다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그래서 그는 한국에 도착한 그 다음해인 </a:t>
            </a:r>
            <a:r>
              <a:rPr lang="en-US" altLang="ko-KR" dirty="0" smtClean="0"/>
              <a:t>1890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3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14</a:t>
            </a:r>
            <a:r>
              <a:rPr lang="ko-KR" altLang="en-US" dirty="0" smtClean="0"/>
              <a:t>일</a:t>
            </a:r>
            <a:r>
              <a:rPr lang="en-US" altLang="ko-KR" dirty="0" smtClean="0"/>
              <a:t>, </a:t>
            </a:r>
            <a:r>
              <a:rPr lang="ko-KR" altLang="en-US" dirty="0" smtClean="0"/>
              <a:t>누님은 서울에 남겨둔 채 어학 선생과 하인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그리고 </a:t>
            </a:r>
            <a:r>
              <a:rPr lang="ko-KR" altLang="en-US" dirty="0" err="1" smtClean="0"/>
              <a:t>매서할</a:t>
            </a:r>
            <a:r>
              <a:rPr lang="ko-KR" altLang="en-US" dirty="0" smtClean="0"/>
              <a:t> 문서와 약간의 약품 등을 준비하여 서울을 떠났다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서울을 떠난 그는 수원 등의 경기도 지방과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공주 등의 충청도 지방을 거쳐 경상도까지 </a:t>
            </a:r>
            <a:r>
              <a:rPr lang="en-US" altLang="ko-KR" dirty="0" smtClean="0"/>
              <a:t>300</a:t>
            </a:r>
            <a:r>
              <a:rPr lang="ko-KR" altLang="en-US" dirty="0" smtClean="0"/>
              <a:t>마일에 이르는 거리를 약 </a:t>
            </a:r>
            <a:r>
              <a:rPr lang="en-US" altLang="ko-KR" dirty="0" smtClean="0"/>
              <a:t>20</a:t>
            </a:r>
            <a:r>
              <a:rPr lang="ko-KR" altLang="en-US" dirty="0" smtClean="0"/>
              <a:t>일 간의 답사여행을 마치고 목적지인 부산에 도착했을 때는 매우 절망적인 상태였다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 기간 동안의 매서</a:t>
            </a:r>
            <a:r>
              <a:rPr lang="en-US" altLang="ko-KR" dirty="0" smtClean="0"/>
              <a:t>(</a:t>
            </a:r>
            <a:r>
              <a:rPr lang="ko-KR" altLang="en-US" dirty="0" smtClean="0"/>
              <a:t>賣書</a:t>
            </a:r>
            <a:r>
              <a:rPr lang="en-US" altLang="ko-KR" dirty="0" smtClean="0"/>
              <a:t>)</a:t>
            </a:r>
            <a:r>
              <a:rPr lang="ko-KR" altLang="en-US" dirty="0" smtClean="0"/>
              <a:t>전도 활동을 통해 복음에 대해 수용적인 조선의 현실을 직접 경험할 수 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그러나 무리한 도보 여행으로 인해 천연두에 감염되었고 곧 폐렴이 겹쳐 마지막 </a:t>
            </a:r>
            <a:r>
              <a:rPr lang="en-US" altLang="ko-KR" dirty="0" smtClean="0"/>
              <a:t>5</a:t>
            </a:r>
            <a:r>
              <a:rPr lang="ko-KR" altLang="en-US" dirty="0" smtClean="0"/>
              <a:t>일 간은 아무 것도 먹지 못했다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  </a:t>
            </a:r>
            <a:r>
              <a:rPr lang="ko-KR" altLang="en-US" dirty="0" err="1" smtClean="0"/>
              <a:t>데이비스가</a:t>
            </a:r>
            <a:r>
              <a:rPr lang="ko-KR" altLang="en-US" dirty="0" smtClean="0"/>
              <a:t> 부산에 도착한 날은 </a:t>
            </a:r>
            <a:r>
              <a:rPr lang="en-US" altLang="ko-KR" dirty="0" smtClean="0"/>
              <a:t>4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4</a:t>
            </a:r>
            <a:r>
              <a:rPr lang="ko-KR" altLang="en-US" dirty="0" smtClean="0"/>
              <a:t>일 금요일이었다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이날도 억수같이 비가 쏟아졌다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당시 부산에 있던 유일한 서구인이었던 캐나다 출신 선교사 게일</a:t>
            </a:r>
            <a:r>
              <a:rPr lang="en-US" altLang="ko-KR" dirty="0" smtClean="0"/>
              <a:t>(J. S. Gale)</a:t>
            </a:r>
            <a:r>
              <a:rPr lang="ko-KR" altLang="en-US" dirty="0" smtClean="0"/>
              <a:t>은 </a:t>
            </a:r>
            <a:r>
              <a:rPr lang="ko-KR" altLang="en-US" dirty="0" err="1" smtClean="0"/>
              <a:t>데이비스가</a:t>
            </a:r>
            <a:r>
              <a:rPr lang="ko-KR" altLang="en-US" dirty="0" smtClean="0"/>
              <a:t> 위급하다는 짐꾼의 전갈을 받고 그가 투숙한 여관으로 급히 달려가 그를 자기 집으로 옮겼다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그리고 일본인 거류지에 살던 일본인 의사 </a:t>
            </a:r>
            <a:r>
              <a:rPr lang="ko-KR" altLang="en-US" dirty="0" err="1" smtClean="0"/>
              <a:t>기타무라</a:t>
            </a:r>
            <a:r>
              <a:rPr lang="en-US" altLang="ko-KR" dirty="0" smtClean="0"/>
              <a:t>(</a:t>
            </a:r>
            <a:r>
              <a:rPr lang="ko-KR" altLang="en-US" dirty="0" smtClean="0"/>
              <a:t>北村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에게 치료를 부탁했다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의사는 그가 천연두에 감염되었고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폐렴까지 겹쳐 있음을 알게 되었다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곧 회복될 것이라고 도리어 </a:t>
            </a:r>
            <a:r>
              <a:rPr lang="ko-KR" altLang="en-US" dirty="0" err="1" smtClean="0"/>
              <a:t>게일을</a:t>
            </a:r>
            <a:r>
              <a:rPr lang="ko-KR" altLang="en-US" dirty="0" smtClean="0"/>
              <a:t> 위로하였으나 회복이 거의 불가능하게 보였다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게일과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데이비스</a:t>
            </a:r>
            <a:r>
              <a:rPr lang="ko-KR" altLang="en-US" dirty="0" smtClean="0"/>
              <a:t> 이 두 사람은 함께 기도했다</a:t>
            </a:r>
            <a:r>
              <a:rPr lang="en-US" altLang="ko-KR" dirty="0" smtClean="0"/>
              <a:t>. “</a:t>
            </a:r>
            <a:r>
              <a:rPr lang="ko-KR" altLang="en-US" dirty="0" smtClean="0"/>
              <a:t>건강하든지 병 들든지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살든지 죽든지 오직 하나님께 영광이 되게 하소서”라고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일본인 의사가 급히 병원으로 옮겼고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게일과</a:t>
            </a:r>
            <a:r>
              <a:rPr lang="ko-KR" altLang="en-US" dirty="0" smtClean="0"/>
              <a:t> 그의 어학선생 </a:t>
            </a:r>
            <a:r>
              <a:rPr lang="ko-KR" altLang="en-US" dirty="0" err="1" smtClean="0"/>
              <a:t>이창직이</a:t>
            </a:r>
            <a:r>
              <a:rPr lang="ko-KR" altLang="en-US" dirty="0" smtClean="0"/>
              <a:t> 그를 간호했으나 불안한 하루를 지내고 다음날인 </a:t>
            </a:r>
            <a:r>
              <a:rPr lang="en-US" altLang="ko-KR" dirty="0" smtClean="0"/>
              <a:t>4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5</a:t>
            </a:r>
            <a:r>
              <a:rPr lang="ko-KR" altLang="en-US" dirty="0" smtClean="0"/>
              <a:t>일 오후 </a:t>
            </a:r>
            <a:r>
              <a:rPr lang="en-US" altLang="ko-KR" dirty="0" smtClean="0"/>
              <a:t>1</a:t>
            </a:r>
            <a:r>
              <a:rPr lang="ko-KR" altLang="en-US" dirty="0" smtClean="0"/>
              <a:t>시경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평화로운 모습으로 하나님의 부름을 받았다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 때가 그가 한국에 온 지 </a:t>
            </a:r>
            <a:r>
              <a:rPr lang="en-US" altLang="ko-KR" dirty="0" smtClean="0"/>
              <a:t>6</a:t>
            </a:r>
            <a:r>
              <a:rPr lang="ko-KR" altLang="en-US" dirty="0" smtClean="0"/>
              <a:t>개월</a:t>
            </a:r>
            <a:r>
              <a:rPr lang="en-US" altLang="ko-KR" dirty="0" smtClean="0"/>
              <a:t>, </a:t>
            </a:r>
            <a:r>
              <a:rPr lang="ko-KR" altLang="en-US" dirty="0" smtClean="0"/>
              <a:t>좀더 정확히 말하면 그가 한국땅을 밟은 지 꼭 </a:t>
            </a:r>
            <a:r>
              <a:rPr lang="en-US" altLang="ko-KR" dirty="0" smtClean="0"/>
              <a:t>183</a:t>
            </a:r>
            <a:r>
              <a:rPr lang="ko-KR" altLang="en-US" dirty="0" smtClean="0"/>
              <a:t>일째였다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우리 인간적인 시각으로 볼 때는 너무도 짧은 생애였다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5. </a:t>
            </a:r>
            <a:r>
              <a:rPr lang="ko-KR" altLang="en-US" dirty="0" smtClean="0"/>
              <a:t>그의 죽음이 남긴 것</a:t>
            </a:r>
          </a:p>
          <a:p>
            <a:r>
              <a:rPr lang="ko-KR" altLang="en-US" dirty="0" smtClean="0"/>
              <a:t> 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죽음과 함께 그 누님 </a:t>
            </a:r>
            <a:r>
              <a:rPr lang="ko-KR" altLang="en-US" dirty="0" err="1" smtClean="0"/>
              <a:t>메리도</a:t>
            </a:r>
            <a:r>
              <a:rPr lang="ko-KR" altLang="en-US" dirty="0" smtClean="0"/>
              <a:t> 폐렴으로 얼마간 고생했으나 </a:t>
            </a:r>
            <a:r>
              <a:rPr lang="ko-KR" altLang="en-US" dirty="0" err="1" smtClean="0"/>
              <a:t>헤론</a:t>
            </a:r>
            <a:r>
              <a:rPr lang="ko-KR" altLang="en-US" dirty="0" smtClean="0"/>
              <a:t> 의사의 치료로 회복한 다음한국을 떠났고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그해</a:t>
            </a:r>
            <a:r>
              <a:rPr lang="ko-KR" altLang="en-US" dirty="0" smtClean="0"/>
              <a:t> </a:t>
            </a:r>
            <a:r>
              <a:rPr lang="en-US" altLang="ko-KR" dirty="0" smtClean="0"/>
              <a:t>7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18</a:t>
            </a:r>
            <a:r>
              <a:rPr lang="ko-KR" altLang="en-US" dirty="0" smtClean="0"/>
              <a:t>일 </a:t>
            </a:r>
            <a:r>
              <a:rPr lang="ko-KR" altLang="en-US" dirty="0" err="1" smtClean="0"/>
              <a:t>멜버른으로</a:t>
            </a:r>
            <a:r>
              <a:rPr lang="ko-KR" altLang="en-US" dirty="0" smtClean="0"/>
              <a:t> 돌아갔다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이로서 </a:t>
            </a:r>
            <a:r>
              <a:rPr lang="ko-KR" altLang="en-US" dirty="0" err="1" smtClean="0"/>
              <a:t>빅토리아주</a:t>
            </a:r>
            <a:r>
              <a:rPr lang="ko-KR" altLang="en-US" dirty="0" smtClean="0"/>
              <a:t> 장로교회의 한국 선교는 끝나는 것처럼 보였다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그러나 이것은 또 다른 시작이었다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죽음은 크게 세 가지 면에서 호주의 교회로 하여금 한국선교를 계속하도록 동기를 부여하였다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ko-KR" altLang="en-US" dirty="0" smtClean="0"/>
              <a:t>첫째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그처럼 유능했던 청년 선교사의 갑작스런 죽음은 호주교회로 하여금 한국선교의 필요성을 일깨워 주었다는 점이다</a:t>
            </a:r>
            <a:r>
              <a:rPr lang="en-US" altLang="ko-KR" dirty="0" smtClean="0"/>
              <a:t>. 1890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5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6</a:t>
            </a:r>
            <a:r>
              <a:rPr lang="ko-KR" altLang="en-US" dirty="0" smtClean="0"/>
              <a:t>일 </a:t>
            </a:r>
            <a:r>
              <a:rPr lang="ko-KR" altLang="en-US" dirty="0" err="1" smtClean="0"/>
              <a:t>멜버른</a:t>
            </a:r>
            <a:r>
              <a:rPr lang="ko-KR" altLang="en-US" dirty="0" smtClean="0"/>
              <a:t> 시내 </a:t>
            </a:r>
            <a:r>
              <a:rPr lang="ko-KR" altLang="en-US" dirty="0" err="1" smtClean="0"/>
              <a:t>스카츠</a:t>
            </a:r>
            <a:r>
              <a:rPr lang="ko-KR" altLang="en-US" dirty="0" smtClean="0"/>
              <a:t> 교회</a:t>
            </a:r>
            <a:r>
              <a:rPr lang="en-US" altLang="ko-KR" dirty="0" smtClean="0"/>
              <a:t>(Scots church)</a:t>
            </a:r>
            <a:r>
              <a:rPr lang="ko-KR" altLang="en-US" dirty="0" smtClean="0"/>
              <a:t>에서 거행된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생애를 감사하는 기념 예배에서는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자기 희생적인 모범이 강조되었고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한국 선교가 중단될 수 없는 사명임을 확인하였는데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이것은 </a:t>
            </a:r>
            <a:r>
              <a:rPr lang="ko-KR" altLang="en-US" dirty="0" err="1" smtClean="0"/>
              <a:t>빅토리아주</a:t>
            </a:r>
            <a:r>
              <a:rPr lang="ko-KR" altLang="en-US" dirty="0" smtClean="0"/>
              <a:t> 장로교회의 한국 선교운동에 정신적 기초를 제공하였다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둘째</a:t>
            </a:r>
            <a:r>
              <a:rPr lang="en-US" altLang="ko-KR" dirty="0" smtClean="0"/>
              <a:t>, </a:t>
            </a:r>
            <a:r>
              <a:rPr lang="ko-KR" altLang="en-US" dirty="0" smtClean="0"/>
              <a:t>친목과 교제를 위해 시작된 청년연합회로 하여금 선교사를 </a:t>
            </a:r>
            <a:r>
              <a:rPr lang="ko-KR" altLang="en-US" dirty="0" err="1" smtClean="0"/>
              <a:t>파송하는</a:t>
            </a:r>
            <a:r>
              <a:rPr lang="ko-KR" altLang="en-US" dirty="0" smtClean="0"/>
              <a:t> 조직체</a:t>
            </a:r>
            <a:r>
              <a:rPr lang="en-US" altLang="ko-KR" dirty="0" smtClean="0"/>
              <a:t>(Missionary sending organization)</a:t>
            </a:r>
            <a:r>
              <a:rPr lang="ko-KR" altLang="en-US" dirty="0" smtClean="0"/>
              <a:t>로 확고한 기틀을 세워 주었다는 점이다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그리하여 </a:t>
            </a:r>
            <a:r>
              <a:rPr lang="en-US" altLang="ko-KR" dirty="0" smtClean="0"/>
              <a:t>1891</a:t>
            </a:r>
            <a:r>
              <a:rPr lang="ko-KR" altLang="en-US" dirty="0" smtClean="0"/>
              <a:t>년에는 존 </a:t>
            </a:r>
            <a:r>
              <a:rPr lang="ko-KR" altLang="en-US" dirty="0" err="1" smtClean="0"/>
              <a:t>멕카이목사</a:t>
            </a:r>
            <a:r>
              <a:rPr lang="en-US" altLang="ko-KR" dirty="0" smtClean="0"/>
              <a:t>(Rev. J. H. Mackay) </a:t>
            </a:r>
            <a:r>
              <a:rPr lang="ko-KR" altLang="en-US" dirty="0" smtClean="0"/>
              <a:t>부부를</a:t>
            </a:r>
            <a:r>
              <a:rPr lang="en-US" altLang="ko-KR" dirty="0" smtClean="0"/>
              <a:t>, 1894</a:t>
            </a:r>
            <a:r>
              <a:rPr lang="ko-KR" altLang="en-US" dirty="0" smtClean="0"/>
              <a:t>년에는 </a:t>
            </a:r>
            <a:r>
              <a:rPr lang="ko-KR" altLang="en-US" dirty="0" err="1" smtClean="0"/>
              <a:t>앤드류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아담슨목사</a:t>
            </a:r>
            <a:r>
              <a:rPr lang="en-US" altLang="ko-KR" dirty="0" smtClean="0"/>
              <a:t>(Rev. Andrew Adamson) </a:t>
            </a:r>
            <a:r>
              <a:rPr lang="ko-KR" altLang="en-US" dirty="0" smtClean="0"/>
              <a:t>부부를</a:t>
            </a:r>
            <a:r>
              <a:rPr lang="en-US" altLang="ko-KR" dirty="0" smtClean="0"/>
              <a:t>, 1902</a:t>
            </a:r>
            <a:r>
              <a:rPr lang="ko-KR" altLang="en-US" dirty="0" smtClean="0"/>
              <a:t>년에는 </a:t>
            </a:r>
            <a:r>
              <a:rPr lang="ko-KR" altLang="en-US" dirty="0" err="1" smtClean="0"/>
              <a:t>커렐</a:t>
            </a:r>
            <a:r>
              <a:rPr lang="ko-KR" altLang="en-US" dirty="0" smtClean="0"/>
              <a:t> 의사</a:t>
            </a:r>
            <a:r>
              <a:rPr lang="en-US" altLang="ko-KR" dirty="0" smtClean="0"/>
              <a:t>(Dr. H. </a:t>
            </a:r>
            <a:r>
              <a:rPr lang="en-US" altLang="ko-KR" dirty="0" err="1" smtClean="0"/>
              <a:t>Currell</a:t>
            </a:r>
            <a:r>
              <a:rPr lang="en-US" altLang="ko-KR" dirty="0" smtClean="0"/>
              <a:t>) </a:t>
            </a:r>
            <a:r>
              <a:rPr lang="ko-KR" altLang="en-US" dirty="0" smtClean="0"/>
              <a:t>등을 </a:t>
            </a:r>
            <a:r>
              <a:rPr lang="ko-KR" altLang="en-US" dirty="0" err="1" smtClean="0"/>
              <a:t>파송하면서</a:t>
            </a:r>
            <a:r>
              <a:rPr lang="ko-KR" altLang="en-US" dirty="0" smtClean="0"/>
              <a:t> 한국 선교사를 </a:t>
            </a:r>
            <a:r>
              <a:rPr lang="ko-KR" altLang="en-US" dirty="0" err="1" smtClean="0"/>
              <a:t>파송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지원하는 운동을 계속하였다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셋째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한국선교를 위한 또 다른 조직으로서 장로교 여전도회연합회</a:t>
            </a:r>
            <a:r>
              <a:rPr lang="en-US" altLang="ko-KR" dirty="0" smtClean="0"/>
              <a:t>(PWMU, Presbyterian Women's Missionary Union) </a:t>
            </a:r>
            <a:r>
              <a:rPr lang="ko-KR" altLang="en-US" dirty="0" smtClean="0"/>
              <a:t>조직의 동기를 부여하였다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한국에서 본국으로 돌아온 메리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한국 선교의 문이 활짝 열려 있음을 말하고 이때야말로 선교를 시작할 적기임을 강조하는 한편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한국선교를 지원하는 사람을 위해 써 달라고 </a:t>
            </a:r>
            <a:r>
              <a:rPr lang="en-US" altLang="ko-KR" dirty="0" smtClean="0"/>
              <a:t>50</a:t>
            </a:r>
            <a:r>
              <a:rPr lang="ko-KR" altLang="en-US" dirty="0" smtClean="0"/>
              <a:t>파운드를 기증하였다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또 이 당시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동생 사라는 </a:t>
            </a:r>
            <a:r>
              <a:rPr lang="ko-KR" altLang="en-US" dirty="0" err="1" smtClean="0"/>
              <a:t>발라랏에서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그리고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동생 존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부인은 </a:t>
            </a:r>
            <a:r>
              <a:rPr lang="ko-KR" altLang="en-US" dirty="0" err="1" smtClean="0"/>
              <a:t>질롱</a:t>
            </a:r>
            <a:r>
              <a:rPr lang="en-US" altLang="ko-KR" dirty="0" smtClean="0"/>
              <a:t>(Geelong)</a:t>
            </a:r>
            <a:r>
              <a:rPr lang="ko-KR" altLang="en-US" dirty="0" smtClean="0"/>
              <a:t>에서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하퍼부인</a:t>
            </a:r>
            <a:r>
              <a:rPr lang="en-US" altLang="ko-KR" dirty="0" smtClean="0"/>
              <a:t>(Mrs. Harper)</a:t>
            </a:r>
            <a:r>
              <a:rPr lang="ko-KR" altLang="en-US" dirty="0" smtClean="0"/>
              <a:t>은 </a:t>
            </a:r>
            <a:r>
              <a:rPr lang="ko-KR" altLang="en-US" dirty="0" err="1" smtClean="0"/>
              <a:t>멜버른시에서</a:t>
            </a:r>
            <a:r>
              <a:rPr lang="ko-KR" altLang="en-US" dirty="0" smtClean="0"/>
              <a:t> 각각 독립적으로 선교운동의 조직화를 위한 어떤 조직을 구상하고 있었다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</a:t>
            </a:r>
            <a:r>
              <a:rPr lang="ko-KR" altLang="en-US" dirty="0" smtClean="0"/>
              <a:t>이 일련의 움직임이 함께 어우러져서 </a:t>
            </a:r>
            <a:r>
              <a:rPr lang="en-US" altLang="ko-KR" dirty="0" smtClean="0"/>
              <a:t>1890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8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25</a:t>
            </a:r>
            <a:r>
              <a:rPr lang="ko-KR" altLang="en-US" dirty="0" smtClean="0"/>
              <a:t>일 정식으로 장로교 여전도회연합회를 조직하기에 이른 것이다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무엇보다도 흥미로운 사실은 이 연합회가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가족들에 의해 발의되었다는 점이다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 장로교 여전도회연합회는 처음부터 선교운동을 중요한 목적으로 삼았고</a:t>
            </a:r>
            <a:r>
              <a:rPr lang="en-US" altLang="ko-KR" dirty="0" smtClean="0"/>
              <a:t>, “</a:t>
            </a:r>
            <a:r>
              <a:rPr lang="ko-KR" altLang="en-US" dirty="0" smtClean="0"/>
              <a:t>여성들에 의해서 여성들을 선교하는 단체”</a:t>
            </a:r>
            <a:r>
              <a:rPr lang="en-US" altLang="ko-KR" dirty="0" smtClean="0"/>
              <a:t>(Mission work among women by women)</a:t>
            </a:r>
            <a:r>
              <a:rPr lang="ko-KR" altLang="en-US" dirty="0" smtClean="0"/>
              <a:t>임을 분명히 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그리하여 이 </a:t>
            </a:r>
            <a:r>
              <a:rPr lang="en-US" altLang="ko-KR" dirty="0" smtClean="0"/>
              <a:t>PWMU</a:t>
            </a:r>
            <a:r>
              <a:rPr lang="ko-KR" altLang="en-US" dirty="0" smtClean="0"/>
              <a:t>는 </a:t>
            </a:r>
            <a:r>
              <a:rPr lang="en-US" altLang="ko-KR" dirty="0" smtClean="0"/>
              <a:t>1891</a:t>
            </a:r>
            <a:r>
              <a:rPr lang="ko-KR" altLang="en-US" dirty="0" smtClean="0"/>
              <a:t>년 </a:t>
            </a:r>
            <a:r>
              <a:rPr lang="ko-KR" altLang="en-US" dirty="0" err="1" smtClean="0"/>
              <a:t>멘지스</a:t>
            </a:r>
            <a:r>
              <a:rPr lang="en-US" altLang="ko-KR" dirty="0" smtClean="0"/>
              <a:t>(Miss Belle Menzies), </a:t>
            </a:r>
            <a:r>
              <a:rPr lang="ko-KR" altLang="en-US" dirty="0" err="1" smtClean="0"/>
              <a:t>페리</a:t>
            </a:r>
            <a:r>
              <a:rPr lang="en-US" altLang="ko-KR" dirty="0" smtClean="0"/>
              <a:t>(Miss Jean Perry) </a:t>
            </a:r>
            <a:r>
              <a:rPr lang="ko-KR" altLang="en-US" dirty="0" smtClean="0"/>
              <a:t>그리고 </a:t>
            </a:r>
            <a:r>
              <a:rPr lang="ko-KR" altLang="en-US" dirty="0" err="1" smtClean="0"/>
              <a:t>파우셋</a:t>
            </a:r>
            <a:r>
              <a:rPr lang="en-US" altLang="ko-KR" dirty="0" smtClean="0"/>
              <a:t>(Miss Mary Fawcett) </a:t>
            </a:r>
            <a:r>
              <a:rPr lang="ko-KR" altLang="en-US" dirty="0" smtClean="0"/>
              <a:t>등 </a:t>
            </a:r>
            <a:r>
              <a:rPr lang="en-US" altLang="ko-KR" dirty="0" smtClean="0"/>
              <a:t>3</a:t>
            </a:r>
            <a:r>
              <a:rPr lang="ko-KR" altLang="en-US" dirty="0" smtClean="0"/>
              <a:t>명의 미혼 </a:t>
            </a:r>
            <a:r>
              <a:rPr lang="ko-KR" altLang="en-US" dirty="0" err="1" smtClean="0"/>
              <a:t>여선교사를</a:t>
            </a:r>
            <a:r>
              <a:rPr lang="ko-KR" altLang="en-US" dirty="0" smtClean="0"/>
              <a:t> 시작으로 하여 약 </a:t>
            </a:r>
            <a:r>
              <a:rPr lang="en-US" altLang="ko-KR" dirty="0" smtClean="0"/>
              <a:t>40</a:t>
            </a:r>
            <a:r>
              <a:rPr lang="ko-KR" altLang="en-US" dirty="0" smtClean="0"/>
              <a:t>여명의 </a:t>
            </a:r>
            <a:r>
              <a:rPr lang="ko-KR" altLang="en-US" dirty="0" err="1" smtClean="0"/>
              <a:t>여선교사들을</a:t>
            </a:r>
            <a:r>
              <a:rPr lang="ko-KR" altLang="en-US" dirty="0" smtClean="0"/>
              <a:t> 한국에 </a:t>
            </a:r>
            <a:r>
              <a:rPr lang="ko-KR" altLang="en-US" dirty="0" err="1" smtClean="0"/>
              <a:t>파송하여</a:t>
            </a:r>
            <a:r>
              <a:rPr lang="ko-KR" altLang="en-US" dirty="0" smtClean="0"/>
              <a:t> 한국 선교운동에 크나큰 공헌을 남겼다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마치 캐나다의 독립 선교사였던 </a:t>
            </a:r>
            <a:r>
              <a:rPr lang="ko-KR" altLang="en-US" dirty="0" err="1" smtClean="0"/>
              <a:t>멕켄지의</a:t>
            </a:r>
            <a:r>
              <a:rPr lang="ko-KR" altLang="en-US" dirty="0" smtClean="0"/>
              <a:t> 죽음으로 캐나다장로교회</a:t>
            </a:r>
            <a:r>
              <a:rPr lang="en-US" altLang="ko-KR" dirty="0" smtClean="0"/>
              <a:t>(</a:t>
            </a:r>
            <a:r>
              <a:rPr lang="ko-KR" altLang="en-US" dirty="0" smtClean="0"/>
              <a:t>후에 캐나다 연합교회</a:t>
            </a:r>
            <a:r>
              <a:rPr lang="en-US" altLang="ko-KR" dirty="0" smtClean="0"/>
              <a:t>)</a:t>
            </a:r>
            <a:r>
              <a:rPr lang="ko-KR" altLang="en-US" dirty="0" smtClean="0"/>
              <a:t>가 한국 선교를 시작했던 것처럼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죽음은 호주 장로교회로 하여금 한국선교를 시작하게 했다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http://www.kimpoms.org/?mid=mission&amp;page=7&amp;document_srl=19037&amp;ckattempt=1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CB64-A7D7-4AF8-A9E1-681613C8D826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30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호주 </a:t>
            </a:r>
            <a:r>
              <a:rPr lang="ko-KR" altLang="en-US" dirty="0" err="1" smtClean="0"/>
              <a:t>빅토리아장로교가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파송한</a:t>
            </a:r>
            <a:r>
              <a:rPr lang="ko-KR" altLang="en-US" dirty="0" smtClean="0"/>
              <a:t> 최초의 한국 선교사이자 부산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경남지방 선교를 위해 목숨을 바쳤던 첫 선교사는 </a:t>
            </a:r>
            <a:r>
              <a:rPr lang="ko-KR" altLang="en-US" dirty="0" err="1" smtClean="0"/>
              <a:t>조셉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헨리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데이비스</a:t>
            </a:r>
            <a:r>
              <a:rPr lang="en-US" altLang="ko-KR" dirty="0" smtClean="0"/>
              <a:t>(Rev. Joseph Henry Davies, 1856-1890)</a:t>
            </a:r>
            <a:r>
              <a:rPr lang="ko-KR" altLang="en-US" dirty="0" smtClean="0"/>
              <a:t>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호주장로교회는 미국 </a:t>
            </a:r>
            <a:r>
              <a:rPr lang="ko-KR" altLang="en-US" dirty="0" err="1" smtClean="0"/>
              <a:t>북장로교회의</a:t>
            </a:r>
            <a:r>
              <a:rPr lang="ko-KR" altLang="en-US" dirty="0" smtClean="0"/>
              <a:t> 첫 한국선교사였던 </a:t>
            </a:r>
            <a:r>
              <a:rPr lang="ko-KR" altLang="en-US" dirty="0" err="1" smtClean="0"/>
              <a:t>알렌</a:t>
            </a:r>
            <a:r>
              <a:rPr lang="en-US" altLang="ko-KR" dirty="0" smtClean="0"/>
              <a:t>(Dr. H. N. Allen)</a:t>
            </a:r>
            <a:r>
              <a:rPr lang="ko-KR" altLang="en-US" dirty="0" smtClean="0"/>
              <a:t>이 입국한지 </a:t>
            </a:r>
            <a:r>
              <a:rPr lang="en-US" altLang="ko-KR" dirty="0" smtClean="0"/>
              <a:t>5</a:t>
            </a:r>
            <a:r>
              <a:rPr lang="ko-KR" altLang="en-US" dirty="0" smtClean="0"/>
              <a:t>년 후인 </a:t>
            </a:r>
            <a:r>
              <a:rPr lang="en-US" altLang="ko-KR" dirty="0" smtClean="0"/>
              <a:t>1889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10</a:t>
            </a:r>
            <a:r>
              <a:rPr lang="ko-KR" altLang="en-US" dirty="0" smtClean="0"/>
              <a:t>월 </a:t>
            </a:r>
            <a:r>
              <a:rPr lang="ko-KR" altLang="en-US" dirty="0" err="1" smtClean="0"/>
              <a:t>헨리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데이비스목사와</a:t>
            </a:r>
            <a:r>
              <a:rPr lang="ko-KR" altLang="en-US" dirty="0" smtClean="0"/>
              <a:t> 그의 누이 메리 </a:t>
            </a:r>
            <a:r>
              <a:rPr lang="ko-KR" altLang="en-US" dirty="0" err="1" smtClean="0"/>
              <a:t>데이비스</a:t>
            </a:r>
            <a:r>
              <a:rPr lang="en-US" altLang="ko-KR" dirty="0" smtClean="0"/>
              <a:t>(Miss Mary T. Davies, 1853-1941)</a:t>
            </a:r>
            <a:r>
              <a:rPr lang="ko-KR" altLang="en-US" dirty="0" smtClean="0"/>
              <a:t>를 한국에 </a:t>
            </a:r>
            <a:r>
              <a:rPr lang="ko-KR" altLang="en-US" dirty="0" err="1" smtClean="0"/>
              <a:t>파송하였는데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이것은 호주장로교회의 한국선교의 시작이었다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내한은 전적으로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자신의 결단으로 시작된 것이다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호주의 영국교회선교회</a:t>
            </a:r>
            <a:r>
              <a:rPr lang="en-US" altLang="ko-KR" dirty="0" smtClean="0"/>
              <a:t>(CMS, Church Missionary Society)</a:t>
            </a:r>
            <a:r>
              <a:rPr lang="ko-KR" altLang="en-US" dirty="0" smtClean="0"/>
              <a:t>의 </a:t>
            </a:r>
            <a:r>
              <a:rPr lang="ko-KR" altLang="en-US" dirty="0" err="1" smtClean="0"/>
              <a:t>파송을</a:t>
            </a:r>
            <a:r>
              <a:rPr lang="ko-KR" altLang="en-US" dirty="0" smtClean="0"/>
              <a:t> 받아 인도에서 사역한 일이 있어 다시 인도로 가기를 원했으나 중국 </a:t>
            </a:r>
            <a:r>
              <a:rPr lang="ko-KR" altLang="en-US" dirty="0" err="1" smtClean="0"/>
              <a:t>푸초</a:t>
            </a:r>
            <a:r>
              <a:rPr lang="en-US" altLang="ko-KR" dirty="0" smtClean="0"/>
              <a:t>(</a:t>
            </a:r>
            <a:r>
              <a:rPr lang="ko-KR" altLang="en-US" dirty="0" smtClean="0"/>
              <a:t>福州</a:t>
            </a:r>
            <a:r>
              <a:rPr lang="en-US" altLang="ko-KR" dirty="0" smtClean="0"/>
              <a:t>)</a:t>
            </a:r>
            <a:r>
              <a:rPr lang="ko-KR" altLang="en-US" dirty="0" smtClean="0"/>
              <a:t>지방에서 선교하던 영국교회 선교회 소속 선교사 </a:t>
            </a:r>
            <a:r>
              <a:rPr lang="ko-KR" altLang="en-US" dirty="0" err="1" smtClean="0"/>
              <a:t>월푸</a:t>
            </a:r>
            <a:r>
              <a:rPr lang="en-US" altLang="ko-KR" dirty="0" smtClean="0"/>
              <a:t>(John R. Wolfe)</a:t>
            </a:r>
            <a:r>
              <a:rPr lang="ko-KR" altLang="en-US" dirty="0" smtClean="0"/>
              <a:t>의 한국선교에 대한 호소를 듣고 그의 누이 메리</a:t>
            </a:r>
            <a:r>
              <a:rPr lang="en-US" altLang="ko-KR" dirty="0" smtClean="0"/>
              <a:t>(Mary Davies)</a:t>
            </a:r>
            <a:r>
              <a:rPr lang="ko-KR" altLang="en-US" dirty="0" smtClean="0"/>
              <a:t>와 함께 한국선교를 자원하게 된 것이다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19</a:t>
            </a:r>
            <a:r>
              <a:rPr lang="ko-KR" altLang="en-US" dirty="0" smtClean="0"/>
              <a:t>세기 말인 </a:t>
            </a:r>
            <a:r>
              <a:rPr lang="en-US" altLang="ko-KR" dirty="0" smtClean="0"/>
              <a:t>1880</a:t>
            </a:r>
            <a:r>
              <a:rPr lang="ko-KR" altLang="en-US" dirty="0" smtClean="0"/>
              <a:t>년대 한국은 극동의 고집스런 나라였고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외국과의 모든 활동이 단절된 나라였다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그리피스</a:t>
            </a:r>
            <a:r>
              <a:rPr lang="en-US" altLang="ko-KR" dirty="0" smtClean="0"/>
              <a:t>(W. E. </a:t>
            </a:r>
            <a:r>
              <a:rPr lang="en-US" altLang="ko-KR" dirty="0" err="1" smtClean="0"/>
              <a:t>Griffis</a:t>
            </a:r>
            <a:r>
              <a:rPr lang="en-US" altLang="ko-KR" dirty="0" smtClean="0"/>
              <a:t>)</a:t>
            </a:r>
            <a:r>
              <a:rPr lang="ko-KR" altLang="en-US" dirty="0" smtClean="0"/>
              <a:t>의 표현대로 ‘</a:t>
            </a:r>
            <a:r>
              <a:rPr lang="ko-KR" altLang="en-US" dirty="0" err="1" smtClean="0"/>
              <a:t>은둔국</a:t>
            </a:r>
            <a:r>
              <a:rPr lang="ko-KR" altLang="en-US" dirty="0" smtClean="0"/>
              <a:t>’</a:t>
            </a:r>
            <a:r>
              <a:rPr lang="en-US" altLang="ko-KR" dirty="0" smtClean="0"/>
              <a:t>(Hermit Kingdom)</a:t>
            </a:r>
            <a:r>
              <a:rPr lang="ko-KR" altLang="en-US" dirty="0" smtClean="0"/>
              <a:t>이었다</a:t>
            </a:r>
            <a:r>
              <a:rPr lang="en-US" altLang="ko-KR" dirty="0" smtClean="0"/>
              <a:t>. 1876</a:t>
            </a:r>
            <a:r>
              <a:rPr lang="ko-KR" altLang="en-US" dirty="0" smtClean="0"/>
              <a:t>년 개항과 더불어 쇄국정책이 파기되고</a:t>
            </a:r>
            <a:r>
              <a:rPr lang="en-US" altLang="ko-KR" dirty="0" smtClean="0"/>
              <a:t>, 1882</a:t>
            </a:r>
            <a:r>
              <a:rPr lang="ko-KR" altLang="en-US" dirty="0" smtClean="0"/>
              <a:t>년 한미수호통상조약의 체결 이후 서방국가들과의 외교관계를 수립하기 시작했으나 아직도 오랜 전통의 굴레 속에서 반</a:t>
            </a:r>
            <a:r>
              <a:rPr lang="en-US" altLang="ko-KR" dirty="0" smtClean="0"/>
              <a:t>(</a:t>
            </a:r>
            <a:r>
              <a:rPr lang="ko-KR" altLang="en-US" dirty="0" smtClean="0"/>
              <a:t>反</a:t>
            </a:r>
            <a:r>
              <a:rPr lang="en-US" altLang="ko-KR" dirty="0" smtClean="0"/>
              <a:t>) </a:t>
            </a:r>
            <a:r>
              <a:rPr lang="ko-KR" altLang="en-US" dirty="0" smtClean="0"/>
              <a:t>외세적 성향이 강했다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특히 선교의 자유가 공적으로 인정되기 이전이었으므로 </a:t>
            </a:r>
            <a:r>
              <a:rPr lang="ko-KR" altLang="en-US" dirty="0" err="1" smtClean="0"/>
              <a:t>빅토리아</a:t>
            </a:r>
            <a:r>
              <a:rPr lang="ko-KR" altLang="en-US" dirty="0" smtClean="0"/>
              <a:t> 장로교회는 한국선교의 필요성은 인정했으나 현실성에 대해서는 여전히 부정적이었다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이런 상황에서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한국선교를 자원하였고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그의 짧은 기간 동안의 사역과 갑작스런 죽음은 결과적으로 호주교회의 한국선교를 가능케 하는 동력이 되었다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1. </a:t>
            </a:r>
            <a:r>
              <a:rPr lang="ko-KR" altLang="en-US" dirty="0" smtClean="0"/>
              <a:t>출생 및 성장 배경</a:t>
            </a:r>
          </a:p>
          <a:p>
            <a:r>
              <a:rPr lang="ko-KR" altLang="en-US" dirty="0" smtClean="0"/>
              <a:t>  </a:t>
            </a:r>
            <a:r>
              <a:rPr lang="ko-KR" altLang="en-US" dirty="0" err="1" smtClean="0"/>
              <a:t>조셉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헨리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</a:t>
            </a:r>
            <a:r>
              <a:rPr lang="en-US" altLang="ko-KR" dirty="0" smtClean="0"/>
              <a:t>1856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8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22</a:t>
            </a:r>
            <a:r>
              <a:rPr lang="ko-KR" altLang="en-US" dirty="0" smtClean="0"/>
              <a:t>일 뉴질랜드의 </a:t>
            </a:r>
            <a:r>
              <a:rPr lang="ko-KR" altLang="en-US" dirty="0" err="1" smtClean="0"/>
              <a:t>왕가라이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Wangarai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에서 </a:t>
            </a:r>
            <a:r>
              <a:rPr lang="en-US" altLang="ko-KR" dirty="0" smtClean="0"/>
              <a:t>9</a:t>
            </a:r>
            <a:r>
              <a:rPr lang="ko-KR" altLang="en-US" dirty="0" smtClean="0"/>
              <a:t>남 </a:t>
            </a:r>
            <a:r>
              <a:rPr lang="en-US" altLang="ko-KR" dirty="0" smtClean="0"/>
              <a:t>3</a:t>
            </a:r>
            <a:r>
              <a:rPr lang="ko-KR" altLang="en-US" dirty="0" smtClean="0"/>
              <a:t>녀 중 차남으로 출생하였고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그가 </a:t>
            </a:r>
            <a:r>
              <a:rPr lang="en-US" altLang="ko-KR" dirty="0" smtClean="0"/>
              <a:t>4</a:t>
            </a:r>
            <a:r>
              <a:rPr lang="ko-KR" altLang="en-US" dirty="0" smtClean="0"/>
              <a:t>살 때인 </a:t>
            </a:r>
            <a:r>
              <a:rPr lang="en-US" altLang="ko-KR" dirty="0" smtClean="0"/>
              <a:t>1860</a:t>
            </a:r>
            <a:r>
              <a:rPr lang="ko-KR" altLang="en-US" dirty="0" smtClean="0"/>
              <a:t>년 부모를 따라 호주 </a:t>
            </a:r>
            <a:r>
              <a:rPr lang="ko-KR" altLang="en-US" dirty="0" err="1" smtClean="0"/>
              <a:t>멜버른으로</a:t>
            </a:r>
            <a:r>
              <a:rPr lang="ko-KR" altLang="en-US" dirty="0" smtClean="0"/>
              <a:t> 이주하였다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그의 아버지 </a:t>
            </a:r>
            <a:r>
              <a:rPr lang="ko-KR" altLang="en-US" dirty="0" err="1" smtClean="0"/>
              <a:t>찰스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데이비스</a:t>
            </a:r>
            <a:r>
              <a:rPr lang="en-US" altLang="ko-KR" dirty="0" smtClean="0"/>
              <a:t>(Charles Davies)</a:t>
            </a:r>
            <a:r>
              <a:rPr lang="ko-KR" altLang="en-US" dirty="0" smtClean="0"/>
              <a:t>는 영국 </a:t>
            </a:r>
            <a:r>
              <a:rPr lang="ko-KR" altLang="en-US" dirty="0" err="1" smtClean="0"/>
              <a:t>쉬레스버그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Shrewsburg</a:t>
            </a:r>
            <a:r>
              <a:rPr lang="en-US" altLang="ko-KR" dirty="0" smtClean="0"/>
              <a:t>)</a:t>
            </a:r>
            <a:r>
              <a:rPr lang="ko-KR" altLang="en-US" dirty="0" smtClean="0"/>
              <a:t>출신이었고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어머니 </a:t>
            </a:r>
            <a:r>
              <a:rPr lang="ko-KR" altLang="en-US" dirty="0" err="1" smtClean="0"/>
              <a:t>마가렛</a:t>
            </a:r>
            <a:r>
              <a:rPr lang="en-US" altLang="ko-KR" dirty="0" smtClean="0"/>
              <a:t>(Margaret </a:t>
            </a:r>
            <a:r>
              <a:rPr lang="en-US" altLang="ko-KR" dirty="0" err="1" smtClean="0"/>
              <a:t>Sandeman</a:t>
            </a:r>
            <a:r>
              <a:rPr lang="en-US" altLang="ko-KR" dirty="0" smtClean="0"/>
              <a:t>)</a:t>
            </a:r>
            <a:r>
              <a:rPr lang="ko-KR" altLang="en-US" dirty="0" smtClean="0"/>
              <a:t>은 스코틀랜드의 글라스고 출신이었는데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흔히 형제교회라고 불리는 “</a:t>
            </a:r>
            <a:r>
              <a:rPr lang="ko-KR" altLang="en-US" dirty="0" err="1" smtClean="0"/>
              <a:t>플리머스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형제단</a:t>
            </a:r>
            <a:r>
              <a:rPr lang="en-US" altLang="ko-KR" dirty="0" smtClean="0"/>
              <a:t>(Plymouth Brethren)"</a:t>
            </a:r>
            <a:r>
              <a:rPr lang="ko-KR" altLang="en-US" dirty="0" smtClean="0"/>
              <a:t>에 속한 매우 경건하고도 </a:t>
            </a:r>
            <a:r>
              <a:rPr lang="ko-KR" altLang="en-US" dirty="0" err="1" smtClean="0"/>
              <a:t>열심있는</a:t>
            </a:r>
            <a:r>
              <a:rPr lang="ko-KR" altLang="en-US" dirty="0" smtClean="0"/>
              <a:t> 신앙인이었다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가정에서의 신앙교육은 자녀들의 생애에 커다란 영향을 준 것이 분명하다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그의 </a:t>
            </a:r>
            <a:r>
              <a:rPr lang="en-US" altLang="ko-KR" dirty="0" smtClean="0"/>
              <a:t>12</a:t>
            </a:r>
            <a:r>
              <a:rPr lang="ko-KR" altLang="en-US" dirty="0" smtClean="0"/>
              <a:t>남매 중</a:t>
            </a:r>
            <a:r>
              <a:rPr lang="en-US" altLang="ko-KR" dirty="0" smtClean="0"/>
              <a:t>(</a:t>
            </a:r>
            <a:r>
              <a:rPr lang="ko-KR" altLang="en-US" dirty="0" smtClean="0"/>
              <a:t>장남은 어린 나이에 죽었음</a:t>
            </a:r>
            <a:r>
              <a:rPr lang="en-US" altLang="ko-KR" dirty="0" smtClean="0"/>
              <a:t>) 4</a:t>
            </a:r>
            <a:r>
              <a:rPr lang="ko-KR" altLang="en-US" dirty="0" smtClean="0"/>
              <a:t>사람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곧 메리</a:t>
            </a:r>
            <a:r>
              <a:rPr lang="en-US" altLang="ko-KR" dirty="0" smtClean="0"/>
              <a:t>(Mary, 1853-1941)</a:t>
            </a:r>
            <a:r>
              <a:rPr lang="ko-KR" altLang="en-US" dirty="0" smtClean="0"/>
              <a:t>와 </a:t>
            </a:r>
            <a:r>
              <a:rPr lang="ko-KR" altLang="en-US" dirty="0" err="1" smtClean="0"/>
              <a:t>조셉이</a:t>
            </a:r>
            <a:r>
              <a:rPr lang="ko-KR" altLang="en-US" dirty="0" smtClean="0"/>
              <a:t> 한국 선교사로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동생 </a:t>
            </a:r>
            <a:r>
              <a:rPr lang="ko-KR" altLang="en-US" dirty="0" err="1" smtClean="0"/>
              <a:t>타보르</a:t>
            </a:r>
            <a:r>
              <a:rPr lang="en-US" altLang="ko-KR" dirty="0" smtClean="0"/>
              <a:t>(Tabor)</a:t>
            </a:r>
            <a:r>
              <a:rPr lang="ko-KR" altLang="en-US" dirty="0" smtClean="0"/>
              <a:t>와 사라</a:t>
            </a:r>
            <a:r>
              <a:rPr lang="en-US" altLang="ko-KR" dirty="0" smtClean="0"/>
              <a:t>(Sarah)</a:t>
            </a:r>
            <a:r>
              <a:rPr lang="ko-KR" altLang="en-US" dirty="0" smtClean="0"/>
              <a:t>가 인도 선교사로 자원한 것이라든지 존</a:t>
            </a:r>
            <a:r>
              <a:rPr lang="en-US" altLang="ko-KR" dirty="0" smtClean="0"/>
              <a:t>(John)</a:t>
            </a:r>
            <a:r>
              <a:rPr lang="ko-KR" altLang="en-US" dirty="0" smtClean="0"/>
              <a:t>이 장로교회 목사가 된 것만 보아도 그렇다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조셉의</a:t>
            </a:r>
            <a:r>
              <a:rPr lang="ko-KR" altLang="en-US" dirty="0" smtClean="0"/>
              <a:t> 동생이었던 존의 기록에 따르면 </a:t>
            </a:r>
            <a:r>
              <a:rPr lang="ko-KR" altLang="en-US" dirty="0" err="1" smtClean="0"/>
              <a:t>조셉은</a:t>
            </a:r>
            <a:r>
              <a:rPr lang="ko-KR" altLang="en-US" dirty="0" smtClean="0"/>
              <a:t> 이미 </a:t>
            </a:r>
            <a:r>
              <a:rPr lang="en-US" altLang="ko-KR" dirty="0" smtClean="0"/>
              <a:t>11</a:t>
            </a:r>
            <a:r>
              <a:rPr lang="ko-KR" altLang="en-US" dirty="0" smtClean="0"/>
              <a:t>살 때 신앙이 확고한 고백을 가졌고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 후 계속하여 신실하게 믿음을 지키며 복음에 대한 열정으로 살았다고 술회하였다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언제부터인지 정확하게 말하기는 어렵지만 </a:t>
            </a:r>
            <a:r>
              <a:rPr lang="ko-KR" altLang="en-US" dirty="0" err="1" smtClean="0"/>
              <a:t>조셉</a:t>
            </a:r>
            <a:r>
              <a:rPr lang="ko-KR" altLang="en-US" dirty="0" smtClean="0"/>
              <a:t> 자신의 표현대로 “어릴 적부터” 선교사로서의 생애를 결단했던 것으로 보인다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그의 아버지는 </a:t>
            </a:r>
            <a:r>
              <a:rPr lang="ko-KR" altLang="en-US" dirty="0" err="1" smtClean="0"/>
              <a:t>조셉이</a:t>
            </a:r>
            <a:r>
              <a:rPr lang="ko-KR" altLang="en-US" dirty="0" smtClean="0"/>
              <a:t> 겨우 </a:t>
            </a:r>
            <a:r>
              <a:rPr lang="en-US" altLang="ko-KR" dirty="0" smtClean="0"/>
              <a:t>12</a:t>
            </a:r>
            <a:r>
              <a:rPr lang="ko-KR" altLang="en-US" dirty="0" smtClean="0"/>
              <a:t>살 때 세상을 떠났고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그의 어머니 또한 병약한 상태였으므로 그는 이때부터 대가족을 이끌어가야 하는 힘겨운 임무가 부과되었다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이미 </a:t>
            </a:r>
            <a:r>
              <a:rPr lang="en-US" altLang="ko-KR" dirty="0" smtClean="0"/>
              <a:t>11</a:t>
            </a:r>
            <a:r>
              <a:rPr lang="ko-KR" altLang="en-US" dirty="0" smtClean="0"/>
              <a:t>살 때부터 아버지의 법률사무소에서 일한 경험이 있었으므로 아버지 친구들의 도움을 받으며 법률서기로 일하면서 가족을 부양하였고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이름 그대로 주경야독의 젊은 날들을 보냈다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 기간 동안에도 </a:t>
            </a:r>
            <a:r>
              <a:rPr lang="ko-KR" altLang="en-US" dirty="0" err="1" smtClean="0"/>
              <a:t>조셉에게는</a:t>
            </a:r>
            <a:r>
              <a:rPr lang="ko-KR" altLang="en-US" dirty="0" smtClean="0"/>
              <a:t> 복음에 대한 열정이 식지 않았다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후일의 선교사가 되기 위해서는 법률관계 직종이 유익하지 않을 것으로 판단한 그는 법률 </a:t>
            </a:r>
            <a:r>
              <a:rPr lang="ko-KR" altLang="en-US" dirty="0" err="1" smtClean="0"/>
              <a:t>서기직을</a:t>
            </a:r>
            <a:r>
              <a:rPr lang="ko-KR" altLang="en-US" dirty="0" smtClean="0"/>
              <a:t> 그만두고 당시 </a:t>
            </a:r>
            <a:r>
              <a:rPr lang="ko-KR" altLang="en-US" dirty="0" err="1" smtClean="0"/>
              <a:t>멜버른의</a:t>
            </a:r>
            <a:r>
              <a:rPr lang="ko-KR" altLang="en-US" dirty="0" smtClean="0"/>
              <a:t> 대표적인 남자 학교였던 </a:t>
            </a:r>
            <a:r>
              <a:rPr lang="ko-KR" altLang="en-US" dirty="0" err="1" smtClean="0"/>
              <a:t>투락</a:t>
            </a:r>
            <a:r>
              <a:rPr lang="ko-KR" altLang="en-US" dirty="0" smtClean="0"/>
              <a:t> 칼리지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Toorak</a:t>
            </a:r>
            <a:r>
              <a:rPr lang="en-US" altLang="ko-KR" dirty="0" smtClean="0"/>
              <a:t> College)</a:t>
            </a:r>
            <a:r>
              <a:rPr lang="ko-KR" altLang="en-US" dirty="0" smtClean="0"/>
              <a:t>의 교사로 일하면서 </a:t>
            </a:r>
            <a:r>
              <a:rPr lang="ko-KR" altLang="en-US" dirty="0" err="1" smtClean="0"/>
              <a:t>멜버른대학교</a:t>
            </a:r>
            <a:r>
              <a:rPr lang="ko-KR" altLang="en-US" dirty="0" smtClean="0"/>
              <a:t> 문과에 등록하였다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대학 </a:t>
            </a:r>
            <a:r>
              <a:rPr lang="ko-KR" altLang="en-US" dirty="0" err="1" smtClean="0"/>
              <a:t>재학중이던</a:t>
            </a:r>
            <a:r>
              <a:rPr lang="ko-KR" altLang="en-US" dirty="0" smtClean="0"/>
              <a:t> </a:t>
            </a:r>
            <a:r>
              <a:rPr lang="en-US" altLang="ko-KR" dirty="0" smtClean="0"/>
              <a:t>1876</a:t>
            </a:r>
            <a:r>
              <a:rPr lang="ko-KR" altLang="en-US" dirty="0" smtClean="0"/>
              <a:t>년 곧 그의 나이 </a:t>
            </a:r>
            <a:r>
              <a:rPr lang="en-US" altLang="ko-KR" dirty="0" smtClean="0"/>
              <a:t>20</a:t>
            </a:r>
            <a:r>
              <a:rPr lang="ko-KR" altLang="en-US" dirty="0" smtClean="0"/>
              <a:t>세 때 직접적으로 복음을 위해 일할 목적으로 호주 씨 엠 </a:t>
            </a:r>
            <a:r>
              <a:rPr lang="ko-KR" altLang="en-US" dirty="0" err="1" smtClean="0"/>
              <a:t>에스</a:t>
            </a:r>
            <a:r>
              <a:rPr lang="en-US" altLang="ko-KR" dirty="0" smtClean="0"/>
              <a:t>(Church Missionary Society)</a:t>
            </a:r>
            <a:r>
              <a:rPr lang="ko-KR" altLang="en-US" dirty="0" smtClean="0"/>
              <a:t>소속 인도 선교사로 자원하였다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이것은 선교사로서 그의 생애의 시작이었다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그의 이와 같은 결단에는 자기 자신의 강한 종교적 신념도 있었지만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직접적으로는 그의 누이동생의 영향도 적지 않았다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그의 여동생 사라는 아직 </a:t>
            </a:r>
            <a:r>
              <a:rPr lang="en-US" altLang="ko-KR" dirty="0" smtClean="0"/>
              <a:t>10</a:t>
            </a:r>
            <a:r>
              <a:rPr lang="ko-KR" altLang="en-US" dirty="0" smtClean="0"/>
              <a:t>대 소녀에 지나지 않았으나 </a:t>
            </a:r>
            <a:r>
              <a:rPr lang="en-US" altLang="ko-KR" dirty="0" smtClean="0"/>
              <a:t>1875</a:t>
            </a:r>
            <a:r>
              <a:rPr lang="ko-KR" altLang="en-US" dirty="0" smtClean="0"/>
              <a:t>년 남부 인도의 </a:t>
            </a:r>
            <a:r>
              <a:rPr lang="ko-KR" altLang="en-US" dirty="0" err="1" smtClean="0"/>
              <a:t>벨로레</a:t>
            </a:r>
            <a:r>
              <a:rPr lang="en-US" altLang="ko-KR" dirty="0" smtClean="0"/>
              <a:t>(Vellore)</a:t>
            </a:r>
            <a:r>
              <a:rPr lang="ko-KR" altLang="en-US" dirty="0" smtClean="0"/>
              <a:t>에 씨 엠 </a:t>
            </a:r>
            <a:r>
              <a:rPr lang="ko-KR" altLang="en-US" dirty="0" err="1" smtClean="0"/>
              <a:t>에스</a:t>
            </a:r>
            <a:r>
              <a:rPr lang="ko-KR" altLang="en-US" dirty="0" smtClean="0"/>
              <a:t> 선교사로 </a:t>
            </a:r>
            <a:r>
              <a:rPr lang="ko-KR" altLang="en-US" dirty="0" err="1" smtClean="0"/>
              <a:t>파송됨으로써</a:t>
            </a:r>
            <a:r>
              <a:rPr lang="ko-KR" altLang="en-US" dirty="0" smtClean="0"/>
              <a:t> 인도에 </a:t>
            </a:r>
            <a:r>
              <a:rPr lang="ko-KR" altLang="en-US" dirty="0" err="1" smtClean="0"/>
              <a:t>파송된</a:t>
            </a:r>
            <a:r>
              <a:rPr lang="ko-KR" altLang="en-US" dirty="0" smtClean="0"/>
              <a:t> 호주 역사상 최초의 </a:t>
            </a:r>
            <a:r>
              <a:rPr lang="ko-KR" altLang="en-US" dirty="0" err="1" smtClean="0"/>
              <a:t>여선교사가</a:t>
            </a:r>
            <a:r>
              <a:rPr lang="ko-KR" altLang="en-US" dirty="0" smtClean="0"/>
              <a:t> 되었다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조셉은</a:t>
            </a:r>
            <a:r>
              <a:rPr lang="ko-KR" altLang="en-US" dirty="0" smtClean="0"/>
              <a:t> 그의 동생으로부터 인도에 선교사가 매우 부족하다는 소식을 전해 듣고 인도로 향했던 것이다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이때를 전후하여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가족들은 오랫동안 몸담아 왔던 </a:t>
            </a:r>
            <a:r>
              <a:rPr lang="ko-KR" altLang="en-US" dirty="0" err="1" smtClean="0"/>
              <a:t>플리머스형제단을</a:t>
            </a:r>
            <a:r>
              <a:rPr lang="ko-KR" altLang="en-US" dirty="0" smtClean="0"/>
              <a:t> 떠나 </a:t>
            </a:r>
            <a:r>
              <a:rPr lang="ko-KR" altLang="en-US" dirty="0" err="1" smtClean="0"/>
              <a:t>코필드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Caufield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 위치한 성공회</a:t>
            </a:r>
            <a:r>
              <a:rPr lang="en-US" altLang="ko-KR" dirty="0" smtClean="0"/>
              <a:t>(The Church of England) </a:t>
            </a:r>
            <a:r>
              <a:rPr lang="ko-KR" altLang="en-US" dirty="0" smtClean="0"/>
              <a:t>소속인 성 </a:t>
            </a:r>
            <a:r>
              <a:rPr lang="ko-KR" altLang="en-US" dirty="0" err="1" smtClean="0"/>
              <a:t>메리교회</a:t>
            </a:r>
            <a:r>
              <a:rPr lang="en-US" altLang="ko-KR" dirty="0" smtClean="0"/>
              <a:t>(St. Mary)</a:t>
            </a:r>
            <a:r>
              <a:rPr lang="ko-KR" altLang="en-US" dirty="0" smtClean="0"/>
              <a:t>로 이적한 것으로 보인다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인도에서의 그의 사역은 성공적이지 못했다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결정적인 문제는 그의 건강이었다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건강의 악화로 더 이상 </a:t>
            </a:r>
            <a:r>
              <a:rPr lang="ko-KR" altLang="en-US" dirty="0" err="1" smtClean="0"/>
              <a:t>선교지에</a:t>
            </a:r>
            <a:r>
              <a:rPr lang="ko-KR" altLang="en-US" dirty="0" smtClean="0"/>
              <a:t> 남아 있을 수 없게 되자 그는 결국 선교사로서 우선 합당한 자질과 소양을 갖추어야 한다는 귀중한 교훈을 </a:t>
            </a:r>
            <a:r>
              <a:rPr lang="ko-KR" altLang="en-US" dirty="0" err="1" smtClean="0"/>
              <a:t>얻은채</a:t>
            </a:r>
            <a:r>
              <a:rPr lang="ko-KR" altLang="en-US" dirty="0" smtClean="0"/>
              <a:t> </a:t>
            </a:r>
            <a:r>
              <a:rPr lang="en-US" altLang="ko-KR" dirty="0" smtClean="0"/>
              <a:t>1878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5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21</a:t>
            </a:r>
            <a:r>
              <a:rPr lang="ko-KR" altLang="en-US" dirty="0" smtClean="0"/>
              <a:t>일 </a:t>
            </a:r>
            <a:r>
              <a:rPr lang="ko-KR" altLang="en-US" dirty="0" err="1" smtClean="0"/>
              <a:t>멜버른으로</a:t>
            </a:r>
            <a:r>
              <a:rPr lang="ko-KR" altLang="en-US" dirty="0" smtClean="0"/>
              <a:t> 돌아올 수밖에 없었다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인도에서 보낸 </a:t>
            </a:r>
            <a:r>
              <a:rPr lang="en-US" altLang="ko-KR" dirty="0" smtClean="0"/>
              <a:t>21</a:t>
            </a:r>
            <a:r>
              <a:rPr lang="ko-KR" altLang="en-US" dirty="0" smtClean="0"/>
              <a:t>개월간의 사역은 앞으로의 그의 생애를 위한 중요한 교훈을 남겨준 것이다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2. </a:t>
            </a:r>
            <a:r>
              <a:rPr lang="ko-KR" altLang="en-US" dirty="0" smtClean="0"/>
              <a:t>대학 교육과 교육 사업</a:t>
            </a:r>
          </a:p>
          <a:p>
            <a:r>
              <a:rPr lang="ko-KR" altLang="en-US" dirty="0" smtClean="0"/>
              <a:t>  </a:t>
            </a:r>
            <a:r>
              <a:rPr lang="ko-KR" altLang="en-US" dirty="0" err="1" smtClean="0"/>
              <a:t>멜버른으로</a:t>
            </a:r>
            <a:r>
              <a:rPr lang="ko-KR" altLang="en-US" dirty="0" smtClean="0"/>
              <a:t> 돌아온 </a:t>
            </a:r>
            <a:r>
              <a:rPr lang="ko-KR" altLang="en-US" dirty="0" err="1" smtClean="0"/>
              <a:t>조셉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멜버른</a:t>
            </a:r>
            <a:r>
              <a:rPr lang="ko-KR" altLang="en-US" dirty="0" smtClean="0"/>
              <a:t> 대학에 등록하여 </a:t>
            </a:r>
            <a:r>
              <a:rPr lang="ko-KR" altLang="en-US" dirty="0" err="1" smtClean="0"/>
              <a:t>헬라어와</a:t>
            </a:r>
            <a:r>
              <a:rPr lang="ko-KR" altLang="en-US" dirty="0" smtClean="0"/>
              <a:t> 라틴어를 공부하였고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제</a:t>
            </a:r>
            <a:r>
              <a:rPr lang="en-US" altLang="ko-KR" dirty="0" smtClean="0"/>
              <a:t>2</a:t>
            </a:r>
            <a:r>
              <a:rPr lang="ko-KR" altLang="en-US" dirty="0" smtClean="0"/>
              <a:t>학년 과정을 마칠 때는 고전어 부분 특별상</a:t>
            </a:r>
            <a:r>
              <a:rPr lang="en-US" altLang="ko-KR" dirty="0" smtClean="0"/>
              <a:t>(Classical Exhibition)</a:t>
            </a:r>
            <a:r>
              <a:rPr lang="ko-KR" altLang="en-US" dirty="0" smtClean="0"/>
              <a:t>을 받았다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 다음해에는 고전어 외에도 자연과학 분야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곧 지학</a:t>
            </a:r>
            <a:r>
              <a:rPr lang="en-US" altLang="ko-KR" dirty="0" smtClean="0"/>
              <a:t>, </a:t>
            </a:r>
            <a:r>
              <a:rPr lang="ko-KR" altLang="en-US" dirty="0" smtClean="0"/>
              <a:t>화학</a:t>
            </a:r>
            <a:r>
              <a:rPr lang="en-US" altLang="ko-KR" dirty="0" smtClean="0"/>
              <a:t>, </a:t>
            </a:r>
            <a:r>
              <a:rPr lang="ko-KR" altLang="en-US" dirty="0" smtClean="0"/>
              <a:t>식물학</a:t>
            </a:r>
            <a:r>
              <a:rPr lang="en-US" altLang="ko-KR" dirty="0" smtClean="0"/>
              <a:t>, </a:t>
            </a:r>
            <a:r>
              <a:rPr lang="ko-KR" altLang="en-US" dirty="0" smtClean="0"/>
              <a:t>비교 해부학 그리고 귀납 논리 등을 공부하고 </a:t>
            </a:r>
            <a:r>
              <a:rPr lang="en-US" altLang="ko-KR" dirty="0" smtClean="0"/>
              <a:t>1881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3</a:t>
            </a:r>
            <a:r>
              <a:rPr lang="ko-KR" altLang="en-US" dirty="0" smtClean="0"/>
              <a:t>월 </a:t>
            </a:r>
            <a:r>
              <a:rPr lang="ko-KR" altLang="en-US" dirty="0" err="1" smtClean="0"/>
              <a:t>멜버른대학을</a:t>
            </a:r>
            <a:r>
              <a:rPr lang="ko-KR" altLang="en-US" dirty="0" smtClean="0"/>
              <a:t> 졸업할 때는 고전어 부분 최우수상</a:t>
            </a:r>
            <a:r>
              <a:rPr lang="en-US" altLang="ko-KR" dirty="0" smtClean="0"/>
              <a:t>(An Exhibition and </a:t>
            </a:r>
            <a:r>
              <a:rPr lang="en-US" altLang="ko-KR" dirty="0" err="1" smtClean="0"/>
              <a:t>Honour</a:t>
            </a:r>
            <a:r>
              <a:rPr lang="en-US" altLang="ko-KR" dirty="0" smtClean="0"/>
              <a:t> Man in Classics)</a:t>
            </a:r>
            <a:r>
              <a:rPr lang="ko-KR" altLang="en-US" dirty="0" smtClean="0"/>
              <a:t>과 자연과학 부분 특별상</a:t>
            </a:r>
            <a:r>
              <a:rPr lang="en-US" altLang="ko-KR" dirty="0" smtClean="0"/>
              <a:t>(a Scholar in Natural Science)</a:t>
            </a:r>
            <a:r>
              <a:rPr lang="ko-KR" altLang="en-US" dirty="0" smtClean="0"/>
              <a:t>을 수상하기도 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그의 학적 능력을 인정하여 </a:t>
            </a:r>
            <a:r>
              <a:rPr lang="ko-KR" altLang="en-US" dirty="0" err="1" smtClean="0"/>
              <a:t>멜버른대학교의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트리니티</a:t>
            </a:r>
            <a:r>
              <a:rPr lang="ko-KR" altLang="en-US" dirty="0" smtClean="0"/>
              <a:t> 칼리지의 </a:t>
            </a:r>
            <a:r>
              <a:rPr lang="ko-KR" altLang="en-US" dirty="0" err="1" smtClean="0"/>
              <a:t>리퍼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Leeper</a:t>
            </a:r>
            <a:r>
              <a:rPr lang="en-US" altLang="ko-KR" dirty="0" smtClean="0"/>
              <a:t>)</a:t>
            </a:r>
            <a:r>
              <a:rPr lang="ko-KR" altLang="en-US" dirty="0" smtClean="0"/>
              <a:t>박사가 그를 </a:t>
            </a:r>
            <a:r>
              <a:rPr lang="ko-KR" altLang="en-US" dirty="0" err="1" smtClean="0"/>
              <a:t>사강사</a:t>
            </a:r>
            <a:r>
              <a:rPr lang="en-US" altLang="ko-KR" dirty="0" smtClean="0"/>
              <a:t>(Tutorship)</a:t>
            </a:r>
            <a:r>
              <a:rPr lang="ko-KR" altLang="en-US" dirty="0" smtClean="0"/>
              <a:t>로 초청하였으나 거절하고 교육 사업을 시작하기로 작정하고</a:t>
            </a:r>
            <a:r>
              <a:rPr lang="en-US" altLang="ko-KR" dirty="0" smtClean="0"/>
              <a:t>, 1881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4</a:t>
            </a:r>
            <a:r>
              <a:rPr lang="ko-KR" altLang="en-US" dirty="0" smtClean="0"/>
              <a:t>월 </a:t>
            </a:r>
            <a:r>
              <a:rPr lang="ko-KR" altLang="en-US" dirty="0" err="1" smtClean="0"/>
              <a:t>코필드문법학교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Caufield</a:t>
            </a:r>
            <a:r>
              <a:rPr lang="en-US" altLang="ko-KR" dirty="0" smtClean="0"/>
              <a:t> Grammar School, </a:t>
            </a:r>
            <a:r>
              <a:rPr lang="ko-KR" altLang="en-US" dirty="0" smtClean="0"/>
              <a:t>한국의 초</a:t>
            </a:r>
            <a:r>
              <a:rPr lang="en-US" altLang="ko-KR" dirty="0" smtClean="0"/>
              <a:t>, </a:t>
            </a:r>
            <a:r>
              <a:rPr lang="ko-KR" altLang="en-US" dirty="0" smtClean="0"/>
              <a:t>중등학교</a:t>
            </a:r>
            <a:r>
              <a:rPr lang="en-US" altLang="ko-KR" dirty="0" smtClean="0"/>
              <a:t>)</a:t>
            </a:r>
            <a:r>
              <a:rPr lang="ko-KR" altLang="en-US" dirty="0" smtClean="0"/>
              <a:t>를 설립하고 교장에 취임하였다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이때 그의 나이 </a:t>
            </a:r>
            <a:r>
              <a:rPr lang="en-US" altLang="ko-KR" dirty="0" smtClean="0"/>
              <a:t>25</a:t>
            </a:r>
            <a:r>
              <a:rPr lang="ko-KR" altLang="en-US" dirty="0" smtClean="0"/>
              <a:t>세 때였다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이때부터 </a:t>
            </a:r>
            <a:r>
              <a:rPr lang="en-US" altLang="ko-KR" dirty="0" smtClean="0"/>
              <a:t>1888</a:t>
            </a:r>
            <a:r>
              <a:rPr lang="ko-KR" altLang="en-US" dirty="0" smtClean="0"/>
              <a:t>년까지 그가 교장으로 재직하는 동안 </a:t>
            </a:r>
            <a:r>
              <a:rPr lang="ko-KR" altLang="en-US" dirty="0" err="1" smtClean="0"/>
              <a:t>코필드학교는</a:t>
            </a:r>
            <a:r>
              <a:rPr lang="ko-KR" altLang="en-US" dirty="0" smtClean="0"/>
              <a:t> 명문 사립학교로 발전하였고 자신의 개인적인 명성은 물론 경제적으로도 안정되어 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그러나 일단 쟁기를 잡은 그는 뒤를 돌아보지 않았다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교육 사업은 선교를 위한 일종의 준비사역이었지 그의 생애 목표는 아니었다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학교를 운영하면서도 항상 인도로 돌아갈 날을 고대하였고 그날을 준비하고 있었던 것이다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현재 </a:t>
            </a:r>
            <a:r>
              <a:rPr lang="ko-KR" altLang="en-US" dirty="0" err="1" smtClean="0"/>
              <a:t>코필드학교</a:t>
            </a:r>
            <a:r>
              <a:rPr lang="ko-KR" altLang="en-US" dirty="0" smtClean="0"/>
              <a:t> 역사관에 보관된 그의 일기 속에서 이 점을 확인할 수 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3. </a:t>
            </a:r>
            <a:r>
              <a:rPr lang="ko-KR" altLang="en-US" dirty="0" smtClean="0"/>
              <a:t>한국 선교사 지원</a:t>
            </a:r>
          </a:p>
          <a:p>
            <a:r>
              <a:rPr lang="ko-KR" altLang="en-US" dirty="0" smtClean="0"/>
              <a:t>  어느덧 어린 동생들이 장성하여 자립하게 되었을 뿐만 아니라 </a:t>
            </a:r>
            <a:r>
              <a:rPr lang="en-US" altLang="ko-KR" dirty="0" smtClean="0"/>
              <a:t>1886</a:t>
            </a:r>
            <a:r>
              <a:rPr lang="ko-KR" altLang="en-US" dirty="0" smtClean="0"/>
              <a:t>년에 그의 어머니가 세상을 떠나게 되자 더 이상 가정의 일에 매여 있을 필요가 없게 되었다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다시 선교지로 돌아가기로 작정하고 지난 </a:t>
            </a:r>
            <a:r>
              <a:rPr lang="en-US" altLang="ko-KR" dirty="0" smtClean="0"/>
              <a:t>7</a:t>
            </a:r>
            <a:r>
              <a:rPr lang="ko-KR" altLang="en-US" dirty="0" smtClean="0"/>
              <a:t>년간 키워 온 학교를 성공회 목사였던 </a:t>
            </a:r>
            <a:r>
              <a:rPr lang="ko-KR" altLang="en-US" dirty="0" err="1" smtClean="0"/>
              <a:t>바르넷</a:t>
            </a:r>
            <a:r>
              <a:rPr lang="en-US" altLang="ko-KR" dirty="0" smtClean="0"/>
              <a:t>(Rev. E. J. Barnett)</a:t>
            </a:r>
            <a:r>
              <a:rPr lang="ko-KR" altLang="en-US" dirty="0" smtClean="0"/>
              <a:t>에게 인계하고 </a:t>
            </a:r>
            <a:r>
              <a:rPr lang="en-US" altLang="ko-KR" dirty="0" smtClean="0"/>
              <a:t>1888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4</a:t>
            </a:r>
            <a:r>
              <a:rPr lang="ko-KR" altLang="en-US" dirty="0" smtClean="0"/>
              <a:t>월 다시 인도 선교사로 지원하였다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 </a:t>
            </a:r>
            <a:r>
              <a:rPr lang="ko-KR" altLang="en-US" dirty="0" err="1" smtClean="0"/>
              <a:t>데이비스</a:t>
            </a:r>
            <a:r>
              <a:rPr lang="ko-KR" altLang="en-US" dirty="0" smtClean="0"/>
              <a:t> 자신은 인도로 가기를 원했으나 중국 </a:t>
            </a:r>
            <a:r>
              <a:rPr lang="ko-KR" altLang="en-US" dirty="0" err="1" smtClean="0"/>
              <a:t>푸초</a:t>
            </a:r>
            <a:r>
              <a:rPr lang="en-US" altLang="ko-KR" dirty="0" smtClean="0"/>
              <a:t>(</a:t>
            </a:r>
            <a:r>
              <a:rPr lang="ko-KR" altLang="en-US" dirty="0" smtClean="0"/>
              <a:t>福州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에서 선교하던 씨 엠 </a:t>
            </a:r>
            <a:r>
              <a:rPr lang="ko-KR" altLang="en-US" dirty="0" err="1" smtClean="0"/>
              <a:t>에스</a:t>
            </a:r>
            <a:r>
              <a:rPr lang="ko-KR" altLang="en-US" dirty="0" smtClean="0"/>
              <a:t> 소속 선교사였던 </a:t>
            </a:r>
            <a:r>
              <a:rPr lang="ko-KR" altLang="en-US" dirty="0" err="1" smtClean="0"/>
              <a:t>월푸</a:t>
            </a:r>
            <a:r>
              <a:rPr lang="en-US" altLang="ko-KR" dirty="0" smtClean="0"/>
              <a:t>(Archdeacon John R. Wolfe)</a:t>
            </a:r>
            <a:r>
              <a:rPr lang="ko-KR" altLang="en-US" dirty="0" smtClean="0"/>
              <a:t>가 한국의 부산을 방문한 이후 한국 선교의 필요성과 긴박성을 호소했던 바 그의 편지가 </a:t>
            </a:r>
            <a:r>
              <a:rPr lang="ko-KR" altLang="en-US" dirty="0" err="1" smtClean="0"/>
              <a:t>성메리</a:t>
            </a:r>
            <a:r>
              <a:rPr lang="ko-KR" altLang="en-US" dirty="0" smtClean="0"/>
              <a:t> 교회의 </a:t>
            </a:r>
            <a:r>
              <a:rPr lang="ko-KR" altLang="en-US" dirty="0" err="1" smtClean="0"/>
              <a:t>메칼트니</a:t>
            </a:r>
            <a:r>
              <a:rPr lang="en-US" altLang="ko-KR" dirty="0" smtClean="0"/>
              <a:t>(H. B. </a:t>
            </a:r>
            <a:r>
              <a:rPr lang="en-US" altLang="ko-KR" dirty="0" err="1" smtClean="0"/>
              <a:t>Macartney</a:t>
            </a:r>
            <a:r>
              <a:rPr lang="en-US" altLang="ko-KR" dirty="0" smtClean="0"/>
              <a:t>) </a:t>
            </a:r>
            <a:r>
              <a:rPr lang="ko-KR" altLang="en-US" dirty="0" smtClean="0"/>
              <a:t>목사가 편집</a:t>
            </a:r>
            <a:r>
              <a:rPr lang="en-US" altLang="ko-KR" dirty="0" smtClean="0"/>
              <a:t>, </a:t>
            </a:r>
            <a:r>
              <a:rPr lang="ko-KR" altLang="en-US" dirty="0" smtClean="0"/>
              <a:t>발행하는「국내</a:t>
            </a:r>
            <a:r>
              <a:rPr lang="en-US" altLang="ko-KR" dirty="0" smtClean="0"/>
              <a:t>, </a:t>
            </a:r>
            <a:r>
              <a:rPr lang="ko-KR" altLang="en-US" dirty="0" smtClean="0"/>
              <a:t>국외 선교」</a:t>
            </a:r>
            <a:r>
              <a:rPr lang="en-US" altLang="ko-KR" dirty="0" smtClean="0"/>
              <a:t>(The Missionary at Home And Abroad)</a:t>
            </a:r>
            <a:r>
              <a:rPr lang="ko-KR" altLang="en-US" dirty="0" smtClean="0"/>
              <a:t>에 발표되었는데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 호소는 </a:t>
            </a:r>
            <a:r>
              <a:rPr lang="ko-KR" altLang="en-US" dirty="0" err="1" smtClean="0"/>
              <a:t>데이비스로</a:t>
            </a:r>
            <a:r>
              <a:rPr lang="ko-KR" altLang="en-US" dirty="0" smtClean="0"/>
              <a:t> 하여금 한국으로 향하게 하는 결정적인 계기가 되었다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당시 한국에는 </a:t>
            </a:r>
            <a:r>
              <a:rPr lang="en-US" altLang="ko-KR" dirty="0" smtClean="0"/>
              <a:t>1885</a:t>
            </a:r>
            <a:r>
              <a:rPr lang="ko-KR" altLang="en-US" dirty="0" smtClean="0"/>
              <a:t>년 이래로 미국 </a:t>
            </a:r>
            <a:r>
              <a:rPr lang="ko-KR" altLang="en-US" dirty="0" err="1" smtClean="0"/>
              <a:t>북장로교와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북감리회가</a:t>
            </a:r>
            <a:r>
              <a:rPr lang="ko-KR" altLang="en-US" dirty="0" smtClean="0"/>
              <a:t> 선교를 시작했으나 아직까지 소수의 선교사만이 사역하고 있었으므로 인도보다 더욱 긴박한 선교지라고 파악되어 그는 한국 선교사로 자원하였다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한국 선교사가 되기 위한 목적으로 성공회와의 관계를 단절하고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빅토리아주</a:t>
            </a:r>
            <a:r>
              <a:rPr lang="ko-KR" altLang="en-US" dirty="0" smtClean="0"/>
              <a:t> 장로교회로 이적하게 되었다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데이비스가</a:t>
            </a:r>
            <a:r>
              <a:rPr lang="ko-KR" altLang="en-US" dirty="0" smtClean="0"/>
              <a:t> 장로교 목사로서 한국으로 향하게 된 배경에는 </a:t>
            </a:r>
            <a:r>
              <a:rPr lang="ko-KR" altLang="en-US" dirty="0" err="1" smtClean="0"/>
              <a:t>멜버른의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투락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Toorak</a:t>
            </a:r>
            <a:r>
              <a:rPr lang="en-US" altLang="ko-KR" dirty="0" smtClean="0"/>
              <a:t>)</a:t>
            </a:r>
            <a:r>
              <a:rPr lang="ko-KR" altLang="en-US" dirty="0" smtClean="0"/>
              <a:t>장로교회의 젊은 목사였던 </a:t>
            </a:r>
            <a:r>
              <a:rPr lang="ko-KR" altLang="en-US" dirty="0" err="1" smtClean="0"/>
              <a:t>이윙</a:t>
            </a:r>
            <a:r>
              <a:rPr lang="en-US" altLang="ko-KR" dirty="0" smtClean="0"/>
              <a:t>(John F. Ewing)</a:t>
            </a:r>
            <a:r>
              <a:rPr lang="ko-KR" altLang="en-US" dirty="0" smtClean="0"/>
              <a:t>의 역할이 지대하였다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멜버른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남노회는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데이비스가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에딘버러에서</a:t>
            </a:r>
            <a:r>
              <a:rPr lang="ko-KR" altLang="en-US" dirty="0" smtClean="0"/>
              <a:t> </a:t>
            </a:r>
            <a:r>
              <a:rPr lang="en-US" altLang="ko-KR" dirty="0" smtClean="0"/>
              <a:t>6</a:t>
            </a:r>
            <a:r>
              <a:rPr lang="ko-KR" altLang="en-US" dirty="0" smtClean="0"/>
              <a:t>개월간의 신학 교육을 마치고 시험에 합격하면 목사로 안수할 것을 가결했다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ko-KR" altLang="en-US" dirty="0" smtClean="0"/>
              <a:t>당시 </a:t>
            </a:r>
            <a:r>
              <a:rPr lang="ko-KR" altLang="en-US" dirty="0" err="1" smtClean="0"/>
              <a:t>에딘버러대학교의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뉴칼리지</a:t>
            </a:r>
            <a:r>
              <a:rPr lang="en-US" altLang="ko-KR" dirty="0" smtClean="0"/>
              <a:t>(New College)</a:t>
            </a:r>
            <a:r>
              <a:rPr lang="ko-KR" altLang="en-US" dirty="0" smtClean="0"/>
              <a:t>는 스코틀랜드 자유</a:t>
            </a:r>
            <a:r>
              <a:rPr lang="en-US" altLang="ko-KR" dirty="0" smtClean="0"/>
              <a:t>(</a:t>
            </a:r>
            <a:r>
              <a:rPr lang="ko-KR" altLang="en-US" dirty="0" smtClean="0"/>
              <a:t>장로</a:t>
            </a:r>
            <a:r>
              <a:rPr lang="en-US" altLang="ko-KR" dirty="0" smtClean="0"/>
              <a:t>)</a:t>
            </a:r>
            <a:r>
              <a:rPr lang="ko-KR" altLang="en-US" dirty="0" smtClean="0"/>
              <a:t>교회</a:t>
            </a:r>
            <a:r>
              <a:rPr lang="en-US" altLang="ko-KR" dirty="0" smtClean="0"/>
              <a:t>(Free Church of Scotland)</a:t>
            </a:r>
            <a:r>
              <a:rPr lang="ko-KR" altLang="en-US" dirty="0" smtClean="0"/>
              <a:t>의 신학 교육기관으로 우수한 학교였으며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이곳으로 갔고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이곳에서 오직 신학 공부에 전념하였다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데이비스</a:t>
            </a:r>
            <a:r>
              <a:rPr lang="ko-KR" altLang="en-US" dirty="0" smtClean="0"/>
              <a:t> 자신의 회고에 의하면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이때야말로 오직 공부에만 전념했던 유일한 날들이었고 가장 복된 날들이었다고 회상했다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이곳에서 일정 기간 교육을 마치고 </a:t>
            </a:r>
            <a:r>
              <a:rPr lang="en-US" altLang="ko-KR" dirty="0" smtClean="0"/>
              <a:t>1889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5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13</a:t>
            </a:r>
            <a:r>
              <a:rPr lang="ko-KR" altLang="en-US" dirty="0" smtClean="0"/>
              <a:t>일 </a:t>
            </a:r>
            <a:r>
              <a:rPr lang="ko-KR" altLang="en-US" dirty="0" err="1" smtClean="0"/>
              <a:t>멜버른으로</a:t>
            </a:r>
            <a:r>
              <a:rPr lang="ko-KR" altLang="en-US" dirty="0" smtClean="0"/>
              <a:t> 돌아왔다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그가 당시 주일학교 아동들을 위한 잡지였던「주일학교와 선교」</a:t>
            </a:r>
            <a:r>
              <a:rPr lang="en-US" altLang="ko-KR" dirty="0" smtClean="0"/>
              <a:t>(Sabbath School and Missionary Record)</a:t>
            </a:r>
            <a:r>
              <a:rPr lang="ko-KR" altLang="en-US" dirty="0" smtClean="0"/>
              <a:t>라는 잡지에 쓴 편지를 보면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에딘버러에</a:t>
            </a:r>
            <a:r>
              <a:rPr lang="ko-KR" altLang="en-US" dirty="0" smtClean="0"/>
              <a:t> 체류하는 동안 마침 </a:t>
            </a:r>
            <a:r>
              <a:rPr lang="ko-KR" altLang="en-US" dirty="0" err="1" smtClean="0"/>
              <a:t>휴가중이었던</a:t>
            </a:r>
            <a:r>
              <a:rPr lang="ko-KR" altLang="en-US" dirty="0" smtClean="0"/>
              <a:t> 한국 선교의 선구자 존 </a:t>
            </a:r>
            <a:r>
              <a:rPr lang="ko-KR" altLang="en-US" dirty="0" err="1" smtClean="0"/>
              <a:t>로스</a:t>
            </a:r>
            <a:r>
              <a:rPr lang="en-US" altLang="ko-KR" dirty="0" smtClean="0"/>
              <a:t>(John Ross)</a:t>
            </a:r>
            <a:r>
              <a:rPr lang="ko-KR" altLang="en-US" dirty="0" smtClean="0"/>
              <a:t>를 만났고 그를 통해 한국에 관한 유익한 정보를 얻을 수 있었다고 하였다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그는 </a:t>
            </a:r>
            <a:r>
              <a:rPr lang="ko-KR" altLang="en-US" dirty="0" err="1" smtClean="0"/>
              <a:t>멜버른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남노회가</a:t>
            </a:r>
            <a:r>
              <a:rPr lang="ko-KR" altLang="en-US" dirty="0" smtClean="0"/>
              <a:t> 실시한 목사 고시에 합격하였고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빅토리아주</a:t>
            </a:r>
            <a:r>
              <a:rPr lang="ko-KR" altLang="en-US" dirty="0" smtClean="0"/>
              <a:t> 장로교단 설립 </a:t>
            </a:r>
            <a:r>
              <a:rPr lang="en-US" altLang="ko-KR" dirty="0" smtClean="0"/>
              <a:t>50</a:t>
            </a:r>
            <a:r>
              <a:rPr lang="ko-KR" altLang="en-US" dirty="0" smtClean="0"/>
              <a:t>주년 총회기념인 </a:t>
            </a:r>
            <a:r>
              <a:rPr lang="en-US" altLang="ko-KR" dirty="0" smtClean="0"/>
              <a:t>1889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8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5</a:t>
            </a:r>
            <a:r>
              <a:rPr lang="ko-KR" altLang="en-US" dirty="0" smtClean="0"/>
              <a:t>일 </a:t>
            </a:r>
            <a:r>
              <a:rPr lang="ko-KR" altLang="en-US" dirty="0" err="1" smtClean="0"/>
              <a:t>스카츠</a:t>
            </a:r>
            <a:r>
              <a:rPr lang="ko-KR" altLang="en-US" dirty="0" smtClean="0"/>
              <a:t> 장로교회</a:t>
            </a:r>
            <a:r>
              <a:rPr lang="en-US" altLang="ko-KR" dirty="0" smtClean="0"/>
              <a:t>(Scots Church)</a:t>
            </a:r>
            <a:r>
              <a:rPr lang="ko-KR" altLang="en-US" dirty="0" smtClean="0"/>
              <a:t>에서 목사 안수를 받았다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빅토리아</a:t>
            </a:r>
            <a:r>
              <a:rPr lang="ko-KR" altLang="en-US" dirty="0" smtClean="0"/>
              <a:t> 장로 교단의 목사가 된 그는 </a:t>
            </a:r>
            <a:r>
              <a:rPr lang="en-US" altLang="ko-KR" dirty="0" smtClean="0"/>
              <a:t>1</a:t>
            </a:r>
            <a:r>
              <a:rPr lang="ko-KR" altLang="en-US" dirty="0" smtClean="0"/>
              <a:t>년 전 창립된 청년 연합회인 </a:t>
            </a:r>
            <a:r>
              <a:rPr lang="en-US" altLang="ko-KR" dirty="0" smtClean="0"/>
              <a:t>YMFU(Young Men's Sabbath Morning Fellowship Union)</a:t>
            </a:r>
            <a:r>
              <a:rPr lang="ko-KR" altLang="en-US" dirty="0" smtClean="0"/>
              <a:t>의 재정 </a:t>
            </a:r>
            <a:r>
              <a:rPr lang="ko-KR" altLang="en-US" dirty="0" err="1" smtClean="0"/>
              <a:t>지원하에</a:t>
            </a:r>
            <a:r>
              <a:rPr lang="ko-KR" altLang="en-US" dirty="0" smtClean="0"/>
              <a:t> 한국 선교사로 </a:t>
            </a:r>
            <a:r>
              <a:rPr lang="ko-KR" altLang="en-US" dirty="0" err="1" smtClean="0"/>
              <a:t>파송</a:t>
            </a:r>
            <a:r>
              <a:rPr lang="ko-KR" altLang="en-US" dirty="0" smtClean="0"/>
              <a:t> 받았고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그의 누이 메리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뜻 있는 그리스도인들로 구성된 </a:t>
            </a:r>
            <a:r>
              <a:rPr lang="ko-KR" altLang="en-US" dirty="0" err="1" smtClean="0"/>
              <a:t>멜버른교회</a:t>
            </a:r>
            <a:r>
              <a:rPr lang="ko-KR" altLang="en-US" dirty="0" smtClean="0"/>
              <a:t> 기독교연합회</a:t>
            </a:r>
            <a:r>
              <a:rPr lang="en-US" altLang="ko-KR" dirty="0" smtClean="0"/>
              <a:t>(Suburban Christian Union)</a:t>
            </a:r>
            <a:r>
              <a:rPr lang="ko-KR" altLang="en-US" dirty="0" smtClean="0"/>
              <a:t>의 </a:t>
            </a:r>
            <a:r>
              <a:rPr lang="ko-KR" altLang="en-US" dirty="0" err="1" smtClean="0"/>
              <a:t>지원하에</a:t>
            </a:r>
            <a:r>
              <a:rPr lang="ko-KR" altLang="en-US" dirty="0" smtClean="0"/>
              <a:t> 함께 한국으로 향하게 되었다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그러므로 한국 선교운동은 </a:t>
            </a:r>
            <a:r>
              <a:rPr lang="ko-KR" altLang="en-US" dirty="0" err="1" smtClean="0"/>
              <a:t>빅토리아주</a:t>
            </a:r>
            <a:r>
              <a:rPr lang="ko-KR" altLang="en-US" dirty="0" smtClean="0"/>
              <a:t> 장로교회 </a:t>
            </a:r>
            <a:r>
              <a:rPr lang="ko-KR" altLang="en-US" dirty="0" err="1" smtClean="0"/>
              <a:t>해외선교부를</a:t>
            </a:r>
            <a:r>
              <a:rPr lang="ko-KR" altLang="en-US" dirty="0" smtClean="0"/>
              <a:t> 통해 시작된 것이 아니라</a:t>
            </a:r>
            <a:r>
              <a:rPr lang="en-US" altLang="ko-KR" dirty="0" smtClean="0"/>
              <a:t>, </a:t>
            </a:r>
            <a:r>
              <a:rPr lang="ko-KR" altLang="en-US" dirty="0" smtClean="0"/>
              <a:t>겨우 창립 일주년 밖에 안된 </a:t>
            </a:r>
            <a:r>
              <a:rPr lang="en-US" altLang="ko-KR" dirty="0" smtClean="0"/>
              <a:t>26</a:t>
            </a:r>
            <a:r>
              <a:rPr lang="ko-KR" altLang="en-US" dirty="0" smtClean="0"/>
              <a:t>개 교회 청년 약 </a:t>
            </a:r>
            <a:r>
              <a:rPr lang="en-US" altLang="ko-KR" dirty="0" smtClean="0"/>
              <a:t>300</a:t>
            </a:r>
            <a:r>
              <a:rPr lang="ko-KR" altLang="en-US" dirty="0" smtClean="0"/>
              <a:t>여명으로 구성된 청년연합회를 통해 시작됐던 것이다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 때로부터 청년연합회는 </a:t>
            </a:r>
            <a:r>
              <a:rPr lang="en-US" altLang="ko-KR" dirty="0" smtClean="0"/>
              <a:t>1907</a:t>
            </a:r>
            <a:r>
              <a:rPr lang="ko-KR" altLang="en-US" dirty="0" smtClean="0"/>
              <a:t>년 장로교회 해외선교부가 정식 선교사를 </a:t>
            </a:r>
            <a:r>
              <a:rPr lang="ko-KR" altLang="en-US" dirty="0" err="1" smtClean="0"/>
              <a:t>파송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지원할 때까지</a:t>
            </a:r>
            <a:r>
              <a:rPr lang="en-US" altLang="ko-KR" dirty="0" smtClean="0"/>
              <a:t>, </a:t>
            </a:r>
            <a:r>
              <a:rPr lang="ko-KR" altLang="en-US" dirty="0" smtClean="0"/>
              <a:t>후에 언급될 장로교 여전도회 연합회</a:t>
            </a:r>
            <a:r>
              <a:rPr lang="en-US" altLang="ko-KR" dirty="0" smtClean="0"/>
              <a:t>(PWMU)</a:t>
            </a:r>
            <a:r>
              <a:rPr lang="ko-KR" altLang="en-US" dirty="0" smtClean="0"/>
              <a:t>와 더불어 매우 값진 기여를 하게 된다</a:t>
            </a:r>
            <a:r>
              <a:rPr lang="en-US" altLang="ko-KR" dirty="0" smtClean="0"/>
              <a:t>. </a:t>
            </a:r>
          </a:p>
          <a:p>
            <a:r>
              <a:rPr lang="en-US" altLang="ko-KR" dirty="0" smtClean="0"/>
              <a:t>  </a:t>
            </a:r>
          </a:p>
          <a:p>
            <a:r>
              <a:rPr lang="en-US" altLang="ko-KR" dirty="0" smtClean="0"/>
              <a:t>4. </a:t>
            </a:r>
            <a:r>
              <a:rPr lang="ko-KR" altLang="en-US" dirty="0" smtClean="0"/>
              <a:t>한국에서 보낸 </a:t>
            </a:r>
            <a:r>
              <a:rPr lang="en-US" altLang="ko-KR" dirty="0" smtClean="0"/>
              <a:t>6</a:t>
            </a:r>
            <a:r>
              <a:rPr lang="ko-KR" altLang="en-US" dirty="0" smtClean="0"/>
              <a:t>개월</a:t>
            </a:r>
          </a:p>
          <a:p>
            <a:r>
              <a:rPr lang="ko-KR" altLang="en-US" dirty="0" smtClean="0"/>
              <a:t>한국 선교사로 정식 부름 받은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</a:t>
            </a:r>
            <a:r>
              <a:rPr lang="en-US" altLang="ko-KR" dirty="0" smtClean="0"/>
              <a:t>1889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8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16</a:t>
            </a:r>
            <a:r>
              <a:rPr lang="ko-KR" altLang="en-US" dirty="0" smtClean="0"/>
              <a:t>일 금요일 저녁 </a:t>
            </a:r>
            <a:r>
              <a:rPr lang="ko-KR" altLang="en-US" dirty="0" err="1" smtClean="0"/>
              <a:t>멜버른</a:t>
            </a:r>
            <a:r>
              <a:rPr lang="ko-KR" altLang="en-US" dirty="0" smtClean="0"/>
              <a:t> 시내 </a:t>
            </a:r>
            <a:r>
              <a:rPr lang="en-US" altLang="ko-KR" dirty="0" smtClean="0"/>
              <a:t>YMCA </a:t>
            </a:r>
            <a:r>
              <a:rPr lang="ko-KR" altLang="en-US" dirty="0" smtClean="0"/>
              <a:t>홀에서 거행된 환송회를 끝으로 </a:t>
            </a:r>
            <a:r>
              <a:rPr lang="ko-KR" altLang="en-US" dirty="0" err="1" smtClean="0"/>
              <a:t>멜버른에서의</a:t>
            </a:r>
            <a:r>
              <a:rPr lang="ko-KR" altLang="en-US" dirty="0" smtClean="0"/>
              <a:t> 모든 공식적인 일정을 마치고 </a:t>
            </a:r>
            <a:r>
              <a:rPr lang="en-US" altLang="ko-KR" dirty="0" smtClean="0"/>
              <a:t>8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21</a:t>
            </a:r>
            <a:r>
              <a:rPr lang="ko-KR" altLang="en-US" dirty="0" smtClean="0"/>
              <a:t>일 그의 누나와 함께 </a:t>
            </a:r>
            <a:r>
              <a:rPr lang="ko-KR" altLang="en-US" dirty="0" err="1" smtClean="0"/>
              <a:t>멜버른을</a:t>
            </a:r>
            <a:r>
              <a:rPr lang="ko-KR" altLang="en-US" dirty="0" smtClean="0"/>
              <a:t> 떠나 한국으로 향했다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이것이 한국으로 향한 첫 여행이자 그의 생애에서는 다시 돌아 올 수 없는 마지막 여행이 될 줄은 아무도 알지 못했다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그가 </a:t>
            </a:r>
            <a:r>
              <a:rPr lang="en-US" altLang="ko-KR" dirty="0" smtClean="0"/>
              <a:t>40</a:t>
            </a:r>
            <a:r>
              <a:rPr lang="ko-KR" altLang="en-US" dirty="0" smtClean="0"/>
              <a:t>여일 간의 </a:t>
            </a:r>
            <a:r>
              <a:rPr lang="ko-KR" altLang="en-US" dirty="0" err="1" smtClean="0"/>
              <a:t>지리한</a:t>
            </a:r>
            <a:r>
              <a:rPr lang="ko-KR" altLang="en-US" dirty="0" smtClean="0"/>
              <a:t> 항해를 끝내고 부산항에 입항한 때는 </a:t>
            </a:r>
            <a:r>
              <a:rPr lang="en-US" altLang="ko-KR" dirty="0" smtClean="0"/>
              <a:t>1889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10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</a:t>
            </a:r>
            <a:r>
              <a:rPr lang="ko-KR" altLang="en-US" dirty="0" smtClean="0"/>
              <a:t>일이었다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항해 도중 </a:t>
            </a:r>
            <a:r>
              <a:rPr lang="ko-KR" altLang="en-US" dirty="0" err="1" smtClean="0"/>
              <a:t>데이비스</a:t>
            </a:r>
            <a:r>
              <a:rPr lang="ko-KR" altLang="en-US" dirty="0" smtClean="0"/>
              <a:t> 남매는 일시 본국에 귀국했다가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다시 임지인 서울로 돌아가는 당시 육영공원</a:t>
            </a:r>
            <a:r>
              <a:rPr lang="en-US" altLang="ko-KR" dirty="0" smtClean="0"/>
              <a:t>(</a:t>
            </a:r>
            <a:r>
              <a:rPr lang="ko-KR" altLang="en-US" dirty="0" smtClean="0"/>
              <a:t>育英公院</a:t>
            </a:r>
            <a:r>
              <a:rPr lang="en-US" altLang="ko-KR" dirty="0" smtClean="0"/>
              <a:t>) </a:t>
            </a:r>
            <a:r>
              <a:rPr lang="ko-KR" altLang="en-US" dirty="0" smtClean="0"/>
              <a:t>교사였던 벙커</a:t>
            </a:r>
            <a:r>
              <a:rPr lang="en-US" altLang="ko-KR" dirty="0" smtClean="0"/>
              <a:t>(D. A. </a:t>
            </a:r>
            <a:r>
              <a:rPr lang="en-US" altLang="ko-KR" dirty="0" err="1" smtClean="0"/>
              <a:t>Buncker</a:t>
            </a:r>
            <a:r>
              <a:rPr lang="en-US" altLang="ko-KR" dirty="0" smtClean="0"/>
              <a:t>)</a:t>
            </a:r>
            <a:r>
              <a:rPr lang="ko-KR" altLang="en-US" dirty="0" smtClean="0"/>
              <a:t>씨 내외를 만나 한국의 정세에 대한 이야기를 들을 수 있었고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벙커씨의</a:t>
            </a:r>
            <a:r>
              <a:rPr lang="ko-KR" altLang="en-US" dirty="0" smtClean="0"/>
              <a:t> 안내로 부산을 둘러본 후 다시 출항하여 </a:t>
            </a:r>
            <a:r>
              <a:rPr lang="en-US" altLang="ko-KR" dirty="0" smtClean="0"/>
              <a:t>10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4</a:t>
            </a:r>
            <a:r>
              <a:rPr lang="ko-KR" altLang="en-US" dirty="0" smtClean="0"/>
              <a:t>일 오전 </a:t>
            </a:r>
            <a:r>
              <a:rPr lang="en-US" altLang="ko-KR" dirty="0" smtClean="0"/>
              <a:t>11</a:t>
            </a:r>
            <a:r>
              <a:rPr lang="ko-KR" altLang="en-US" dirty="0" smtClean="0"/>
              <a:t>시에 제물포</a:t>
            </a:r>
            <a:r>
              <a:rPr lang="en-US" altLang="ko-KR" dirty="0" smtClean="0"/>
              <a:t>(</a:t>
            </a:r>
            <a:r>
              <a:rPr lang="ko-KR" altLang="en-US" dirty="0" smtClean="0"/>
              <a:t>인천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 도착하였다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이 때로부터 서울에서 보낸 </a:t>
            </a:r>
            <a:r>
              <a:rPr lang="en-US" altLang="ko-KR" dirty="0" smtClean="0"/>
              <a:t>5</a:t>
            </a:r>
            <a:r>
              <a:rPr lang="ko-KR" altLang="en-US" dirty="0" smtClean="0"/>
              <a:t>개월간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한국어 공부에 최선을 다했다</a:t>
            </a:r>
            <a:r>
              <a:rPr lang="en-US" altLang="ko-KR" dirty="0" smtClean="0"/>
              <a:t>. 12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26</a:t>
            </a:r>
            <a:r>
              <a:rPr lang="ko-KR" altLang="en-US" dirty="0" smtClean="0"/>
              <a:t>일자로 쓴 그의 편지를 보면 “조선말</a:t>
            </a:r>
            <a:r>
              <a:rPr lang="en-US" altLang="ko-KR" dirty="0" smtClean="0"/>
              <a:t>(Chosen Mal) </a:t>
            </a:r>
            <a:r>
              <a:rPr lang="ko-KR" altLang="en-US" dirty="0" smtClean="0"/>
              <a:t>공부에 바빠 심지어는 가족들에게 편지 쓸 시간조차 없다”고 할 정도였다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원래 언어에 재능이 있었으므로 그의 한국어 실력은 급속도로 진전되었고</a:t>
            </a:r>
            <a:r>
              <a:rPr lang="en-US" altLang="ko-KR" dirty="0" smtClean="0"/>
              <a:t>, 5</a:t>
            </a:r>
            <a:r>
              <a:rPr lang="ko-KR" altLang="en-US" dirty="0" smtClean="0"/>
              <a:t>개월이 지난 때에는 일상의 대화는 몰론 가벼운 설교까지 가능할 정도였다고 한다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이 기간 동안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북장로교</a:t>
            </a:r>
            <a:r>
              <a:rPr lang="ko-KR" altLang="en-US" dirty="0" smtClean="0"/>
              <a:t> 선교사와 함께 지내며 사역하였지만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특히 </a:t>
            </a:r>
            <a:r>
              <a:rPr lang="ko-KR" altLang="en-US" dirty="0" err="1" smtClean="0"/>
              <a:t>언더우드와는</a:t>
            </a:r>
            <a:r>
              <a:rPr lang="ko-KR" altLang="en-US" dirty="0" smtClean="0"/>
              <a:t> 각별한 사이였다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언더우드는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데이비스를</a:t>
            </a:r>
            <a:r>
              <a:rPr lang="ko-KR" altLang="en-US" dirty="0" smtClean="0"/>
              <a:t> 그가 만난 선교사 중에 가장 우수한 선교사였다고 평했을 만큼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인품과 실력과 능력을 신뢰하고 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특히 뜨거운 가슴과 함께 예리한 지성을 겸한 그에게서 </a:t>
            </a:r>
            <a:r>
              <a:rPr lang="ko-KR" altLang="en-US" dirty="0" err="1" smtClean="0"/>
              <a:t>언더우드는</a:t>
            </a:r>
            <a:r>
              <a:rPr lang="ko-KR" altLang="en-US" dirty="0" smtClean="0"/>
              <a:t> 동지적 의식을 느끼며 자신과 함께 서울에서 일해 주기를 여러 번 간청하기도 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고전어에 상당한 실력이 있었으므로 아펜젤러 등과 함께 성경 번역하는 일에 전념해 주기를 간청하였으나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당장 그리스도를 증거해야 한다는 의식 때문에 후일의 선교 사역을 위해 준비하는 인내를 겸비하지 못했다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서울에 도착한 그 다음날부터 거리에 나가 전도하려고 했을 만큼 성격이 급하고 고집스런 면이 없지 않았다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이런 점에서 </a:t>
            </a:r>
            <a:r>
              <a:rPr lang="ko-KR" altLang="en-US" dirty="0" err="1" smtClean="0"/>
              <a:t>데이비스와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언더우드는</a:t>
            </a:r>
            <a:r>
              <a:rPr lang="ko-KR" altLang="en-US" dirty="0" smtClean="0"/>
              <a:t> 유사점이 많았던 것은 사실이다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언더우드의</a:t>
            </a:r>
            <a:r>
              <a:rPr lang="ko-KR" altLang="en-US" dirty="0" smtClean="0"/>
              <a:t> 부인이 쓴「한국의 </a:t>
            </a:r>
            <a:r>
              <a:rPr lang="ko-KR" altLang="en-US" dirty="0" err="1" smtClean="0"/>
              <a:t>언더우드</a:t>
            </a:r>
            <a:r>
              <a:rPr lang="ko-KR" altLang="en-US" dirty="0" smtClean="0"/>
              <a:t>」</a:t>
            </a:r>
            <a:r>
              <a:rPr lang="en-US" altLang="ko-KR" dirty="0" smtClean="0"/>
              <a:t>(Underwood of Korea)</a:t>
            </a:r>
            <a:r>
              <a:rPr lang="ko-KR" altLang="en-US" dirty="0" smtClean="0"/>
              <a:t>에 보면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언더우드와</a:t>
            </a:r>
            <a:r>
              <a:rPr lang="ko-KR" altLang="en-US" dirty="0" smtClean="0"/>
              <a:t> 동일하게 복음에 대한 열심과 정력</a:t>
            </a:r>
            <a:r>
              <a:rPr lang="en-US" altLang="ko-KR" dirty="0" smtClean="0"/>
              <a:t>, </a:t>
            </a:r>
            <a:r>
              <a:rPr lang="ko-KR" altLang="en-US" dirty="0" smtClean="0"/>
              <a:t>성경 언어에 대한 은사를 지녔다고 기록했고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두 사람은 똑같이 기도의 능력을 신뢰했을 뿐만 아니라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언더우드</a:t>
            </a:r>
            <a:r>
              <a:rPr lang="ko-KR" altLang="en-US" dirty="0" smtClean="0"/>
              <a:t> 방에서 함께 기도하는 모습을 여러 번 보았다고 회상하였다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서울에서 지낸 </a:t>
            </a:r>
            <a:r>
              <a:rPr lang="en-US" altLang="ko-KR" dirty="0" smtClean="0"/>
              <a:t>5</a:t>
            </a:r>
            <a:r>
              <a:rPr lang="ko-KR" altLang="en-US" dirty="0" smtClean="0"/>
              <a:t>개월 동안 동료 선교사는 물론 </a:t>
            </a:r>
            <a:r>
              <a:rPr lang="ko-KR" altLang="en-US" dirty="0" err="1" smtClean="0"/>
              <a:t>서상륜</a:t>
            </a:r>
            <a:r>
              <a:rPr lang="ko-KR" altLang="en-US" dirty="0" smtClean="0"/>
              <a:t> 등 한국인 매서인</a:t>
            </a:r>
            <a:r>
              <a:rPr lang="en-US" altLang="ko-KR" dirty="0" smtClean="0"/>
              <a:t>(</a:t>
            </a:r>
            <a:r>
              <a:rPr lang="ko-KR" altLang="en-US" dirty="0" smtClean="0"/>
              <a:t>賣書人</a:t>
            </a:r>
            <a:r>
              <a:rPr lang="en-US" altLang="ko-KR" dirty="0" smtClean="0"/>
              <a:t>)</a:t>
            </a:r>
            <a:r>
              <a:rPr lang="ko-KR" altLang="en-US" dirty="0" smtClean="0"/>
              <a:t>전도자와 함께 과천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수원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용인 등 서울을 </a:t>
            </a:r>
            <a:r>
              <a:rPr lang="ko-KR" altLang="en-US" dirty="0" err="1" smtClean="0"/>
              <a:t>중심한</a:t>
            </a:r>
            <a:r>
              <a:rPr lang="ko-KR" altLang="en-US" dirty="0" smtClean="0"/>
              <a:t> 인접 지역을 답사하고 선교를 위한 구체적인 노력을 강구하였다</a:t>
            </a:r>
            <a:r>
              <a:rPr lang="en-US" altLang="ko-KR" dirty="0" smtClean="0"/>
              <a:t>. </a:t>
            </a:r>
          </a:p>
          <a:p>
            <a:r>
              <a:rPr lang="en-US" altLang="ko-KR" dirty="0" smtClean="0"/>
              <a:t>  </a:t>
            </a:r>
          </a:p>
          <a:p>
            <a:r>
              <a:rPr lang="ko-KR" altLang="en-US" dirty="0" err="1" smtClean="0"/>
              <a:t>데이비스는</a:t>
            </a:r>
            <a:r>
              <a:rPr lang="ko-KR" altLang="en-US" dirty="0" smtClean="0"/>
              <a:t> 그가 입국한 이후 서울 지역에는 이미 선교를 개시한 </a:t>
            </a:r>
            <a:r>
              <a:rPr lang="ko-KR" altLang="en-US" dirty="0" err="1" smtClean="0"/>
              <a:t>선교부</a:t>
            </a:r>
            <a:r>
              <a:rPr lang="ko-KR" altLang="en-US" dirty="0" smtClean="0"/>
              <a:t> 외에 또 다른 선교사들이 입국할 전망이었으므로 바울의 선교 원리를 따라 일단 선교사가 전혀 없는 지역으로 가서 일하기로 작정하였다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한때 군산 지방으로 가서 선교할 것을 신중히 고려하기도 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만일 그가 군산으로 갔었다면 호주 교회의 한국 선교사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아니 한국교회사가 크게 달라졌을 것이다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그러나 그는 선교 지역을 결정하기 전에 답사여행을 하기로 하고 일단 부산으로 가기로 작정하였다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그것은 부산이 한국의 관문일 뿐만 아니라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당시 한국의 대표적인 항구 도시이며 일본과 인접해 있어 보다 더 효과적인 선교가 가능할 것으로 보았기 때문이다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그래서 그는 한국에 도착한 그 다음해인 </a:t>
            </a:r>
            <a:r>
              <a:rPr lang="en-US" altLang="ko-KR" dirty="0" smtClean="0"/>
              <a:t>1890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3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14</a:t>
            </a:r>
            <a:r>
              <a:rPr lang="ko-KR" altLang="en-US" dirty="0" smtClean="0"/>
              <a:t>일</a:t>
            </a:r>
            <a:r>
              <a:rPr lang="en-US" altLang="ko-KR" dirty="0" smtClean="0"/>
              <a:t>, </a:t>
            </a:r>
            <a:r>
              <a:rPr lang="ko-KR" altLang="en-US" dirty="0" smtClean="0"/>
              <a:t>누님은 서울에 남겨둔 채 어학 선생과 하인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그리고 </a:t>
            </a:r>
            <a:r>
              <a:rPr lang="ko-KR" altLang="en-US" dirty="0" err="1" smtClean="0"/>
              <a:t>매서할</a:t>
            </a:r>
            <a:r>
              <a:rPr lang="ko-KR" altLang="en-US" dirty="0" smtClean="0"/>
              <a:t> 문서와 약간의 약품 등을 준비하여 서울을 떠났다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서울을 떠난 그는 수원 등의 경기도 지방과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공주 등의 충청도 지방을 거쳐 경상도까지 </a:t>
            </a:r>
            <a:r>
              <a:rPr lang="en-US" altLang="ko-KR" dirty="0" smtClean="0"/>
              <a:t>300</a:t>
            </a:r>
            <a:r>
              <a:rPr lang="ko-KR" altLang="en-US" dirty="0" smtClean="0"/>
              <a:t>마일에 이르는 거리를 약 </a:t>
            </a:r>
            <a:r>
              <a:rPr lang="en-US" altLang="ko-KR" dirty="0" smtClean="0"/>
              <a:t>20</a:t>
            </a:r>
            <a:r>
              <a:rPr lang="ko-KR" altLang="en-US" dirty="0" smtClean="0"/>
              <a:t>일 간의 답사여행을 마치고 목적지인 부산에 도착했을 때는 매우 절망적인 상태였다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 기간 동안의 매서</a:t>
            </a:r>
            <a:r>
              <a:rPr lang="en-US" altLang="ko-KR" dirty="0" smtClean="0"/>
              <a:t>(</a:t>
            </a:r>
            <a:r>
              <a:rPr lang="ko-KR" altLang="en-US" dirty="0" smtClean="0"/>
              <a:t>賣書</a:t>
            </a:r>
            <a:r>
              <a:rPr lang="en-US" altLang="ko-KR" dirty="0" smtClean="0"/>
              <a:t>)</a:t>
            </a:r>
            <a:r>
              <a:rPr lang="ko-KR" altLang="en-US" dirty="0" smtClean="0"/>
              <a:t>전도 활동을 통해 복음에 대해 수용적인 조선의 현실을 직접 경험할 수 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그러나 무리한 도보 여행으로 인해 천연두에 감염되었고 곧 폐렴이 겹쳐 마지막 </a:t>
            </a:r>
            <a:r>
              <a:rPr lang="en-US" altLang="ko-KR" dirty="0" smtClean="0"/>
              <a:t>5</a:t>
            </a:r>
            <a:r>
              <a:rPr lang="ko-KR" altLang="en-US" dirty="0" smtClean="0"/>
              <a:t>일 간은 아무 것도 먹지 못했다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  </a:t>
            </a:r>
            <a:r>
              <a:rPr lang="ko-KR" altLang="en-US" dirty="0" err="1" smtClean="0"/>
              <a:t>데이비스가</a:t>
            </a:r>
            <a:r>
              <a:rPr lang="ko-KR" altLang="en-US" dirty="0" smtClean="0"/>
              <a:t> 부산에 도착한 날은 </a:t>
            </a:r>
            <a:r>
              <a:rPr lang="en-US" altLang="ko-KR" dirty="0" smtClean="0"/>
              <a:t>4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4</a:t>
            </a:r>
            <a:r>
              <a:rPr lang="ko-KR" altLang="en-US" dirty="0" smtClean="0"/>
              <a:t>일 금요일이었다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이날도 억수같이 비가 쏟아졌다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당시 부산에 있던 유일한 서구인이었던 캐나다 출신 선교사 게일</a:t>
            </a:r>
            <a:r>
              <a:rPr lang="en-US" altLang="ko-KR" dirty="0" smtClean="0"/>
              <a:t>(J. S. Gale)</a:t>
            </a:r>
            <a:r>
              <a:rPr lang="ko-KR" altLang="en-US" dirty="0" smtClean="0"/>
              <a:t>은 </a:t>
            </a:r>
            <a:r>
              <a:rPr lang="ko-KR" altLang="en-US" dirty="0" err="1" smtClean="0"/>
              <a:t>데이비스가</a:t>
            </a:r>
            <a:r>
              <a:rPr lang="ko-KR" altLang="en-US" dirty="0" smtClean="0"/>
              <a:t> 위급하다는 짐꾼의 전갈을 받고 그가 투숙한 여관으로 급히 달려가 그를 자기 집으로 옮겼다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그리고 일본인 거류지에 살던 일본인 의사 </a:t>
            </a:r>
            <a:r>
              <a:rPr lang="ko-KR" altLang="en-US" dirty="0" err="1" smtClean="0"/>
              <a:t>기타무라</a:t>
            </a:r>
            <a:r>
              <a:rPr lang="en-US" altLang="ko-KR" dirty="0" smtClean="0"/>
              <a:t>(</a:t>
            </a:r>
            <a:r>
              <a:rPr lang="ko-KR" altLang="en-US" dirty="0" smtClean="0"/>
              <a:t>北村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에게 치료를 부탁했다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의사는 그가 천연두에 감염되었고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폐렴까지 겹쳐 있음을 알게 되었다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곧 회복될 것이라고 도리어 </a:t>
            </a:r>
            <a:r>
              <a:rPr lang="ko-KR" altLang="en-US" dirty="0" err="1" smtClean="0"/>
              <a:t>게일을</a:t>
            </a:r>
            <a:r>
              <a:rPr lang="ko-KR" altLang="en-US" dirty="0" smtClean="0"/>
              <a:t> 위로하였으나 회복이 거의 불가능하게 보였다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게일과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데이비스</a:t>
            </a:r>
            <a:r>
              <a:rPr lang="ko-KR" altLang="en-US" dirty="0" smtClean="0"/>
              <a:t> 이 두 사람은 함께 기도했다</a:t>
            </a:r>
            <a:r>
              <a:rPr lang="en-US" altLang="ko-KR" dirty="0" smtClean="0"/>
              <a:t>. “</a:t>
            </a:r>
            <a:r>
              <a:rPr lang="ko-KR" altLang="en-US" dirty="0" smtClean="0"/>
              <a:t>건강하든지 병 들든지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살든지 죽든지 오직 하나님께 영광이 되게 하소서”라고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일본인 의사가 급히 병원으로 옮겼고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게일과</a:t>
            </a:r>
            <a:r>
              <a:rPr lang="ko-KR" altLang="en-US" dirty="0" smtClean="0"/>
              <a:t> 그의 어학선생 </a:t>
            </a:r>
            <a:r>
              <a:rPr lang="ko-KR" altLang="en-US" dirty="0" err="1" smtClean="0"/>
              <a:t>이창직이</a:t>
            </a:r>
            <a:r>
              <a:rPr lang="ko-KR" altLang="en-US" dirty="0" smtClean="0"/>
              <a:t> 그를 간호했으나 불안한 하루를 지내고 다음날인 </a:t>
            </a:r>
            <a:r>
              <a:rPr lang="en-US" altLang="ko-KR" dirty="0" smtClean="0"/>
              <a:t>4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5</a:t>
            </a:r>
            <a:r>
              <a:rPr lang="ko-KR" altLang="en-US" dirty="0" smtClean="0"/>
              <a:t>일 오후 </a:t>
            </a:r>
            <a:r>
              <a:rPr lang="en-US" altLang="ko-KR" dirty="0" smtClean="0"/>
              <a:t>1</a:t>
            </a:r>
            <a:r>
              <a:rPr lang="ko-KR" altLang="en-US" dirty="0" smtClean="0"/>
              <a:t>시경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평화로운 모습으로 하나님의 부름을 받았다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 때가 그가 한국에 온 지 </a:t>
            </a:r>
            <a:r>
              <a:rPr lang="en-US" altLang="ko-KR" dirty="0" smtClean="0"/>
              <a:t>6</a:t>
            </a:r>
            <a:r>
              <a:rPr lang="ko-KR" altLang="en-US" dirty="0" smtClean="0"/>
              <a:t>개월</a:t>
            </a:r>
            <a:r>
              <a:rPr lang="en-US" altLang="ko-KR" dirty="0" smtClean="0"/>
              <a:t>, </a:t>
            </a:r>
            <a:r>
              <a:rPr lang="ko-KR" altLang="en-US" dirty="0" smtClean="0"/>
              <a:t>좀더 정확히 말하면 그가 한국땅을 밟은 지 꼭 </a:t>
            </a:r>
            <a:r>
              <a:rPr lang="en-US" altLang="ko-KR" dirty="0" smtClean="0"/>
              <a:t>183</a:t>
            </a:r>
            <a:r>
              <a:rPr lang="ko-KR" altLang="en-US" dirty="0" smtClean="0"/>
              <a:t>일째였다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우리 인간적인 시각으로 볼 때는 너무도 짧은 생애였다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5. </a:t>
            </a:r>
            <a:r>
              <a:rPr lang="ko-KR" altLang="en-US" dirty="0" smtClean="0"/>
              <a:t>그의 죽음이 남긴 것</a:t>
            </a:r>
          </a:p>
          <a:p>
            <a:r>
              <a:rPr lang="ko-KR" altLang="en-US" dirty="0" smtClean="0"/>
              <a:t> 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죽음과 함께 그 누님 </a:t>
            </a:r>
            <a:r>
              <a:rPr lang="ko-KR" altLang="en-US" dirty="0" err="1" smtClean="0"/>
              <a:t>메리도</a:t>
            </a:r>
            <a:r>
              <a:rPr lang="ko-KR" altLang="en-US" dirty="0" smtClean="0"/>
              <a:t> 폐렴으로 얼마간 고생했으나 </a:t>
            </a:r>
            <a:r>
              <a:rPr lang="ko-KR" altLang="en-US" dirty="0" err="1" smtClean="0"/>
              <a:t>헤론</a:t>
            </a:r>
            <a:r>
              <a:rPr lang="ko-KR" altLang="en-US" dirty="0" smtClean="0"/>
              <a:t> 의사의 치료로 회복한 다음한국을 떠났고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그해</a:t>
            </a:r>
            <a:r>
              <a:rPr lang="ko-KR" altLang="en-US" dirty="0" smtClean="0"/>
              <a:t> </a:t>
            </a:r>
            <a:r>
              <a:rPr lang="en-US" altLang="ko-KR" dirty="0" smtClean="0"/>
              <a:t>7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18</a:t>
            </a:r>
            <a:r>
              <a:rPr lang="ko-KR" altLang="en-US" dirty="0" smtClean="0"/>
              <a:t>일 </a:t>
            </a:r>
            <a:r>
              <a:rPr lang="ko-KR" altLang="en-US" dirty="0" err="1" smtClean="0"/>
              <a:t>멜버른으로</a:t>
            </a:r>
            <a:r>
              <a:rPr lang="ko-KR" altLang="en-US" dirty="0" smtClean="0"/>
              <a:t> 돌아갔다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이로서 </a:t>
            </a:r>
            <a:r>
              <a:rPr lang="ko-KR" altLang="en-US" dirty="0" err="1" smtClean="0"/>
              <a:t>빅토리아주</a:t>
            </a:r>
            <a:r>
              <a:rPr lang="ko-KR" altLang="en-US" dirty="0" smtClean="0"/>
              <a:t> 장로교회의 한국 선교는 끝나는 것처럼 보였다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그러나 이것은 또 다른 시작이었다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죽음은 크게 세 가지 면에서 호주의 교회로 하여금 한국선교를 계속하도록 동기를 부여하였다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ko-KR" altLang="en-US" dirty="0" smtClean="0"/>
              <a:t>첫째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그처럼 유능했던 청년 선교사의 갑작스런 죽음은 호주교회로 하여금 한국선교의 필요성을 일깨워 주었다는 점이다</a:t>
            </a:r>
            <a:r>
              <a:rPr lang="en-US" altLang="ko-KR" dirty="0" smtClean="0"/>
              <a:t>. 1890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5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6</a:t>
            </a:r>
            <a:r>
              <a:rPr lang="ko-KR" altLang="en-US" dirty="0" smtClean="0"/>
              <a:t>일 </a:t>
            </a:r>
            <a:r>
              <a:rPr lang="ko-KR" altLang="en-US" dirty="0" err="1" smtClean="0"/>
              <a:t>멜버른</a:t>
            </a:r>
            <a:r>
              <a:rPr lang="ko-KR" altLang="en-US" dirty="0" smtClean="0"/>
              <a:t> 시내 </a:t>
            </a:r>
            <a:r>
              <a:rPr lang="ko-KR" altLang="en-US" dirty="0" err="1" smtClean="0"/>
              <a:t>스카츠</a:t>
            </a:r>
            <a:r>
              <a:rPr lang="ko-KR" altLang="en-US" dirty="0" smtClean="0"/>
              <a:t> 교회</a:t>
            </a:r>
            <a:r>
              <a:rPr lang="en-US" altLang="ko-KR" dirty="0" smtClean="0"/>
              <a:t>(Scots church)</a:t>
            </a:r>
            <a:r>
              <a:rPr lang="ko-KR" altLang="en-US" dirty="0" smtClean="0"/>
              <a:t>에서 거행된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생애를 감사하는 기념 예배에서는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자기 희생적인 모범이 강조되었고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한국 선교가 중단될 수 없는 사명임을 확인하였는데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이것은 </a:t>
            </a:r>
            <a:r>
              <a:rPr lang="ko-KR" altLang="en-US" dirty="0" err="1" smtClean="0"/>
              <a:t>빅토리아주</a:t>
            </a:r>
            <a:r>
              <a:rPr lang="ko-KR" altLang="en-US" dirty="0" smtClean="0"/>
              <a:t> 장로교회의 한국 선교운동에 정신적 기초를 제공하였다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둘째</a:t>
            </a:r>
            <a:r>
              <a:rPr lang="en-US" altLang="ko-KR" dirty="0" smtClean="0"/>
              <a:t>, </a:t>
            </a:r>
            <a:r>
              <a:rPr lang="ko-KR" altLang="en-US" dirty="0" smtClean="0"/>
              <a:t>친목과 교제를 위해 시작된 청년연합회로 하여금 선교사를 </a:t>
            </a:r>
            <a:r>
              <a:rPr lang="ko-KR" altLang="en-US" dirty="0" err="1" smtClean="0"/>
              <a:t>파송하는</a:t>
            </a:r>
            <a:r>
              <a:rPr lang="ko-KR" altLang="en-US" dirty="0" smtClean="0"/>
              <a:t> 조직체</a:t>
            </a:r>
            <a:r>
              <a:rPr lang="en-US" altLang="ko-KR" dirty="0" smtClean="0"/>
              <a:t>(Missionary sending organization)</a:t>
            </a:r>
            <a:r>
              <a:rPr lang="ko-KR" altLang="en-US" dirty="0" smtClean="0"/>
              <a:t>로 확고한 기틀을 세워 주었다는 점이다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그리하여 </a:t>
            </a:r>
            <a:r>
              <a:rPr lang="en-US" altLang="ko-KR" dirty="0" smtClean="0"/>
              <a:t>1891</a:t>
            </a:r>
            <a:r>
              <a:rPr lang="ko-KR" altLang="en-US" dirty="0" smtClean="0"/>
              <a:t>년에는 존 </a:t>
            </a:r>
            <a:r>
              <a:rPr lang="ko-KR" altLang="en-US" dirty="0" err="1" smtClean="0"/>
              <a:t>멕카이목사</a:t>
            </a:r>
            <a:r>
              <a:rPr lang="en-US" altLang="ko-KR" dirty="0" smtClean="0"/>
              <a:t>(Rev. J. H. Mackay) </a:t>
            </a:r>
            <a:r>
              <a:rPr lang="ko-KR" altLang="en-US" dirty="0" smtClean="0"/>
              <a:t>부부를</a:t>
            </a:r>
            <a:r>
              <a:rPr lang="en-US" altLang="ko-KR" dirty="0" smtClean="0"/>
              <a:t>, 1894</a:t>
            </a:r>
            <a:r>
              <a:rPr lang="ko-KR" altLang="en-US" dirty="0" smtClean="0"/>
              <a:t>년에는 </a:t>
            </a:r>
            <a:r>
              <a:rPr lang="ko-KR" altLang="en-US" dirty="0" err="1" smtClean="0"/>
              <a:t>앤드류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아담슨목사</a:t>
            </a:r>
            <a:r>
              <a:rPr lang="en-US" altLang="ko-KR" dirty="0" smtClean="0"/>
              <a:t>(Rev. Andrew Adamson) </a:t>
            </a:r>
            <a:r>
              <a:rPr lang="ko-KR" altLang="en-US" dirty="0" smtClean="0"/>
              <a:t>부부를</a:t>
            </a:r>
            <a:r>
              <a:rPr lang="en-US" altLang="ko-KR" dirty="0" smtClean="0"/>
              <a:t>, 1902</a:t>
            </a:r>
            <a:r>
              <a:rPr lang="ko-KR" altLang="en-US" dirty="0" smtClean="0"/>
              <a:t>년에는 </a:t>
            </a:r>
            <a:r>
              <a:rPr lang="ko-KR" altLang="en-US" dirty="0" err="1" smtClean="0"/>
              <a:t>커렐</a:t>
            </a:r>
            <a:r>
              <a:rPr lang="ko-KR" altLang="en-US" dirty="0" smtClean="0"/>
              <a:t> 의사</a:t>
            </a:r>
            <a:r>
              <a:rPr lang="en-US" altLang="ko-KR" dirty="0" smtClean="0"/>
              <a:t>(Dr. H. </a:t>
            </a:r>
            <a:r>
              <a:rPr lang="en-US" altLang="ko-KR" dirty="0" err="1" smtClean="0"/>
              <a:t>Currell</a:t>
            </a:r>
            <a:r>
              <a:rPr lang="en-US" altLang="ko-KR" dirty="0" smtClean="0"/>
              <a:t>) </a:t>
            </a:r>
            <a:r>
              <a:rPr lang="ko-KR" altLang="en-US" dirty="0" smtClean="0"/>
              <a:t>등을 </a:t>
            </a:r>
            <a:r>
              <a:rPr lang="ko-KR" altLang="en-US" dirty="0" err="1" smtClean="0"/>
              <a:t>파송하면서</a:t>
            </a:r>
            <a:r>
              <a:rPr lang="ko-KR" altLang="en-US" dirty="0" smtClean="0"/>
              <a:t> 한국 선교사를 </a:t>
            </a:r>
            <a:r>
              <a:rPr lang="ko-KR" altLang="en-US" dirty="0" err="1" smtClean="0"/>
              <a:t>파송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지원하는 운동을 계속하였다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셋째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한국선교를 위한 또 다른 조직으로서 장로교 여전도회연합회</a:t>
            </a:r>
            <a:r>
              <a:rPr lang="en-US" altLang="ko-KR" dirty="0" smtClean="0"/>
              <a:t>(PWMU, Presbyterian Women's Missionary Union) </a:t>
            </a:r>
            <a:r>
              <a:rPr lang="ko-KR" altLang="en-US" dirty="0" smtClean="0"/>
              <a:t>조직의 동기를 부여하였다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한국에서 본국으로 돌아온 메리 </a:t>
            </a:r>
            <a:r>
              <a:rPr lang="ko-KR" altLang="en-US" dirty="0" err="1" smtClean="0"/>
              <a:t>데이비스는</a:t>
            </a:r>
            <a:r>
              <a:rPr lang="ko-KR" altLang="en-US" dirty="0" smtClean="0"/>
              <a:t> 한국 선교의 문이 활짝 열려 있음을 말하고 이때야말로 선교를 시작할 적기임을 강조하는 한편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한국선교를 지원하는 사람을 위해 써 달라고 </a:t>
            </a:r>
            <a:r>
              <a:rPr lang="en-US" altLang="ko-KR" dirty="0" smtClean="0"/>
              <a:t>50</a:t>
            </a:r>
            <a:r>
              <a:rPr lang="ko-KR" altLang="en-US" dirty="0" smtClean="0"/>
              <a:t>파운드를 기증하였다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또 이 당시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동생 사라는 </a:t>
            </a:r>
            <a:r>
              <a:rPr lang="ko-KR" altLang="en-US" dirty="0" err="1" smtClean="0"/>
              <a:t>발라랏에서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그리고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동생 존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부인은 </a:t>
            </a:r>
            <a:r>
              <a:rPr lang="ko-KR" altLang="en-US" dirty="0" err="1" smtClean="0"/>
              <a:t>질롱</a:t>
            </a:r>
            <a:r>
              <a:rPr lang="en-US" altLang="ko-KR" dirty="0" smtClean="0"/>
              <a:t>(Geelong)</a:t>
            </a:r>
            <a:r>
              <a:rPr lang="ko-KR" altLang="en-US" dirty="0" smtClean="0"/>
              <a:t>에서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하퍼부인</a:t>
            </a:r>
            <a:r>
              <a:rPr lang="en-US" altLang="ko-KR" dirty="0" smtClean="0"/>
              <a:t>(Mrs. Harper)</a:t>
            </a:r>
            <a:r>
              <a:rPr lang="ko-KR" altLang="en-US" dirty="0" smtClean="0"/>
              <a:t>은 </a:t>
            </a:r>
            <a:r>
              <a:rPr lang="ko-KR" altLang="en-US" dirty="0" err="1" smtClean="0"/>
              <a:t>멜버른시에서</a:t>
            </a:r>
            <a:r>
              <a:rPr lang="ko-KR" altLang="en-US" dirty="0" smtClean="0"/>
              <a:t> 각각 독립적으로 선교운동의 조직화를 위한 어떤 조직을 구상하고 있었다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</a:t>
            </a:r>
            <a:r>
              <a:rPr lang="ko-KR" altLang="en-US" dirty="0" smtClean="0"/>
              <a:t>이 일련의 움직임이 함께 어우러져서 </a:t>
            </a:r>
            <a:r>
              <a:rPr lang="en-US" altLang="ko-KR" dirty="0" smtClean="0"/>
              <a:t>1890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8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25</a:t>
            </a:r>
            <a:r>
              <a:rPr lang="ko-KR" altLang="en-US" dirty="0" smtClean="0"/>
              <a:t>일 정식으로 장로교 여전도회연합회를 조직하기에 이른 것이다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무엇보다도 흥미로운 사실은 이 연합회가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가족들에 의해 발의되었다는 점이다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 장로교 여전도회연합회는 처음부터 선교운동을 중요한 목적으로 삼았고</a:t>
            </a:r>
            <a:r>
              <a:rPr lang="en-US" altLang="ko-KR" dirty="0" smtClean="0"/>
              <a:t>, “</a:t>
            </a:r>
            <a:r>
              <a:rPr lang="ko-KR" altLang="en-US" dirty="0" smtClean="0"/>
              <a:t>여성들에 의해서 여성들을 선교하는 단체”</a:t>
            </a:r>
            <a:r>
              <a:rPr lang="en-US" altLang="ko-KR" dirty="0" smtClean="0"/>
              <a:t>(Mission work among women by women)</a:t>
            </a:r>
            <a:r>
              <a:rPr lang="ko-KR" altLang="en-US" dirty="0" smtClean="0"/>
              <a:t>임을 분명히 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그리하여 이 </a:t>
            </a:r>
            <a:r>
              <a:rPr lang="en-US" altLang="ko-KR" dirty="0" smtClean="0"/>
              <a:t>PWMU</a:t>
            </a:r>
            <a:r>
              <a:rPr lang="ko-KR" altLang="en-US" dirty="0" smtClean="0"/>
              <a:t>는 </a:t>
            </a:r>
            <a:r>
              <a:rPr lang="en-US" altLang="ko-KR" dirty="0" smtClean="0"/>
              <a:t>1891</a:t>
            </a:r>
            <a:r>
              <a:rPr lang="ko-KR" altLang="en-US" dirty="0" smtClean="0"/>
              <a:t>년 </a:t>
            </a:r>
            <a:r>
              <a:rPr lang="ko-KR" altLang="en-US" dirty="0" err="1" smtClean="0"/>
              <a:t>멘지스</a:t>
            </a:r>
            <a:r>
              <a:rPr lang="en-US" altLang="ko-KR" dirty="0" smtClean="0"/>
              <a:t>(Miss Belle Menzies), </a:t>
            </a:r>
            <a:r>
              <a:rPr lang="ko-KR" altLang="en-US" dirty="0" err="1" smtClean="0"/>
              <a:t>페리</a:t>
            </a:r>
            <a:r>
              <a:rPr lang="en-US" altLang="ko-KR" dirty="0" smtClean="0"/>
              <a:t>(Miss Jean Perry) </a:t>
            </a:r>
            <a:r>
              <a:rPr lang="ko-KR" altLang="en-US" dirty="0" smtClean="0"/>
              <a:t>그리고 </a:t>
            </a:r>
            <a:r>
              <a:rPr lang="ko-KR" altLang="en-US" dirty="0" err="1" smtClean="0"/>
              <a:t>파우셋</a:t>
            </a:r>
            <a:r>
              <a:rPr lang="en-US" altLang="ko-KR" dirty="0" smtClean="0"/>
              <a:t>(Miss Mary Fawcett) </a:t>
            </a:r>
            <a:r>
              <a:rPr lang="ko-KR" altLang="en-US" dirty="0" smtClean="0"/>
              <a:t>등 </a:t>
            </a:r>
            <a:r>
              <a:rPr lang="en-US" altLang="ko-KR" dirty="0" smtClean="0"/>
              <a:t>3</a:t>
            </a:r>
            <a:r>
              <a:rPr lang="ko-KR" altLang="en-US" dirty="0" smtClean="0"/>
              <a:t>명의 미혼 </a:t>
            </a:r>
            <a:r>
              <a:rPr lang="ko-KR" altLang="en-US" dirty="0" err="1" smtClean="0"/>
              <a:t>여선교사를</a:t>
            </a:r>
            <a:r>
              <a:rPr lang="ko-KR" altLang="en-US" dirty="0" smtClean="0"/>
              <a:t> 시작으로 하여 약 </a:t>
            </a:r>
            <a:r>
              <a:rPr lang="en-US" altLang="ko-KR" dirty="0" smtClean="0"/>
              <a:t>40</a:t>
            </a:r>
            <a:r>
              <a:rPr lang="ko-KR" altLang="en-US" dirty="0" smtClean="0"/>
              <a:t>여명의 </a:t>
            </a:r>
            <a:r>
              <a:rPr lang="ko-KR" altLang="en-US" dirty="0" err="1" smtClean="0"/>
              <a:t>여선교사들을</a:t>
            </a:r>
            <a:r>
              <a:rPr lang="ko-KR" altLang="en-US" dirty="0" smtClean="0"/>
              <a:t> 한국에 </a:t>
            </a:r>
            <a:r>
              <a:rPr lang="ko-KR" altLang="en-US" dirty="0" err="1" smtClean="0"/>
              <a:t>파송하여</a:t>
            </a:r>
            <a:r>
              <a:rPr lang="ko-KR" altLang="en-US" dirty="0" smtClean="0"/>
              <a:t> 한국 선교운동에 크나큰 공헌을 남겼다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마치 캐나다의 독립 선교사였던 </a:t>
            </a:r>
            <a:r>
              <a:rPr lang="ko-KR" altLang="en-US" dirty="0" err="1" smtClean="0"/>
              <a:t>멕켄지의</a:t>
            </a:r>
            <a:r>
              <a:rPr lang="ko-KR" altLang="en-US" dirty="0" smtClean="0"/>
              <a:t> 죽음으로 캐나다장로교회</a:t>
            </a:r>
            <a:r>
              <a:rPr lang="en-US" altLang="ko-KR" dirty="0" smtClean="0"/>
              <a:t>(</a:t>
            </a:r>
            <a:r>
              <a:rPr lang="ko-KR" altLang="en-US" dirty="0" smtClean="0"/>
              <a:t>후에 캐나다 연합교회</a:t>
            </a:r>
            <a:r>
              <a:rPr lang="en-US" altLang="ko-KR" dirty="0" smtClean="0"/>
              <a:t>)</a:t>
            </a:r>
            <a:r>
              <a:rPr lang="ko-KR" altLang="en-US" dirty="0" smtClean="0"/>
              <a:t>가 한국 선교를 시작했던 것처럼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죽음은 호주 장로교회로 하여금 한국선교를 시작하게 했다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http://www.kimpoms.org/?mid=mission&amp;page=7&amp;document_srl=19037&amp;ckattempt=1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CB64-A7D7-4AF8-A9E1-681613C8D826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097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데이비스에</a:t>
            </a:r>
            <a:r>
              <a:rPr lang="ko-KR" altLang="en-US" dirty="0" smtClean="0"/>
              <a:t> 이어 </a:t>
            </a:r>
            <a:r>
              <a:rPr lang="ko-KR" altLang="en-US" dirty="0" err="1" smtClean="0"/>
              <a:t>부산땅을</a:t>
            </a:r>
            <a:r>
              <a:rPr lang="ko-KR" altLang="en-US" dirty="0" smtClean="0"/>
              <a:t> 밟은 호주 선교사들은 청년연합회의 </a:t>
            </a:r>
            <a:r>
              <a:rPr lang="ko-KR" altLang="en-US" dirty="0" err="1" smtClean="0"/>
              <a:t>파송을</a:t>
            </a:r>
            <a:r>
              <a:rPr lang="ko-KR" altLang="en-US" dirty="0" smtClean="0"/>
              <a:t> 받은 </a:t>
            </a:r>
            <a:r>
              <a:rPr lang="ko-KR" altLang="en-US" dirty="0" err="1" smtClean="0"/>
              <a:t>제임스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맥케이</a:t>
            </a:r>
            <a:r>
              <a:rPr lang="en-US" altLang="ko-KR" dirty="0" smtClean="0"/>
              <a:t>(Rev. James H. Mackay) </a:t>
            </a:r>
            <a:r>
              <a:rPr lang="ko-KR" altLang="en-US" dirty="0" smtClean="0"/>
              <a:t>부부와 장로교여전도회 연합회의 </a:t>
            </a:r>
            <a:r>
              <a:rPr lang="ko-KR" altLang="en-US" dirty="0" err="1" smtClean="0"/>
              <a:t>파송을</a:t>
            </a:r>
            <a:r>
              <a:rPr lang="ko-KR" altLang="en-US" dirty="0" smtClean="0"/>
              <a:t> 받은 세 사람의 미혼 </a:t>
            </a:r>
            <a:r>
              <a:rPr lang="ko-KR" altLang="en-US" dirty="0" err="1" smtClean="0"/>
              <a:t>여선교사</a:t>
            </a:r>
            <a:r>
              <a:rPr lang="ko-KR" altLang="en-US" dirty="0" smtClean="0"/>
              <a:t> 곧 </a:t>
            </a:r>
            <a:r>
              <a:rPr lang="ko-KR" altLang="en-US" dirty="0" err="1" smtClean="0"/>
              <a:t>맨지스</a:t>
            </a:r>
            <a:r>
              <a:rPr lang="en-US" altLang="ko-KR" dirty="0" smtClean="0"/>
              <a:t>(Miss. Belle </a:t>
            </a:r>
            <a:r>
              <a:rPr lang="en-US" altLang="ko-KR" dirty="0" err="1" smtClean="0"/>
              <a:t>Mengies</a:t>
            </a:r>
            <a:r>
              <a:rPr lang="en-US" altLang="ko-KR" dirty="0" smtClean="0"/>
              <a:t>), </a:t>
            </a:r>
            <a:r>
              <a:rPr lang="ko-KR" altLang="en-US" dirty="0" err="1" smtClean="0"/>
              <a:t>페리</a:t>
            </a:r>
            <a:r>
              <a:rPr lang="en-US" altLang="ko-KR" dirty="0" smtClean="0"/>
              <a:t>(Miss. Jean Perry) </a:t>
            </a:r>
            <a:r>
              <a:rPr lang="ko-KR" altLang="en-US" dirty="0" smtClean="0"/>
              <a:t>그리고 </a:t>
            </a:r>
            <a:r>
              <a:rPr lang="ko-KR" altLang="en-US" dirty="0" err="1" smtClean="0"/>
              <a:t>퍼셋</a:t>
            </a:r>
            <a:r>
              <a:rPr lang="en-US" altLang="ko-KR" dirty="0" smtClean="0"/>
              <a:t>(Miss. Mary Fawcett) </a:t>
            </a:r>
            <a:r>
              <a:rPr lang="ko-KR" altLang="en-US" dirty="0" smtClean="0"/>
              <a:t>등 </a:t>
            </a:r>
            <a:r>
              <a:rPr lang="ko-KR" altLang="en-US" dirty="0" err="1" smtClean="0"/>
              <a:t>다섯명이었다</a:t>
            </a:r>
            <a:r>
              <a:rPr lang="en-US" altLang="ko-KR" dirty="0" smtClean="0"/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ko-KR" altLang="en-US" dirty="0" smtClean="0"/>
              <a:t>호주 선교사의 특징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- </a:t>
            </a:r>
            <a:r>
              <a:rPr lang="ko-KR" altLang="en-US" dirty="0" smtClean="0"/>
              <a:t>독신 여성 선교사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이들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명의 호주 선교사들이 일본을 거쳐 부산에 도착한 날이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1891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일이었다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이들은 아무런 사전준비나 연락도 없이 이름 그대로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주님의 인도와 보호만 믿고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내한하였다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당시 부산에는 외국인이라고는 영국 세관의 관리였던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헌트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(Hunt)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하디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(Dr. </a:t>
            </a:r>
            <a:r>
              <a:rPr lang="en-US" altLang="ko-K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Hardie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의사가족 그리고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북장로교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선교사였던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베어드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(Rev. Wm </a:t>
            </a:r>
            <a:r>
              <a:rPr lang="en-US" altLang="ko-K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M.Baird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목사 가정뿐이었다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부산에 도착한 호주 선교사들은 일본인 거주지 내의 주택에 거주하면서 조선선교를 시작하였다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 이들이 부산에 도착한 지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개월 후인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1892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맥케이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목사 부인 사라가 폐렴에 걸려 일찍 죽고 만다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그의 죽음은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데이비스에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이어 두 번째 희생이었다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 선교사들은 그녀의 시신을 부산 앞바다가 훤히 내려다 보이는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복명산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언덕받이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첫순교자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데이비스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무덤 옆에 안장하였다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때 그녀의 나이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꽃다운 나이였다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선교사들은 한국인들과 같은 조건에서 살면서 선교하는 방법을 택했다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서양인들을 보기 위해 많은 조선인들이 선교사의 집을 찾아왔다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접촉으로 선교가 시작되었다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 선교사 여성들과 아이들은 한국형 전염병에 노출되어 사망률이 높았다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  <a:endParaRPr lang="en-US" altLang="ko-KR" dirty="0" smtClean="0"/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CB64-A7D7-4AF8-A9E1-681613C8D826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14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소명</a:t>
            </a:r>
            <a:r>
              <a:rPr lang="en-US" altLang="ko-KR" dirty="0" smtClean="0"/>
              <a:t>(Calling)</a:t>
            </a:r>
          </a:p>
          <a:p>
            <a:r>
              <a:rPr lang="en-US" altLang="ko-KR" dirty="0" smtClean="0"/>
              <a:t> </a:t>
            </a:r>
            <a:r>
              <a:rPr lang="ko-KR" altLang="en-US" dirty="0" err="1" smtClean="0"/>
              <a:t>데이비스를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파송하였던</a:t>
            </a:r>
            <a:r>
              <a:rPr lang="ko-KR" altLang="en-US" dirty="0" smtClean="0"/>
              <a:t> 청년연합회는 </a:t>
            </a:r>
            <a:r>
              <a:rPr lang="ko-KR" altLang="en-US" dirty="0" err="1" smtClean="0"/>
              <a:t>데이비스의</a:t>
            </a:r>
            <a:r>
              <a:rPr lang="ko-KR" altLang="en-US" dirty="0" smtClean="0"/>
              <a:t> 후임 선교사를 한국에 </a:t>
            </a:r>
            <a:r>
              <a:rPr lang="ko-KR" altLang="en-US" dirty="0" err="1" smtClean="0"/>
              <a:t>파송하기로</a:t>
            </a:r>
            <a:r>
              <a:rPr lang="ko-KR" altLang="en-US" dirty="0" smtClean="0"/>
              <a:t> 하고 적절한 후보를 물색하고 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당시 청년연합회 회장이었던 </a:t>
            </a:r>
            <a:r>
              <a:rPr lang="ko-KR" altLang="en-US" dirty="0" err="1" smtClean="0"/>
              <a:t>로버트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길레스피</a:t>
            </a:r>
            <a:r>
              <a:rPr lang="en-US" altLang="ko-KR" dirty="0" smtClean="0"/>
              <a:t>(Robert Gillespie)</a:t>
            </a:r>
            <a:r>
              <a:rPr lang="ko-KR" altLang="en-US" dirty="0" smtClean="0"/>
              <a:t>는 한 사람만이 아니라 그 이상의 선교사를 보낼 의도가 있다고 했을 만큼 한국 선교를 포기할 수 없는 과제로 이해하고 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그러던 중 </a:t>
            </a:r>
            <a:r>
              <a:rPr lang="en-US" altLang="ko-KR" dirty="0" smtClean="0"/>
              <a:t>1891</a:t>
            </a:r>
            <a:r>
              <a:rPr lang="ko-KR" altLang="en-US" dirty="0" smtClean="0"/>
              <a:t>년 </a:t>
            </a:r>
            <a:r>
              <a:rPr lang="ko-KR" altLang="en-US" dirty="0" err="1" smtClean="0"/>
              <a:t>발라랏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Ballart</a:t>
            </a:r>
            <a:r>
              <a:rPr lang="en-US" altLang="ko-KR" dirty="0" smtClean="0"/>
              <a:t>)</a:t>
            </a:r>
            <a:r>
              <a:rPr lang="ko-KR" altLang="en-US" dirty="0" smtClean="0"/>
              <a:t>의 성요한 교회</a:t>
            </a:r>
            <a:r>
              <a:rPr lang="en-US" altLang="ko-KR" dirty="0" smtClean="0"/>
              <a:t>(St. John’s Church)</a:t>
            </a:r>
            <a:r>
              <a:rPr lang="ko-KR" altLang="en-US" dirty="0" smtClean="0"/>
              <a:t>의 담임이던 </a:t>
            </a:r>
            <a:r>
              <a:rPr lang="ko-KR" altLang="en-US" dirty="0" err="1" smtClean="0"/>
              <a:t>맥케이</a:t>
            </a:r>
            <a:r>
              <a:rPr lang="ko-KR" altLang="en-US" dirty="0" smtClean="0"/>
              <a:t> 목사가 한국 선교를 자원하였고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청년연합회는 그를 선교사로 </a:t>
            </a:r>
            <a:r>
              <a:rPr lang="ko-KR" altLang="en-US" dirty="0" err="1" smtClean="0"/>
              <a:t>파송하기로</a:t>
            </a:r>
            <a:r>
              <a:rPr lang="ko-KR" altLang="en-US" dirty="0" smtClean="0"/>
              <a:t> 가결하였다</a:t>
            </a:r>
            <a:r>
              <a:rPr lang="en-US" altLang="ko-KR" dirty="0" smtClean="0"/>
              <a:t>. 1891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6</a:t>
            </a:r>
            <a:r>
              <a:rPr lang="ko-KR" altLang="en-US" dirty="0" smtClean="0"/>
              <a:t>월 </a:t>
            </a:r>
            <a:r>
              <a:rPr lang="ko-KR" altLang="en-US" dirty="0" err="1" smtClean="0"/>
              <a:t>빅토리아장로교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해외선교부는</a:t>
            </a:r>
            <a:r>
              <a:rPr lang="ko-KR" altLang="en-US" dirty="0" smtClean="0"/>
              <a:t> 그의 자원을 인준하였다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그래서 </a:t>
            </a:r>
            <a:r>
              <a:rPr lang="ko-KR" altLang="en-US" dirty="0" err="1" smtClean="0"/>
              <a:t>맥케이</a:t>
            </a:r>
            <a:r>
              <a:rPr lang="ko-KR" altLang="en-US" dirty="0" smtClean="0"/>
              <a:t> 목사 부부는 다른 세 사람의 미혼 </a:t>
            </a:r>
            <a:r>
              <a:rPr lang="ko-KR" altLang="en-US" dirty="0" err="1" smtClean="0"/>
              <a:t>여선교사와</a:t>
            </a:r>
            <a:r>
              <a:rPr lang="ko-KR" altLang="en-US" dirty="0" smtClean="0"/>
              <a:t> 함께 </a:t>
            </a:r>
            <a:r>
              <a:rPr lang="en-US" altLang="ko-KR" dirty="0" smtClean="0"/>
              <a:t>1891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10</a:t>
            </a:r>
            <a:r>
              <a:rPr lang="ko-KR" altLang="en-US" dirty="0" smtClean="0"/>
              <a:t>월 내한하게 되었다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  </a:t>
            </a:r>
          </a:p>
          <a:p>
            <a:r>
              <a:rPr lang="en-US" altLang="ko-KR" dirty="0" smtClean="0"/>
              <a:t> </a:t>
            </a:r>
            <a:r>
              <a:rPr lang="ko-KR" altLang="en-US" dirty="0" err="1" smtClean="0"/>
              <a:t>맥케이</a:t>
            </a:r>
            <a:r>
              <a:rPr lang="ko-KR" altLang="en-US" dirty="0" smtClean="0"/>
              <a:t> 목사는 영국 스코틀랜드 </a:t>
            </a:r>
            <a:r>
              <a:rPr lang="ko-KR" altLang="en-US" dirty="0" err="1" smtClean="0"/>
              <a:t>덤프랑셔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Dumfriesshire</a:t>
            </a:r>
            <a:r>
              <a:rPr lang="en-US" altLang="ko-KR" dirty="0" smtClean="0"/>
              <a:t>) </a:t>
            </a:r>
            <a:r>
              <a:rPr lang="ko-KR" altLang="en-US" dirty="0" smtClean="0"/>
              <a:t>마을에서 출생하였다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기독교 가정에서 성장하여 글라스고 대학을 졸업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에딘버러</a:t>
            </a:r>
            <a:r>
              <a:rPr lang="ko-KR" altLang="en-US" dirty="0" smtClean="0"/>
              <a:t> 대학교의 </a:t>
            </a:r>
            <a:r>
              <a:rPr lang="ko-KR" altLang="en-US" dirty="0" err="1" smtClean="0"/>
              <a:t>뉴</a:t>
            </a:r>
            <a:r>
              <a:rPr lang="ko-KR" altLang="en-US" dirty="0" smtClean="0"/>
              <a:t> 칼리지에서 신학을 </a:t>
            </a:r>
            <a:r>
              <a:rPr lang="en-US" altLang="ko-KR" dirty="0" smtClean="0"/>
              <a:t>1</a:t>
            </a:r>
            <a:r>
              <a:rPr lang="ko-KR" altLang="en-US" dirty="0" smtClean="0"/>
              <a:t>년 이상 공부하였다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이곳에서 수학하는 동안 </a:t>
            </a:r>
            <a:r>
              <a:rPr lang="ko-KR" altLang="en-US" dirty="0" err="1" smtClean="0"/>
              <a:t>에딘버러의</a:t>
            </a:r>
            <a:r>
              <a:rPr lang="ko-KR" altLang="en-US" dirty="0" smtClean="0"/>
              <a:t> 가장 열악한 지역 교회에서 전도사로 봉사하기도 했는데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그는 어려운 여건 속에서도 교회를 잘 이끌며 목회에 상당한 능력을 보여 주었다고 한다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      </a:t>
            </a:r>
          </a:p>
          <a:p>
            <a:r>
              <a:rPr lang="en-US" altLang="ko-KR" dirty="0" smtClean="0"/>
              <a:t> </a:t>
            </a:r>
            <a:r>
              <a:rPr lang="ko-KR" altLang="en-US" dirty="0" smtClean="0"/>
              <a:t>그의 열심은 건강을 악화시켰고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보다 따뜻한 나라로 가서 사는 것이 필요했다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그래서 그 가족은 호주 이민을 결정하였다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맥케이</a:t>
            </a:r>
            <a:r>
              <a:rPr lang="ko-KR" altLang="en-US" dirty="0" smtClean="0"/>
              <a:t> 목사 가족은 </a:t>
            </a:r>
            <a:r>
              <a:rPr lang="en-US" altLang="ko-KR" dirty="0" smtClean="0"/>
              <a:t>1884</a:t>
            </a:r>
            <a:r>
              <a:rPr lang="ko-KR" altLang="en-US" dirty="0" smtClean="0"/>
              <a:t>년 초 호주 </a:t>
            </a:r>
            <a:r>
              <a:rPr lang="ko-KR" altLang="en-US" dirty="0" err="1" smtClean="0"/>
              <a:t>빅토리아</a:t>
            </a:r>
            <a:r>
              <a:rPr lang="ko-KR" altLang="en-US" dirty="0" smtClean="0"/>
              <a:t> 주로 이주하였다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맥케이는</a:t>
            </a:r>
            <a:r>
              <a:rPr lang="ko-KR" altLang="en-US" dirty="0" smtClean="0"/>
              <a:t> 곧 </a:t>
            </a:r>
            <a:r>
              <a:rPr lang="ko-KR" altLang="en-US" dirty="0" err="1" smtClean="0"/>
              <a:t>멜버른의</a:t>
            </a:r>
            <a:r>
              <a:rPr lang="ko-KR" altLang="en-US" dirty="0" smtClean="0"/>
              <a:t> 장로교 신학교육기관인 </a:t>
            </a:r>
            <a:r>
              <a:rPr lang="ko-KR" altLang="en-US" dirty="0" err="1" smtClean="0"/>
              <a:t>오르몬드</a:t>
            </a:r>
            <a:r>
              <a:rPr lang="ko-KR" altLang="en-US" dirty="0" smtClean="0"/>
              <a:t> 대학</a:t>
            </a:r>
            <a:r>
              <a:rPr lang="en-US" altLang="ko-KR" dirty="0" smtClean="0"/>
              <a:t>(Ormond College)</a:t>
            </a:r>
            <a:r>
              <a:rPr lang="ko-KR" altLang="en-US" dirty="0" smtClean="0"/>
              <a:t>에 다시 입학하여 신학 공부를 계속하였다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그러나 그의 건강이 여전히 좋지 못하여 공부를 일시 중단하고 뉴질랜드로 가서 </a:t>
            </a:r>
            <a:r>
              <a:rPr lang="en-US" altLang="ko-KR" dirty="0" smtClean="0"/>
              <a:t>6</a:t>
            </a:r>
            <a:r>
              <a:rPr lang="ko-KR" altLang="en-US" dirty="0" smtClean="0"/>
              <a:t>개월간 요양한 후 다시 </a:t>
            </a:r>
            <a:r>
              <a:rPr lang="ko-KR" altLang="en-US" dirty="0" err="1" smtClean="0"/>
              <a:t>빅토리아로</a:t>
            </a:r>
            <a:r>
              <a:rPr lang="ko-KR" altLang="en-US" dirty="0" smtClean="0"/>
              <a:t> 돌아와 국내선교사역에 종사하였다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그러다가 </a:t>
            </a:r>
            <a:r>
              <a:rPr lang="en-US" altLang="ko-KR" dirty="0" smtClean="0"/>
              <a:t>1886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3</a:t>
            </a:r>
            <a:r>
              <a:rPr lang="ko-KR" altLang="en-US" dirty="0" smtClean="0"/>
              <a:t>월 다시 </a:t>
            </a:r>
            <a:r>
              <a:rPr lang="ko-KR" altLang="en-US" dirty="0" err="1" smtClean="0"/>
              <a:t>오르몬드</a:t>
            </a:r>
            <a:r>
              <a:rPr lang="ko-KR" altLang="en-US" dirty="0" smtClean="0"/>
              <a:t> 신학교에 복학하여 남은 </a:t>
            </a:r>
            <a:r>
              <a:rPr lang="en-US" altLang="ko-KR" dirty="0" smtClean="0"/>
              <a:t>2</a:t>
            </a:r>
            <a:r>
              <a:rPr lang="ko-KR" altLang="en-US" dirty="0" smtClean="0"/>
              <a:t>년간의 교육을 마쳤다</a:t>
            </a:r>
            <a:r>
              <a:rPr lang="en-US" altLang="ko-KR" dirty="0" smtClean="0"/>
              <a:t>.  </a:t>
            </a:r>
            <a:r>
              <a:rPr lang="ko-KR" altLang="en-US" dirty="0" err="1" smtClean="0"/>
              <a:t>맥케이는</a:t>
            </a:r>
            <a:r>
              <a:rPr lang="ko-KR" altLang="en-US" dirty="0" smtClean="0"/>
              <a:t> 신학 교육을 마치고 </a:t>
            </a:r>
            <a:r>
              <a:rPr lang="en-US" altLang="ko-KR" dirty="0" smtClean="0"/>
              <a:t>1887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12</a:t>
            </a:r>
            <a:r>
              <a:rPr lang="ko-KR" altLang="en-US" dirty="0" smtClean="0"/>
              <a:t>월 강도사 자격을 얻고 이듬해인 </a:t>
            </a:r>
            <a:r>
              <a:rPr lang="en-US" altLang="ko-KR" dirty="0" smtClean="0"/>
              <a:t>1888</a:t>
            </a:r>
            <a:r>
              <a:rPr lang="ko-KR" altLang="en-US" dirty="0" smtClean="0"/>
              <a:t>년에는 </a:t>
            </a:r>
            <a:r>
              <a:rPr lang="ko-KR" altLang="en-US" dirty="0" err="1" smtClean="0"/>
              <a:t>발라랏의</a:t>
            </a:r>
            <a:r>
              <a:rPr lang="ko-KR" altLang="en-US" dirty="0" smtClean="0"/>
              <a:t> 성 요한 교회에 담임 목사로 </a:t>
            </a:r>
            <a:r>
              <a:rPr lang="ko-KR" altLang="en-US" dirty="0" err="1" smtClean="0"/>
              <a:t>청빙받았다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이곳에서 그는 열정적으로 일했다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사라 </a:t>
            </a:r>
            <a:r>
              <a:rPr lang="ko-KR" altLang="en-US" dirty="0" err="1" smtClean="0"/>
              <a:t>앤더슨</a:t>
            </a:r>
            <a:r>
              <a:rPr lang="en-US" altLang="ko-KR" dirty="0" smtClean="0"/>
              <a:t>(Sara Anderson)</a:t>
            </a:r>
            <a:r>
              <a:rPr lang="ko-KR" altLang="en-US" dirty="0" smtClean="0"/>
              <a:t>과 결혼하였다</a:t>
            </a:r>
            <a:r>
              <a:rPr lang="en-US" altLang="ko-KR" dirty="0" smtClean="0"/>
              <a:t>.  </a:t>
            </a:r>
            <a:r>
              <a:rPr lang="ko-KR" altLang="en-US" dirty="0" smtClean="0"/>
              <a:t>그가 한국 선교사를 자원했을 때는 이 교회에서 사역한 지 </a:t>
            </a:r>
            <a:r>
              <a:rPr lang="en-US" altLang="ko-KR" dirty="0" smtClean="0"/>
              <a:t>3</a:t>
            </a:r>
            <a:r>
              <a:rPr lang="ko-KR" altLang="en-US" dirty="0" smtClean="0"/>
              <a:t>년이 되었을 때였다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     </a:t>
            </a:r>
          </a:p>
          <a:p>
            <a:r>
              <a:rPr lang="ko-KR" altLang="en-US" dirty="0" smtClean="0"/>
              <a:t>그가 교회를 사임하고자 했을 때 모두가 만류했고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이를 심히 안타깝게 여겼으나 </a:t>
            </a:r>
            <a:r>
              <a:rPr lang="ko-KR" altLang="en-US" dirty="0" err="1" smtClean="0"/>
              <a:t>맥케이</a:t>
            </a:r>
            <a:r>
              <a:rPr lang="ko-KR" altLang="en-US" dirty="0" smtClean="0"/>
              <a:t> 목사는 “하나님은 나를 가라</a:t>
            </a:r>
            <a:r>
              <a:rPr lang="en-US" altLang="ko-KR" dirty="0" smtClean="0"/>
              <a:t>(go) </a:t>
            </a:r>
            <a:r>
              <a:rPr lang="ko-KR" altLang="en-US" dirty="0" smtClean="0"/>
              <a:t>하셨다”고 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그의 자원이 </a:t>
            </a:r>
            <a:r>
              <a:rPr lang="ko-KR" altLang="en-US" dirty="0" err="1" smtClean="0"/>
              <a:t>선교부에</a:t>
            </a:r>
            <a:r>
              <a:rPr lang="ko-KR" altLang="en-US" dirty="0" smtClean="0"/>
              <a:t> 의해 받아들여졌을 때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그는 이것을 하늘이 준 큰 영예로 생각했다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발라랏</a:t>
            </a:r>
            <a:r>
              <a:rPr lang="ko-KR" altLang="en-US" dirty="0" smtClean="0"/>
              <a:t> 교회는 그의 사임을 크게 애석하게 여겼고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그를 대신할 좋은 목사가 있을까 모두가 염려했을 정도였다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 </a:t>
            </a:r>
          </a:p>
          <a:p>
            <a:r>
              <a:rPr lang="ko-KR" altLang="en-US" dirty="0" smtClean="0"/>
              <a:t>선교사로 </a:t>
            </a:r>
            <a:r>
              <a:rPr lang="ko-KR" altLang="en-US" dirty="0" err="1" smtClean="0"/>
              <a:t>부름받은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맥케이</a:t>
            </a:r>
            <a:r>
              <a:rPr lang="ko-KR" altLang="en-US" dirty="0" smtClean="0"/>
              <a:t> 목사 부부는 여전도회연합회가 </a:t>
            </a:r>
            <a:r>
              <a:rPr lang="ko-KR" altLang="en-US" dirty="0" err="1" smtClean="0"/>
              <a:t>파송하는</a:t>
            </a:r>
            <a:r>
              <a:rPr lang="ko-KR" altLang="en-US" dirty="0" smtClean="0"/>
              <a:t> 세 사람의 미혼 </a:t>
            </a:r>
            <a:r>
              <a:rPr lang="ko-KR" altLang="en-US" dirty="0" err="1" smtClean="0"/>
              <a:t>여선교사와</a:t>
            </a:r>
            <a:r>
              <a:rPr lang="ko-KR" altLang="en-US" dirty="0" smtClean="0"/>
              <a:t> 함께 </a:t>
            </a:r>
            <a:r>
              <a:rPr lang="en-US" altLang="ko-KR" dirty="0" smtClean="0"/>
              <a:t>9</a:t>
            </a:r>
            <a:r>
              <a:rPr lang="ko-KR" altLang="en-US" dirty="0" smtClean="0"/>
              <a:t>월 초 </a:t>
            </a:r>
            <a:r>
              <a:rPr lang="ko-KR" altLang="en-US" dirty="0" err="1" smtClean="0"/>
              <a:t>멜버른을</a:t>
            </a:r>
            <a:r>
              <a:rPr lang="ko-KR" altLang="en-US" dirty="0" smtClean="0"/>
              <a:t> 떠나 극동으로 가는 배를 타기 위해 시드니로 향했다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시드니에서는 </a:t>
            </a:r>
            <a:r>
              <a:rPr lang="en-US" altLang="ko-KR" dirty="0" smtClean="0"/>
              <a:t>9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5</a:t>
            </a:r>
            <a:r>
              <a:rPr lang="ko-KR" altLang="en-US" dirty="0" smtClean="0"/>
              <a:t>일에 승선하여 그들이 약 </a:t>
            </a:r>
            <a:r>
              <a:rPr lang="en-US" altLang="ko-KR" dirty="0" smtClean="0"/>
              <a:t>40</a:t>
            </a:r>
            <a:r>
              <a:rPr lang="ko-KR" altLang="en-US" dirty="0" smtClean="0"/>
              <a:t>일간의 여행을 마치고 부산에 도착했을 때는 </a:t>
            </a:r>
            <a:r>
              <a:rPr lang="en-US" altLang="ko-KR" dirty="0" smtClean="0"/>
              <a:t>1891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10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12</a:t>
            </a:r>
            <a:r>
              <a:rPr lang="ko-KR" altLang="en-US" dirty="0" smtClean="0"/>
              <a:t>일이었다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첫 선교사였던 </a:t>
            </a:r>
            <a:r>
              <a:rPr lang="ko-KR" altLang="en-US" dirty="0" err="1" smtClean="0"/>
              <a:t>데이비스가</a:t>
            </a:r>
            <a:r>
              <a:rPr lang="ko-KR" altLang="en-US" dirty="0" smtClean="0"/>
              <a:t> 한국에 첫 발을 </a:t>
            </a:r>
            <a:r>
              <a:rPr lang="ko-KR" altLang="en-US" dirty="0" err="1" smtClean="0"/>
              <a:t>디딘지</a:t>
            </a:r>
            <a:r>
              <a:rPr lang="ko-KR" altLang="en-US" dirty="0" smtClean="0"/>
              <a:t> 꼭 </a:t>
            </a:r>
            <a:r>
              <a:rPr lang="en-US" altLang="ko-KR" dirty="0" smtClean="0"/>
              <a:t>2</a:t>
            </a:r>
            <a:r>
              <a:rPr lang="ko-KR" altLang="en-US" dirty="0" smtClean="0"/>
              <a:t>년 후였다</a:t>
            </a:r>
            <a:r>
              <a:rPr lang="en-US" altLang="ko-KR" dirty="0" smtClean="0"/>
              <a:t>. </a:t>
            </a:r>
          </a:p>
          <a:p>
            <a:r>
              <a:rPr lang="en-US" altLang="ko-KR" dirty="0" smtClean="0"/>
              <a:t> </a:t>
            </a:r>
          </a:p>
          <a:p>
            <a:r>
              <a:rPr lang="ko-KR" altLang="en-US" dirty="0" err="1" smtClean="0"/>
              <a:t>맥케이를</a:t>
            </a:r>
            <a:r>
              <a:rPr lang="ko-KR" altLang="en-US" dirty="0" smtClean="0"/>
              <a:t> 비롯한 호주 선교사 제 </a:t>
            </a:r>
            <a:r>
              <a:rPr lang="en-US" altLang="ko-KR" dirty="0" smtClean="0"/>
              <a:t>2</a:t>
            </a:r>
            <a:r>
              <a:rPr lang="ko-KR" altLang="en-US" dirty="0" smtClean="0"/>
              <a:t>진은 </a:t>
            </a:r>
            <a:r>
              <a:rPr lang="en-US" altLang="ko-KR" dirty="0" smtClean="0"/>
              <a:t>1893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5</a:t>
            </a:r>
            <a:r>
              <a:rPr lang="ko-KR" altLang="en-US" dirty="0" smtClean="0"/>
              <a:t>월 초 드디어 이들은 외국인 거류지역 밖의 땅을 매입할 수 있게 되었다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이곳은 </a:t>
            </a:r>
            <a:r>
              <a:rPr lang="ko-KR" altLang="en-US" dirty="0" err="1" smtClean="0"/>
              <a:t>미국북장로교의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베어드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선교관과</a:t>
            </a:r>
            <a:r>
              <a:rPr lang="ko-KR" altLang="en-US" dirty="0" smtClean="0"/>
              <a:t> 인접한 </a:t>
            </a:r>
            <a:r>
              <a:rPr lang="ko-KR" altLang="en-US" dirty="0" err="1" smtClean="0"/>
              <a:t>초량지역으로서</a:t>
            </a:r>
            <a:r>
              <a:rPr lang="ko-KR" altLang="en-US" dirty="0" smtClean="0"/>
              <a:t> 당시 한국인들의 생활 중심지라고 볼 수 있는 곳이었다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또 </a:t>
            </a:r>
            <a:r>
              <a:rPr lang="ko-KR" altLang="en-US" dirty="0" err="1" smtClean="0"/>
              <a:t>여선교사들은</a:t>
            </a:r>
            <a:r>
              <a:rPr lang="ko-KR" altLang="en-US" dirty="0" smtClean="0"/>
              <a:t> 오랫동안 기도한 결과로 그들의 어학선생을 통해 부산진의 현재 일신병원 자리에 있는 한국인 가옥을 매입할 수 있게 되었다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결국 호주 </a:t>
            </a:r>
            <a:r>
              <a:rPr lang="ko-KR" altLang="en-US" dirty="0" err="1" smtClean="0"/>
              <a:t>선교부는</a:t>
            </a:r>
            <a:r>
              <a:rPr lang="ko-KR" altLang="en-US" dirty="0" smtClean="0"/>
              <a:t> 부산 지방의 두 지역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곧 </a:t>
            </a:r>
            <a:r>
              <a:rPr lang="ko-KR" altLang="en-US" dirty="0" err="1" smtClean="0"/>
              <a:t>초량</a:t>
            </a:r>
            <a:r>
              <a:rPr lang="ko-KR" altLang="en-US" dirty="0" smtClean="0"/>
              <a:t> 지역과 부산진 지역에 거점을 확보한 셈이 된다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그래서 후일 </a:t>
            </a:r>
            <a:r>
              <a:rPr lang="ko-KR" altLang="en-US" dirty="0" err="1" smtClean="0"/>
              <a:t>맥케이</a:t>
            </a:r>
            <a:r>
              <a:rPr lang="ko-KR" altLang="en-US" dirty="0" smtClean="0"/>
              <a:t> 목사는 </a:t>
            </a:r>
            <a:r>
              <a:rPr lang="ko-KR" altLang="en-US" dirty="0" err="1" smtClean="0"/>
              <a:t>초량에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여선교사들은</a:t>
            </a:r>
            <a:r>
              <a:rPr lang="ko-KR" altLang="en-US" dirty="0" smtClean="0"/>
              <a:t> 지금의 부산시 동구 좌천동인 부산진에 거주하게 된다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그리고 </a:t>
            </a:r>
            <a:r>
              <a:rPr lang="ko-KR" altLang="en-US" dirty="0" err="1" smtClean="0"/>
              <a:t>맥케이와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여선교사들은</a:t>
            </a:r>
            <a:r>
              <a:rPr lang="ko-KR" altLang="en-US" dirty="0" smtClean="0"/>
              <a:t> 시약 활동을 주로 하였다</a:t>
            </a:r>
            <a:r>
              <a:rPr lang="en-US" altLang="ko-KR" dirty="0" smtClean="0"/>
              <a:t>. 1894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12</a:t>
            </a:r>
            <a:r>
              <a:rPr lang="ko-KR" altLang="en-US" dirty="0" smtClean="0"/>
              <a:t>월에는 </a:t>
            </a:r>
            <a:r>
              <a:rPr lang="ko-KR" altLang="en-US" dirty="0" err="1" smtClean="0"/>
              <a:t>여선교사들을</a:t>
            </a:r>
            <a:r>
              <a:rPr lang="ko-KR" altLang="en-US" dirty="0" smtClean="0"/>
              <a:t> 위한 주택이 건립되었는데</a:t>
            </a:r>
            <a:r>
              <a:rPr lang="en-US" altLang="ko-KR" dirty="0" smtClean="0"/>
              <a:t>,  </a:t>
            </a:r>
            <a:r>
              <a:rPr lang="ko-KR" altLang="en-US" dirty="0" smtClean="0"/>
              <a:t>이곳은 선교사들의 숙소만이 아니라 고아원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최초의 일신 학교로도 사용되는 등 용도가 다양했다</a:t>
            </a:r>
            <a:r>
              <a:rPr lang="en-US" altLang="ko-KR" dirty="0" smtClean="0"/>
              <a:t>. 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1893</a:t>
            </a:r>
            <a:r>
              <a:rPr lang="ko-KR" altLang="en-US" dirty="0" smtClean="0"/>
              <a:t>년 초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맥케이는</a:t>
            </a:r>
            <a:r>
              <a:rPr lang="ko-KR" altLang="en-US" dirty="0" smtClean="0"/>
              <a:t> 말라리아로 수 주 동안 고생을 했고 일본에서 휴식을 취했다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그런 와중에도 그는 </a:t>
            </a:r>
            <a:r>
              <a:rPr lang="ko-KR" altLang="en-US" dirty="0" err="1" smtClean="0"/>
              <a:t>초량의</a:t>
            </a:r>
            <a:r>
              <a:rPr lang="ko-KR" altLang="en-US" dirty="0" smtClean="0"/>
              <a:t> 마을 언덕에 </a:t>
            </a:r>
            <a:r>
              <a:rPr lang="en-US" altLang="ko-KR" dirty="0" smtClean="0"/>
              <a:t>4475 </a:t>
            </a:r>
            <a:r>
              <a:rPr lang="ko-KR" altLang="en-US" dirty="0" smtClean="0"/>
              <a:t>평방미터의 두 필지의 토지를 구입했고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돌과 진흙으로 담을 세우고 가옥을 건축하는 일을 감독하였다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 지역은 다른 외국인들이 살고 있는 장소와 멀리 떨어진 한국인 거주지 한 가운데에 있었다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맥케이</a:t>
            </a:r>
            <a:r>
              <a:rPr lang="ko-KR" altLang="en-US" dirty="0" smtClean="0"/>
              <a:t> 목사의 건강은 점점 나빠졌고 의사는 호주로 돌아갈 것을 지시했다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그들은 </a:t>
            </a:r>
            <a:r>
              <a:rPr lang="en-US" altLang="ko-KR" dirty="0" smtClean="0"/>
              <a:t>1893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9</a:t>
            </a:r>
            <a:r>
              <a:rPr lang="ko-KR" altLang="en-US" dirty="0" smtClean="0"/>
              <a:t>월 초 부산을 떠났다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ko-KR" altLang="en-US" dirty="0" err="1" smtClean="0"/>
              <a:t>맥케이</a:t>
            </a:r>
            <a:r>
              <a:rPr lang="ko-KR" altLang="en-US" dirty="0" smtClean="0"/>
              <a:t> 목사의 한국체류는 채 </a:t>
            </a:r>
            <a:r>
              <a:rPr lang="en-US" altLang="ko-KR" dirty="0" smtClean="0"/>
              <a:t>2</a:t>
            </a:r>
            <a:r>
              <a:rPr lang="ko-KR" altLang="en-US" dirty="0" smtClean="0"/>
              <a:t>년이 되지 않는 짧은 기간이었고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그나마 한 번의 호주 방문과 선교회의를 위한 홍콩 및 상하이 방문</a:t>
            </a:r>
            <a:r>
              <a:rPr lang="en-US" altLang="ko-KR" dirty="0" smtClean="0"/>
              <a:t>, </a:t>
            </a:r>
            <a:r>
              <a:rPr lang="ko-KR" altLang="en-US" dirty="0" smtClean="0"/>
              <a:t>뱃길의 서울 방문으로 단절되었다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선교활동과 토지매입협상</a:t>
            </a:r>
            <a:r>
              <a:rPr lang="en-US" altLang="ko-KR" dirty="0" smtClean="0"/>
              <a:t>, </a:t>
            </a:r>
            <a:r>
              <a:rPr lang="ko-KR" altLang="en-US" dirty="0" smtClean="0"/>
              <a:t>천성에 어울리지 않는 업무로 인해 한국어 공부를 계속할 수 없었다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그럼에도 불구하고 외국인 거주지가 아닌 한국인 거주지에 선교사들의 거처를 정하고 건물을 세웠던 </a:t>
            </a:r>
            <a:r>
              <a:rPr lang="ko-KR" altLang="en-US" dirty="0" err="1" smtClean="0"/>
              <a:t>맥케이</a:t>
            </a:r>
            <a:r>
              <a:rPr lang="ko-KR" altLang="en-US" dirty="0" smtClean="0"/>
              <a:t> 목사의 끈기 있는 고집은 호주선교회가 최상의 근거지를 확보할 수 있도록 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멕케이</a:t>
            </a:r>
            <a:r>
              <a:rPr lang="ko-KR" altLang="en-US" dirty="0" smtClean="0"/>
              <a:t> 목사는 아내 사라를 잃었고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지속적으로 건강이 좋지 못했다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부산의 일본인 사진작가가 찍은 좋은 사진들을 얻었다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 사진들은 </a:t>
            </a:r>
            <a:r>
              <a:rPr lang="ko-KR" altLang="en-US" dirty="0" err="1" smtClean="0"/>
              <a:t>맥케이와</a:t>
            </a:r>
            <a:r>
              <a:rPr lang="ko-KR" altLang="en-US" dirty="0" smtClean="0"/>
              <a:t> 다른 선교사들이 순회하면서 한국을 소개하는데 좋은 자료가 되었다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맥케이</a:t>
            </a:r>
            <a:r>
              <a:rPr lang="ko-KR" altLang="en-US" dirty="0" smtClean="0"/>
              <a:t> 목사는 호주로 돌아온 후에 해외선교위원회에서 봉사했고 그들에게 중요한 조언을 하였다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CB64-A7D7-4AF8-A9E1-681613C8D826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3828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한국 기독교 교회사 요약</a:t>
            </a:r>
          </a:p>
          <a:p>
            <a:r>
              <a:rPr lang="ko-KR" altLang="en-US" dirty="0" smtClean="0"/>
              <a:t>김학영  </a:t>
            </a:r>
          </a:p>
          <a:p>
            <a:endParaRPr lang="ko-KR" altLang="en-US" dirty="0" smtClean="0"/>
          </a:p>
          <a:p>
            <a:r>
              <a:rPr lang="ko-KR" altLang="en-US" dirty="0" err="1" smtClean="0"/>
              <a:t>뱍용규</a:t>
            </a:r>
            <a:r>
              <a:rPr lang="ko-KR" altLang="en-US" dirty="0" smtClean="0"/>
              <a:t> 교수님으로부터 한 학기 동안 한국 기독교 교회사를 배웠다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기독교가 한국에 어떻게 영향을 미쳤는지 막연하게 알고 있던 차에 이번 강의를 통하여 배울 수 있게 하신 하나님에게 감사를 드린다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기독교의 도입 전 단계부터 지금까지 하나님께서 우리 한국의 기독교를 위하여 어떻게 역사하셨는지를 공부하였다</a:t>
            </a:r>
            <a:r>
              <a:rPr lang="en-US" altLang="ko-KR" dirty="0" smtClean="0"/>
              <a:t>. </a:t>
            </a:r>
          </a:p>
          <a:p>
            <a:r>
              <a:rPr lang="en-US" altLang="ko-KR" dirty="0" smtClean="0"/>
              <a:t>   </a:t>
            </a:r>
            <a:r>
              <a:rPr lang="ko-KR" altLang="en-US" dirty="0" smtClean="0"/>
              <a:t>박용규 교수님으로부터 한 학기 배운 한국 기독 교회사를 간략하게 정리하여 제출하라는 숙제를 받고 다음과 같이 정리하여 보고하고자 한다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   1784</a:t>
            </a:r>
            <a:r>
              <a:rPr lang="ko-KR" altLang="en-US" dirty="0" smtClean="0"/>
              <a:t>년 이승훈이 영세를 받으면서 한국 천주교가 공식적으로 시작되었는데 한국 교회사를 천주교 역사를 포함하여 논하는 것이 일반적이다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개신교는 정확하게 </a:t>
            </a:r>
            <a:r>
              <a:rPr lang="en-US" altLang="ko-KR" dirty="0" smtClean="0"/>
              <a:t>100</a:t>
            </a:r>
            <a:r>
              <a:rPr lang="ko-KR" altLang="en-US" dirty="0" smtClean="0"/>
              <a:t>년이 늦은 </a:t>
            </a:r>
            <a:r>
              <a:rPr lang="en-US" altLang="ko-KR" dirty="0" smtClean="0"/>
              <a:t>1884</a:t>
            </a:r>
            <a:r>
              <a:rPr lang="ko-KR" altLang="en-US" dirty="0" smtClean="0"/>
              <a:t>년 </a:t>
            </a:r>
            <a:r>
              <a:rPr lang="ko-KR" altLang="en-US" dirty="0" err="1" smtClean="0"/>
              <a:t>토마스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알렌이</a:t>
            </a:r>
            <a:r>
              <a:rPr lang="ko-KR" altLang="en-US" dirty="0" smtClean="0"/>
              <a:t> 입국하면서 시작되었다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1. </a:t>
            </a:r>
            <a:r>
              <a:rPr lang="ko-KR" altLang="en-US" dirty="0" smtClean="0"/>
              <a:t>서양 문화</a:t>
            </a:r>
            <a:r>
              <a:rPr lang="en-US" altLang="ko-KR" dirty="0" smtClean="0"/>
              <a:t>, </a:t>
            </a:r>
            <a:r>
              <a:rPr lang="ko-KR" altLang="en-US" dirty="0" smtClean="0"/>
              <a:t>종교와의 접촉</a:t>
            </a:r>
            <a:r>
              <a:rPr lang="en-US" altLang="ko-KR" dirty="0" smtClean="0"/>
              <a:t>(   - 1866)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   </a:t>
            </a:r>
            <a:r>
              <a:rPr lang="ko-KR" altLang="en-US" dirty="0" smtClean="0"/>
              <a:t>그럼 </a:t>
            </a:r>
            <a:r>
              <a:rPr lang="en-US" altLang="ko-KR" dirty="0" smtClean="0"/>
              <a:t>1784</a:t>
            </a:r>
            <a:r>
              <a:rPr lang="ko-KR" altLang="en-US" dirty="0" smtClean="0"/>
              <a:t>년 이전의 서양 종교와의 접촉은 어떠하였는가</a:t>
            </a:r>
            <a:r>
              <a:rPr lang="en-US" altLang="ko-KR" dirty="0" smtClean="0"/>
              <a:t>? </a:t>
            </a:r>
            <a:r>
              <a:rPr lang="ko-KR" altLang="en-US" dirty="0" smtClean="0"/>
              <a:t>고대 한국의 서양 문화와 종교의 접촉은 크게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가지로 불 수 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첫째는 중국의 당과 원나라를 통한 </a:t>
            </a:r>
            <a:r>
              <a:rPr lang="ko-KR" altLang="en-US" dirty="0" err="1" smtClean="0"/>
              <a:t>경교와의</a:t>
            </a:r>
            <a:r>
              <a:rPr lang="ko-KR" altLang="en-US" dirty="0" smtClean="0"/>
              <a:t> 접촉 가능성이고 둘째는 통일 신라 시대 아랍 세계와의 접촉 가능성이다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셋째는 몽고를 통한 </a:t>
            </a:r>
            <a:r>
              <a:rPr lang="ko-KR" altLang="en-US" dirty="0" err="1" smtClean="0"/>
              <a:t>카토릭과의</a:t>
            </a:r>
            <a:r>
              <a:rPr lang="ko-KR" altLang="en-US" dirty="0" smtClean="0"/>
              <a:t> 접촉 가능성이다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조금 더 설명을 한다면 이렇다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   1) </a:t>
            </a:r>
            <a:r>
              <a:rPr lang="ko-KR" altLang="en-US" dirty="0" smtClean="0"/>
              <a:t>중국에 소개된 </a:t>
            </a:r>
            <a:r>
              <a:rPr lang="ko-KR" altLang="en-US" dirty="0" err="1" smtClean="0"/>
              <a:t>경교가</a:t>
            </a:r>
            <a:r>
              <a:rPr lang="ko-KR" altLang="en-US" dirty="0" smtClean="0"/>
              <a:t> 한국까지 전달되었다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경교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네스토리우스교</a:t>
            </a:r>
            <a:r>
              <a:rPr lang="en-US" altLang="ko-KR" dirty="0" smtClean="0"/>
              <a:t>) </a:t>
            </a:r>
            <a:r>
              <a:rPr lang="ko-KR" altLang="en-US" dirty="0" smtClean="0"/>
              <a:t>는 예수의 어머니 마리아에 대해서 </a:t>
            </a:r>
            <a:r>
              <a:rPr lang="ko-KR" altLang="en-US" dirty="0" err="1" smtClean="0"/>
              <a:t>시릴이</a:t>
            </a:r>
            <a:r>
              <a:rPr lang="ko-KR" altLang="en-US" dirty="0" smtClean="0"/>
              <a:t> 말하는 “</a:t>
            </a:r>
            <a:r>
              <a:rPr lang="ko-KR" altLang="en-US" dirty="0" err="1" smtClean="0"/>
              <a:t>데오토코스</a:t>
            </a:r>
            <a:r>
              <a:rPr lang="ko-KR" altLang="en-US" dirty="0" smtClean="0"/>
              <a:t>”가 부당하다고 하고 “</a:t>
            </a:r>
            <a:r>
              <a:rPr lang="ko-KR" altLang="en-US" dirty="0" err="1" smtClean="0"/>
              <a:t>크리스토토크스</a:t>
            </a:r>
            <a:r>
              <a:rPr lang="en-US" altLang="ko-KR" dirty="0" smtClean="0"/>
              <a:t>:”</a:t>
            </a:r>
            <a:r>
              <a:rPr lang="ko-KR" altLang="en-US" dirty="0" smtClean="0"/>
              <a:t>라 불러야 한다고 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이는 예수의 신성과 인성을 극단적으로 구분하는 그의 사상 포함된 것인데 </a:t>
            </a:r>
            <a:r>
              <a:rPr lang="ko-KR" altLang="en-US" dirty="0" err="1" smtClean="0"/>
              <a:t>이언</a:t>
            </a:r>
            <a:r>
              <a:rPr lang="ko-KR" altLang="en-US" dirty="0" smtClean="0"/>
              <a:t> 신</a:t>
            </a:r>
            <a:r>
              <a:rPr lang="en-US" altLang="ko-KR" dirty="0" smtClean="0"/>
              <a:t>/</a:t>
            </a:r>
            <a:r>
              <a:rPr lang="ko-KR" altLang="en-US" dirty="0" smtClean="0"/>
              <a:t>인성 구분 때문에 </a:t>
            </a:r>
            <a:r>
              <a:rPr lang="ko-KR" altLang="en-US" dirty="0" err="1" smtClean="0"/>
              <a:t>네스토리우스는</a:t>
            </a:r>
            <a:r>
              <a:rPr lang="ko-KR" altLang="en-US" dirty="0" smtClean="0"/>
              <a:t> 이단으로 정죄를 받았던 종교이다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  2) </a:t>
            </a:r>
            <a:r>
              <a:rPr lang="ko-KR" altLang="en-US" dirty="0" smtClean="0"/>
              <a:t>한국이 최초로 유럽에 알려지기 시작한 것은 </a:t>
            </a:r>
            <a:r>
              <a:rPr lang="en-US" altLang="ko-KR" dirty="0" smtClean="0"/>
              <a:t>9</a:t>
            </a:r>
            <a:r>
              <a:rPr lang="ko-KR" altLang="en-US" dirty="0" smtClean="0"/>
              <a:t>세기 아랍의 지리학자 이븐 </a:t>
            </a:r>
            <a:r>
              <a:rPr lang="ko-KR" altLang="en-US" dirty="0" err="1" smtClean="0"/>
              <a:t>쿠르드지바</a:t>
            </a:r>
            <a:r>
              <a:rPr lang="en-US" altLang="ko-KR" dirty="0" smtClean="0"/>
              <a:t>(820-912)</a:t>
            </a:r>
            <a:r>
              <a:rPr lang="ko-KR" altLang="en-US" dirty="0" smtClean="0"/>
              <a:t>의 제왕국지에서이다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당시 아랍은 거대한 민족을 형성하여 중국과 접촉을 했고 한국은 이들 상인들과 쉽게 만날 수 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박용규 교수는 이미 </a:t>
            </a:r>
            <a:r>
              <a:rPr lang="en-US" altLang="ko-KR" dirty="0" smtClean="0"/>
              <a:t>9</a:t>
            </a:r>
            <a:r>
              <a:rPr lang="ko-KR" altLang="en-US" dirty="0" smtClean="0"/>
              <a:t>세기에 아랍의 학자가 한국에 대하여 “중국의 동쪽 </a:t>
            </a:r>
            <a:r>
              <a:rPr lang="ko-KR" altLang="en-US" dirty="0" err="1" smtClean="0"/>
              <a:t>산동성이</a:t>
            </a:r>
            <a:r>
              <a:rPr lang="ko-KR" altLang="en-US" dirty="0" smtClean="0"/>
              <a:t> 나오고 신라라는 표현이 나오고 금이 풍부한 곳이다”라고 소개를 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  3) 1225</a:t>
            </a:r>
            <a:r>
              <a:rPr lang="ko-KR" altLang="en-US" dirty="0" smtClean="0"/>
              <a:t>년 경 불란서 </a:t>
            </a:r>
            <a:r>
              <a:rPr lang="ko-KR" altLang="en-US" dirty="0" err="1" smtClean="0"/>
              <a:t>루이</a:t>
            </a:r>
            <a:r>
              <a:rPr lang="ko-KR" altLang="en-US" dirty="0" smtClean="0"/>
              <a:t> </a:t>
            </a:r>
            <a:r>
              <a:rPr lang="en-US" altLang="ko-KR" dirty="0" smtClean="0"/>
              <a:t>9</a:t>
            </a:r>
            <a:r>
              <a:rPr lang="ko-KR" altLang="en-US" dirty="0" smtClean="0"/>
              <a:t>세가 이슬람의 동진을 </a:t>
            </a:r>
            <a:r>
              <a:rPr lang="ko-KR" altLang="en-US" dirty="0" err="1" smtClean="0"/>
              <a:t>막기위하여</a:t>
            </a:r>
            <a:r>
              <a:rPr lang="ko-KR" altLang="en-US" dirty="0" smtClean="0"/>
              <a:t> 원나라 현종에게 파종된 </a:t>
            </a:r>
            <a:r>
              <a:rPr lang="ko-KR" altLang="en-US" dirty="0" err="1" smtClean="0"/>
              <a:t>카토릭</a:t>
            </a:r>
            <a:r>
              <a:rPr lang="ko-KR" altLang="en-US" dirty="0" smtClean="0"/>
              <a:t> 신부 </a:t>
            </a:r>
            <a:r>
              <a:rPr lang="ko-KR" altLang="en-US" dirty="0" err="1" smtClean="0"/>
              <a:t>루브루크가</a:t>
            </a:r>
            <a:r>
              <a:rPr lang="ko-KR" altLang="en-US" dirty="0" smtClean="0"/>
              <a:t> 자신의 여행기에서 “성의 정부 </a:t>
            </a:r>
            <a:r>
              <a:rPr lang="ko-KR" altLang="en-US" dirty="0" err="1" smtClean="0"/>
              <a:t>까우레</a:t>
            </a:r>
            <a:r>
              <a:rPr lang="ko-KR" altLang="en-US" dirty="0" smtClean="0"/>
              <a:t>”라고 한마디 언급한 것이 유럽에 알려진 최초의 소개로 알려지고 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  4) 16</a:t>
            </a:r>
            <a:r>
              <a:rPr lang="ko-KR" altLang="en-US" dirty="0" smtClean="0"/>
              <a:t>세기 후반 유럽에서 종교개혁으로 심각한 종교 갈등을 겪고 있는 동안 한국에서는 </a:t>
            </a:r>
            <a:r>
              <a:rPr lang="en-US" altLang="ko-KR" dirty="0" smtClean="0"/>
              <a:t>1592</a:t>
            </a:r>
            <a:r>
              <a:rPr lang="ko-KR" altLang="en-US" dirty="0" smtClean="0"/>
              <a:t>년 임진왜란</a:t>
            </a:r>
            <a:r>
              <a:rPr lang="en-US" altLang="ko-KR" dirty="0" smtClean="0"/>
              <a:t>, 1627</a:t>
            </a:r>
            <a:r>
              <a:rPr lang="ko-KR" altLang="en-US" dirty="0" smtClean="0"/>
              <a:t>년과 </a:t>
            </a:r>
            <a:r>
              <a:rPr lang="en-US" altLang="ko-KR" dirty="0" smtClean="0"/>
              <a:t>1653</a:t>
            </a:r>
            <a:r>
              <a:rPr lang="ko-KR" altLang="en-US" dirty="0" smtClean="0"/>
              <a:t>년에 표류로 인한 박연과 </a:t>
            </a:r>
            <a:r>
              <a:rPr lang="ko-KR" altLang="en-US" dirty="0" err="1" smtClean="0"/>
              <a:t>하멜의</a:t>
            </a:r>
            <a:r>
              <a:rPr lang="ko-KR" altLang="en-US" dirty="0" smtClean="0"/>
              <a:t> 입국</a:t>
            </a:r>
            <a:r>
              <a:rPr lang="en-US" altLang="ko-KR" dirty="0" smtClean="0"/>
              <a:t>, 1816</a:t>
            </a:r>
            <a:r>
              <a:rPr lang="ko-KR" altLang="en-US" dirty="0" smtClean="0"/>
              <a:t>년 머리 </a:t>
            </a:r>
            <a:r>
              <a:rPr lang="ko-KR" altLang="en-US" dirty="0" err="1" smtClean="0"/>
              <a:t>멕스웰</a:t>
            </a:r>
            <a:r>
              <a:rPr lang="ko-KR" altLang="en-US" dirty="0" smtClean="0"/>
              <a:t> 대령과 바실 홀 대령의 서해안 </a:t>
            </a:r>
            <a:r>
              <a:rPr lang="ko-KR" altLang="en-US" dirty="0" err="1" smtClean="0"/>
              <a:t>비인면</a:t>
            </a:r>
            <a:r>
              <a:rPr lang="ko-KR" altLang="en-US" dirty="0" smtClean="0"/>
              <a:t> 탐사가 대표적인 기독교 관련 사건이 있었다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  </a:t>
            </a:r>
            <a:r>
              <a:rPr lang="ko-KR" altLang="en-US" dirty="0" smtClean="0"/>
              <a:t>한국이 최초로 천주교와 접촉한 것은 임진왜란이었다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당시 왜군의 상당한 숫자가 예수회 신자였다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장성 중에도 있었다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고니시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유키니카</a:t>
            </a:r>
            <a:r>
              <a:rPr lang="en-US" altLang="ko-KR" dirty="0" smtClean="0"/>
              <a:t>(</a:t>
            </a:r>
            <a:r>
              <a:rPr lang="ko-KR" altLang="en-US" dirty="0" smtClean="0"/>
              <a:t>소서행장</a:t>
            </a:r>
            <a:r>
              <a:rPr lang="en-US" altLang="ko-KR" dirty="0" smtClean="0"/>
              <a:t>)</a:t>
            </a:r>
            <a:r>
              <a:rPr lang="ko-KR" altLang="en-US" dirty="0" smtClean="0"/>
              <a:t>이 바로 그였다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소서행장은 일본에 와있던 선교사를 초빙하여 일본 군인들에게 복음을 전하게 했고 한국에서 포로로 끌려간 이들이 </a:t>
            </a:r>
            <a:r>
              <a:rPr lang="en-US" altLang="ko-KR" dirty="0" smtClean="0"/>
              <a:t>5</a:t>
            </a:r>
            <a:r>
              <a:rPr lang="ko-KR" altLang="en-US" dirty="0" err="1" smtClean="0"/>
              <a:t>만명이나</a:t>
            </a:r>
            <a:r>
              <a:rPr lang="ko-KR" altLang="en-US" dirty="0" smtClean="0"/>
              <a:t> 되는데 이중 </a:t>
            </a:r>
            <a:r>
              <a:rPr lang="en-US" altLang="ko-KR" dirty="0" smtClean="0"/>
              <a:t>7</a:t>
            </a:r>
            <a:r>
              <a:rPr lang="ko-KR" altLang="en-US" dirty="0" smtClean="0"/>
              <a:t>천명이 돌아왔다고 한다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이들에게도 복음을 전했다는 기록이 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나가사키에</a:t>
            </a:r>
            <a:r>
              <a:rPr lang="ko-KR" altLang="en-US" dirty="0" smtClean="0"/>
              <a:t> 포로로 된 자 </a:t>
            </a:r>
            <a:r>
              <a:rPr lang="en-US" altLang="ko-KR" dirty="0" smtClean="0"/>
              <a:t>300</a:t>
            </a:r>
            <a:r>
              <a:rPr lang="ko-KR" altLang="en-US" dirty="0" smtClean="0"/>
              <a:t>명이 대다수가 예수회 신자가 된 예도 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  1627</a:t>
            </a:r>
            <a:r>
              <a:rPr lang="ko-KR" altLang="en-US" dirty="0" smtClean="0"/>
              <a:t>년 경주 앞바다에서 화란 사람이 배가 난파되면서 한국정부에 압송되었다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이중 </a:t>
            </a:r>
            <a:r>
              <a:rPr lang="ko-KR" altLang="en-US" dirty="0" err="1" smtClean="0"/>
              <a:t>한명이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벨트그레</a:t>
            </a:r>
            <a:r>
              <a:rPr lang="en-US" altLang="ko-KR" dirty="0" smtClean="0"/>
              <a:t>(</a:t>
            </a:r>
            <a:r>
              <a:rPr lang="ko-KR" altLang="en-US" dirty="0" smtClean="0"/>
              <a:t>박 연</a:t>
            </a:r>
            <a:r>
              <a:rPr lang="en-US" altLang="ko-KR" dirty="0" smtClean="0"/>
              <a:t>)</a:t>
            </a:r>
            <a:r>
              <a:rPr lang="ko-KR" altLang="en-US" dirty="0" smtClean="0"/>
              <a:t>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배와 포를 만드는 기술을 갖고 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박연은 한국 여자와 결혼하여 가정을 이루었다</a:t>
            </a:r>
            <a:r>
              <a:rPr lang="en-US" altLang="ko-KR" dirty="0" smtClean="0"/>
              <a:t>. 1653</a:t>
            </a:r>
            <a:r>
              <a:rPr lang="ko-KR" altLang="en-US" dirty="0" smtClean="0"/>
              <a:t>년 제주도에 </a:t>
            </a:r>
            <a:r>
              <a:rPr lang="ko-KR" altLang="en-US" dirty="0" err="1" smtClean="0"/>
              <a:t>하멜</a:t>
            </a:r>
            <a:r>
              <a:rPr lang="ko-KR" altLang="en-US" dirty="0" smtClean="0"/>
              <a:t> 일행이 표착하게 되었고 </a:t>
            </a:r>
            <a:r>
              <a:rPr lang="en-US" altLang="ko-KR" dirty="0" smtClean="0"/>
              <a:t>13</a:t>
            </a:r>
            <a:r>
              <a:rPr lang="ko-KR" altLang="en-US" dirty="0" smtClean="0"/>
              <a:t>년 동안 한국 포로생활을 하게 되었다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그중</a:t>
            </a:r>
            <a:r>
              <a:rPr lang="ko-KR" altLang="en-US" dirty="0" smtClean="0"/>
              <a:t> </a:t>
            </a:r>
            <a:r>
              <a:rPr lang="en-US" altLang="ko-KR" dirty="0" smtClean="0"/>
              <a:t>15</a:t>
            </a:r>
            <a:r>
              <a:rPr lang="ko-KR" altLang="en-US" dirty="0" smtClean="0"/>
              <a:t>명이 화란으로 돌아 가 </a:t>
            </a:r>
            <a:r>
              <a:rPr lang="ko-KR" altLang="en-US" dirty="0" err="1" smtClean="0"/>
              <a:t>화멜</a:t>
            </a:r>
            <a:r>
              <a:rPr lang="ko-KR" altLang="en-US" dirty="0" smtClean="0"/>
              <a:t> 표류기를 적었다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 책이 한국에 대한 선교 열기를 더하기도 했다</a:t>
            </a:r>
            <a:r>
              <a:rPr lang="en-US" altLang="ko-KR" dirty="0" smtClean="0"/>
              <a:t>. </a:t>
            </a:r>
          </a:p>
          <a:p>
            <a:r>
              <a:rPr lang="en-US" altLang="ko-KR" dirty="0" smtClean="0"/>
              <a:t>   1816</a:t>
            </a:r>
            <a:r>
              <a:rPr lang="ko-KR" altLang="en-US" dirty="0" smtClean="0"/>
              <a:t>년 영국 해군 대령 </a:t>
            </a:r>
            <a:r>
              <a:rPr lang="ko-KR" altLang="en-US" dirty="0" err="1" smtClean="0"/>
              <a:t>멕스웰과</a:t>
            </a:r>
            <a:r>
              <a:rPr lang="ko-KR" altLang="en-US" dirty="0" smtClean="0"/>
              <a:t> 바실 홀이 서해안을 항해하고 돌아가 조선 항해기를 저술하여 서양 세계에 조선을 알리는데 큰 공헌을 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 책으로 칼 </a:t>
            </a:r>
            <a:r>
              <a:rPr lang="ko-KR" altLang="en-US" dirty="0" err="1" smtClean="0"/>
              <a:t>귀츨라프</a:t>
            </a:r>
            <a:r>
              <a:rPr lang="ko-KR" altLang="en-US" dirty="0" smtClean="0"/>
              <a:t> 선교사가 동방과 한국 선교의 꿈을 꾸었다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  5) 1582</a:t>
            </a:r>
            <a:r>
              <a:rPr lang="ko-KR" altLang="en-US" dirty="0" smtClean="0"/>
              <a:t>년 중국에 도착해 북경에서 세상을 떠날 때 까지 </a:t>
            </a:r>
            <a:r>
              <a:rPr lang="en-US" altLang="ko-KR" dirty="0" smtClean="0"/>
              <a:t>28</a:t>
            </a:r>
            <a:r>
              <a:rPr lang="ko-KR" altLang="en-US" dirty="0" smtClean="0"/>
              <a:t>년 동안 중국 선교를 한 </a:t>
            </a:r>
            <a:r>
              <a:rPr lang="ko-KR" altLang="en-US" dirty="0" err="1" smtClean="0"/>
              <a:t>마태오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리치가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이벽이라는</a:t>
            </a:r>
            <a:r>
              <a:rPr lang="ko-KR" altLang="en-US" dirty="0" smtClean="0"/>
              <a:t> 사람을 통하여 이승훈을 시켜서 서학</a:t>
            </a:r>
            <a:r>
              <a:rPr lang="en-US" altLang="ko-KR" dirty="0" smtClean="0"/>
              <a:t>(</a:t>
            </a:r>
            <a:r>
              <a:rPr lang="ko-KR" altLang="en-US" dirty="0" smtClean="0"/>
              <a:t>천주교</a:t>
            </a:r>
            <a:r>
              <a:rPr lang="en-US" altLang="ko-KR" dirty="0" smtClean="0"/>
              <a:t>)</a:t>
            </a:r>
            <a:r>
              <a:rPr lang="ko-KR" altLang="en-US" dirty="0" smtClean="0"/>
              <a:t>를 연구하도록 하고 이때 이승훈은 세례를 받았다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그후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장약전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정약용이 믿게 되고 사제조직을 만들기도 했다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A55CE-60A6-41C3-AA58-C396482BB8A1}" type="slidenum">
              <a:rPr lang="el-GR">
                <a:solidFill>
                  <a:prstClr val="black"/>
                </a:solidFill>
              </a:rPr>
              <a:t>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12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829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임오군란에서 </a:t>
            </a:r>
            <a:r>
              <a:rPr lang="ko-KR" altLang="en-US" dirty="0" err="1" smtClean="0"/>
              <a:t>민비를</a:t>
            </a:r>
            <a:r>
              <a:rPr lang="ko-KR" altLang="en-US" dirty="0" smtClean="0"/>
              <a:t> 도운 공로로 고종에 의해 일본으로 </a:t>
            </a:r>
            <a:r>
              <a:rPr lang="ko-KR" altLang="en-US" dirty="0" err="1" smtClean="0"/>
              <a:t>유학갔다가</a:t>
            </a: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err="1" smtClean="0"/>
              <a:t>쓰다센을</a:t>
            </a:r>
            <a:r>
              <a:rPr lang="ko-KR" altLang="en-US" dirty="0" smtClean="0"/>
              <a:t> 만난 곳에서 </a:t>
            </a:r>
            <a:r>
              <a:rPr lang="en-US" altLang="ko-KR" dirty="0" smtClean="0"/>
              <a:t>8</a:t>
            </a:r>
            <a:r>
              <a:rPr lang="ko-KR" altLang="en-US" dirty="0" smtClean="0"/>
              <a:t>복</a:t>
            </a:r>
            <a:r>
              <a:rPr lang="en-US" altLang="ko-KR" dirty="0" smtClean="0"/>
              <a:t>(</a:t>
            </a:r>
            <a:r>
              <a:rPr lang="ko-KR" altLang="en-US" dirty="0" smtClean="0"/>
              <a:t>마태</a:t>
            </a:r>
            <a:r>
              <a:rPr lang="en-US" altLang="ko-KR" dirty="0" smtClean="0"/>
              <a:t>)</a:t>
            </a:r>
            <a:r>
              <a:rPr lang="ko-KR" altLang="en-US" dirty="0" smtClean="0"/>
              <a:t>의 말씀을 읽으면서 감동을 받고</a:t>
            </a: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성경을 받아서 </a:t>
            </a:r>
            <a:r>
              <a:rPr lang="en-US" altLang="ko-KR" dirty="0" smtClean="0"/>
              <a:t>1883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4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29</a:t>
            </a:r>
            <a:r>
              <a:rPr lang="ko-KR" altLang="en-US" dirty="0" smtClean="0"/>
              <a:t>일 존 </a:t>
            </a:r>
            <a:r>
              <a:rPr lang="ko-KR" altLang="en-US" dirty="0" err="1" smtClean="0"/>
              <a:t>낙스라는</a:t>
            </a:r>
            <a:r>
              <a:rPr lang="ko-KR" altLang="en-US" dirty="0" smtClean="0"/>
              <a:t> 선교사에게 세례를 받고</a:t>
            </a: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그 후에 한문성경을 한글로 번역하는 일을 시작한다</a:t>
            </a:r>
            <a:r>
              <a:rPr lang="en-US" altLang="ko-KR" dirty="0" smtClean="0"/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국비유학생이었으나 이로 인해 정부 보조가 끊어진다</a:t>
            </a:r>
            <a:r>
              <a:rPr lang="en-US" altLang="ko-KR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한국기독교역사연구소</a:t>
            </a:r>
            <a:r>
              <a:rPr lang="en-US" altLang="ko-KR" dirty="0" smtClean="0"/>
              <a:t>(</a:t>
            </a:r>
            <a:r>
              <a:rPr lang="ko-KR" altLang="en-US" dirty="0" smtClean="0"/>
              <a:t>소장 이덕주 교수</a:t>
            </a:r>
            <a:r>
              <a:rPr lang="en-US" altLang="ko-KR" dirty="0" smtClean="0"/>
              <a:t>)</a:t>
            </a:r>
            <a:r>
              <a:rPr lang="ko-KR" altLang="en-US" dirty="0" smtClean="0"/>
              <a:t>와 아시아언어문화연구원</a:t>
            </a:r>
            <a:r>
              <a:rPr lang="en-US" altLang="ko-KR" dirty="0" smtClean="0"/>
              <a:t>(</a:t>
            </a:r>
            <a:r>
              <a:rPr lang="ko-KR" altLang="en-US" dirty="0" smtClean="0"/>
              <a:t>원장 </a:t>
            </a:r>
            <a:r>
              <a:rPr lang="ko-KR" altLang="en-US" dirty="0" err="1" smtClean="0"/>
              <a:t>정제순</a:t>
            </a:r>
            <a:r>
              <a:rPr lang="en-US" altLang="ko-KR" dirty="0" smtClean="0"/>
              <a:t>) </a:t>
            </a:r>
            <a:r>
              <a:rPr lang="ko-KR" altLang="en-US" dirty="0" err="1" smtClean="0"/>
              <a:t>답사팀</a:t>
            </a:r>
            <a:r>
              <a:rPr lang="ko-KR" altLang="en-US" dirty="0" smtClean="0"/>
              <a:t> </a:t>
            </a:r>
            <a:r>
              <a:rPr lang="en-US" altLang="ko-KR" dirty="0" smtClean="0"/>
              <a:t>37</a:t>
            </a:r>
            <a:r>
              <a:rPr lang="ko-KR" altLang="en-US" dirty="0" smtClean="0"/>
              <a:t>명은 지난달 </a:t>
            </a:r>
            <a:r>
              <a:rPr lang="en-US" altLang="ko-KR" dirty="0" smtClean="0"/>
              <a:t>29</a:t>
            </a:r>
            <a:r>
              <a:rPr lang="ko-KR" altLang="en-US" dirty="0" smtClean="0"/>
              <a:t>일부터 지난 </a:t>
            </a:r>
            <a:r>
              <a:rPr lang="en-US" altLang="ko-KR" dirty="0" smtClean="0"/>
              <a:t>4</a:t>
            </a:r>
            <a:r>
              <a:rPr lang="ko-KR" altLang="en-US" dirty="0" smtClean="0"/>
              <a:t>일까지 일본의 도쿄와 요코하마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교토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고베</a:t>
            </a:r>
            <a:r>
              <a:rPr lang="ko-KR" altLang="en-US" dirty="0" smtClean="0"/>
              <a:t> 등지를 방문했다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그곳엔 한국의 </a:t>
            </a:r>
            <a:r>
              <a:rPr lang="en-US" altLang="ko-KR" dirty="0" smtClean="0"/>
              <a:t>'</a:t>
            </a:r>
            <a:r>
              <a:rPr lang="ko-KR" altLang="en-US" dirty="0" err="1" smtClean="0"/>
              <a:t>마게도냐인</a:t>
            </a:r>
            <a:r>
              <a:rPr lang="en-US" altLang="ko-KR" dirty="0" smtClean="0"/>
              <a:t>' </a:t>
            </a:r>
            <a:r>
              <a:rPr lang="ko-KR" altLang="en-US" dirty="0" smtClean="0"/>
              <a:t>이수정과 일본 기독교 역사의 흔적이 남아있다</a:t>
            </a:r>
            <a:r>
              <a:rPr lang="en-US" altLang="ko-KR" dirty="0" smtClean="0"/>
              <a:t>.  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국민일보는 </a:t>
            </a:r>
            <a:r>
              <a:rPr lang="ko-KR" altLang="en-US" dirty="0" err="1" smtClean="0"/>
              <a:t>이수정</a:t>
            </a:r>
            <a:r>
              <a:rPr lang="ko-KR" altLang="en-US" dirty="0" smtClean="0"/>
              <a:t> 마가복음 성경번역 </a:t>
            </a:r>
            <a:r>
              <a:rPr lang="en-US" altLang="ko-KR" dirty="0" smtClean="0"/>
              <a:t>130</a:t>
            </a:r>
            <a:r>
              <a:rPr lang="ko-KR" altLang="en-US" dirty="0" smtClean="0"/>
              <a:t>주년을 맞아 일본 기독교 유적 답사기를 </a:t>
            </a:r>
            <a:r>
              <a:rPr lang="en-US" altLang="ko-KR" dirty="0" smtClean="0"/>
              <a:t>3</a:t>
            </a:r>
            <a:r>
              <a:rPr lang="ko-KR" altLang="en-US" dirty="0" smtClean="0"/>
              <a:t>회에 걸쳐 연재한다</a:t>
            </a:r>
            <a:r>
              <a:rPr lang="en-US" altLang="ko-KR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한국의 복음전래는 미국의 개척 선교사 내한</a:t>
            </a:r>
            <a:r>
              <a:rPr lang="en-US" altLang="ko-KR" dirty="0" smtClean="0"/>
              <a:t>(1884∼1885</a:t>
            </a:r>
            <a:r>
              <a:rPr lang="ko-KR" altLang="en-US" dirty="0" smtClean="0"/>
              <a:t>년</a:t>
            </a:r>
            <a:r>
              <a:rPr lang="en-US" altLang="ko-KR" dirty="0" smtClean="0"/>
              <a:t>) </a:t>
            </a:r>
            <a:r>
              <a:rPr lang="ko-KR" altLang="en-US" dirty="0" smtClean="0"/>
              <a:t>이전부터 시작됐다</a:t>
            </a:r>
            <a:r>
              <a:rPr lang="en-US" altLang="ko-KR" dirty="0" smtClean="0"/>
              <a:t>. 1882</a:t>
            </a:r>
            <a:r>
              <a:rPr lang="ko-KR" altLang="en-US" dirty="0" smtClean="0"/>
              <a:t>년 만주에서 스코틀랜드 출신 존 </a:t>
            </a:r>
            <a:r>
              <a:rPr lang="ko-KR" altLang="en-US" dirty="0" err="1" smtClean="0"/>
              <a:t>로스</a:t>
            </a:r>
            <a:r>
              <a:rPr lang="ko-KR" altLang="en-US" dirty="0" smtClean="0"/>
              <a:t> 선교사가 ‘</a:t>
            </a:r>
            <a:r>
              <a:rPr lang="ko-KR" altLang="en-US" dirty="0" err="1" smtClean="0"/>
              <a:t>누가복음</a:t>
            </a:r>
            <a:r>
              <a:rPr lang="ko-KR" altLang="en-US" dirty="0" smtClean="0"/>
              <a:t>’을 번역했고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복음을 접한 신자들은 자생적 공동체로 모였다</a:t>
            </a:r>
            <a:r>
              <a:rPr lang="en-US" altLang="ko-KR" dirty="0" smtClean="0"/>
              <a:t>. 1885</a:t>
            </a:r>
            <a:r>
              <a:rPr lang="ko-KR" altLang="en-US" dirty="0" smtClean="0"/>
              <a:t>년 일본에서는 </a:t>
            </a:r>
            <a:r>
              <a:rPr lang="ko-KR" altLang="en-US" dirty="0" err="1" smtClean="0"/>
              <a:t>이수정</a:t>
            </a:r>
            <a:r>
              <a:rPr lang="en-US" altLang="ko-KR" dirty="0" smtClean="0"/>
              <a:t>(1842∼1886)</a:t>
            </a:r>
            <a:r>
              <a:rPr lang="ko-KR" altLang="en-US" dirty="0" smtClean="0"/>
              <a:t>이 ‘마가복음’을 번역</a:t>
            </a:r>
            <a:r>
              <a:rPr lang="en-US" altLang="ko-KR" dirty="0" smtClean="0"/>
              <a:t>, </a:t>
            </a:r>
            <a:r>
              <a:rPr lang="ko-KR" altLang="en-US" dirty="0" smtClean="0"/>
              <a:t>출판했다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 성경은 </a:t>
            </a:r>
            <a:r>
              <a:rPr lang="ko-KR" altLang="en-US" dirty="0" err="1" smtClean="0"/>
              <a:t>언더우드와</a:t>
            </a:r>
            <a:r>
              <a:rPr lang="ko-KR" altLang="en-US" dirty="0" smtClean="0"/>
              <a:t> 아펜젤러가 </a:t>
            </a:r>
            <a:r>
              <a:rPr lang="en-US" altLang="ko-KR" dirty="0" smtClean="0"/>
              <a:t>1885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4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5</a:t>
            </a:r>
            <a:r>
              <a:rPr lang="ko-KR" altLang="en-US" dirty="0" smtClean="0"/>
              <a:t>일 제물포 입국 시 가져온 것으로 유명하다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이수정은</a:t>
            </a:r>
            <a:r>
              <a:rPr lang="ko-KR" altLang="en-US" dirty="0" smtClean="0"/>
              <a:t> 일본에 있던 미국 선교사들에게 한국에 선교사를 </a:t>
            </a:r>
            <a:r>
              <a:rPr lang="ko-KR" altLang="en-US" dirty="0" err="1" smtClean="0"/>
              <a:t>파송해달라고</a:t>
            </a:r>
            <a:r>
              <a:rPr lang="ko-KR" altLang="en-US" dirty="0" smtClean="0"/>
              <a:t> 요청했다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조선 근대화를 위해 일본 유학을 떠났던 그는 인생 목표를 수정했고 조국 복음화를 근대화의 최우선 과제로 삼았다</a:t>
            </a:r>
            <a:r>
              <a:rPr lang="en-US" altLang="ko-KR" dirty="0" smtClean="0"/>
              <a:t>. 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err="1" smtClean="0"/>
              <a:t>이수정이</a:t>
            </a:r>
            <a:r>
              <a:rPr lang="ko-KR" altLang="en-US" dirty="0" smtClean="0"/>
              <a:t> 세례 받은 시바교회  </a:t>
            </a:r>
          </a:p>
          <a:p>
            <a:pPr eaLnBrk="1" hangingPunct="1">
              <a:spcBef>
                <a:spcPct val="0"/>
              </a:spcBef>
            </a:pPr>
            <a:endParaRPr lang="ko-KR" altLang="en-US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지난달 </a:t>
            </a:r>
            <a:r>
              <a:rPr lang="en-US" altLang="ko-KR" dirty="0" smtClean="0"/>
              <a:t>29</a:t>
            </a:r>
            <a:r>
              <a:rPr lang="ko-KR" altLang="en-US" dirty="0" smtClean="0"/>
              <a:t>일 일본 도쿄 중심가 </a:t>
            </a:r>
            <a:r>
              <a:rPr lang="ko-KR" altLang="en-US" dirty="0" err="1" smtClean="0"/>
              <a:t>미타토구</a:t>
            </a:r>
            <a:r>
              <a:rPr lang="en-US" altLang="ko-KR" dirty="0" smtClean="0"/>
              <a:t>. </a:t>
            </a:r>
            <a:r>
              <a:rPr lang="ko-KR" altLang="en-US" dirty="0" smtClean="0"/>
              <a:t>고층빌딩으로 둘러싸인 </a:t>
            </a:r>
            <a:r>
              <a:rPr lang="ko-KR" altLang="en-US" dirty="0" err="1" smtClean="0"/>
              <a:t>도라노몬</a:t>
            </a:r>
            <a:r>
              <a:rPr lang="ko-KR" altLang="en-US" dirty="0" smtClean="0"/>
              <a:t> 거리로 들어서자 베이지색 외벽의 고풍스런 교회당이 모습을 드러냈다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직사각형 교회당 정문에는 ‘일본기독교단시바교회</a:t>
            </a:r>
            <a:r>
              <a:rPr lang="en-US" altLang="ko-KR" dirty="0" smtClean="0"/>
              <a:t>(</a:t>
            </a:r>
            <a:r>
              <a:rPr lang="ko-KR" altLang="en-US" dirty="0" smtClean="0"/>
              <a:t>日本基督敎團芝敎會</a:t>
            </a:r>
            <a:r>
              <a:rPr lang="en-US" altLang="ko-KR" dirty="0" smtClean="0"/>
              <a:t>)’</a:t>
            </a:r>
            <a:r>
              <a:rPr lang="ko-KR" altLang="en-US" dirty="0" smtClean="0"/>
              <a:t>란 글귀가 선명히 새겨져 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시바교회는 </a:t>
            </a:r>
            <a:r>
              <a:rPr lang="ko-KR" altLang="en-US" dirty="0" err="1" smtClean="0"/>
              <a:t>이수정이</a:t>
            </a:r>
            <a:r>
              <a:rPr lang="ko-KR" altLang="en-US" dirty="0" smtClean="0"/>
              <a:t> 세례를 받았던 </a:t>
            </a:r>
            <a:r>
              <a:rPr lang="ko-KR" altLang="en-US" dirty="0" err="1" smtClean="0"/>
              <a:t>로게츠쵸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露月町</a:t>
            </a:r>
            <a:r>
              <a:rPr lang="en-US" altLang="ko-KR" dirty="0" smtClean="0"/>
              <a:t>)</a:t>
            </a:r>
            <a:r>
              <a:rPr lang="ko-KR" altLang="en-US" dirty="0" smtClean="0"/>
              <a:t>교회가 그 뿌리이다</a:t>
            </a:r>
            <a:r>
              <a:rPr lang="en-US" altLang="ko-KR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en-US" altLang="ko-KR" dirty="0" smtClean="0"/>
              <a:t>1883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4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29</a:t>
            </a:r>
            <a:r>
              <a:rPr lang="ko-KR" altLang="en-US" dirty="0" smtClean="0"/>
              <a:t>일 주일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이수정은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로게츠쵸교회에서</a:t>
            </a:r>
            <a:r>
              <a:rPr lang="ko-KR" altLang="en-US" dirty="0" smtClean="0"/>
              <a:t> 세례를 받았다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미국 </a:t>
            </a:r>
            <a:r>
              <a:rPr lang="ko-KR" altLang="en-US" dirty="0" err="1" smtClean="0"/>
              <a:t>북장로교</a:t>
            </a:r>
            <a:r>
              <a:rPr lang="ko-KR" altLang="en-US" dirty="0" smtClean="0"/>
              <a:t> 선교사 조지 </a:t>
            </a:r>
            <a:r>
              <a:rPr lang="ko-KR" altLang="en-US" dirty="0" err="1" smtClean="0"/>
              <a:t>녹스</a:t>
            </a:r>
            <a:r>
              <a:rPr lang="en-US" altLang="ko-KR" dirty="0" smtClean="0"/>
              <a:t>(G W Knox)</a:t>
            </a:r>
            <a:r>
              <a:rPr lang="ko-KR" altLang="en-US" dirty="0" err="1" smtClean="0"/>
              <a:t>에게서다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일본에서 이루어진 한국인 최초의 개신교 세례였다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세례를 받으며 무슨 생각을 했을까</a:t>
            </a:r>
            <a:r>
              <a:rPr lang="en-US" altLang="ko-KR" dirty="0" smtClean="0"/>
              <a:t>. </a:t>
            </a:r>
            <a:r>
              <a:rPr lang="ko-KR" altLang="en-US" dirty="0" smtClean="0"/>
              <a:t>성경을 읽다가 꾸었다는 꿈의 한 장면이었을지 모른다</a:t>
            </a:r>
            <a:r>
              <a:rPr lang="en-US" altLang="ko-KR" dirty="0" smtClean="0"/>
              <a:t>.  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낯선 두 남자가 다가왔다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하나는 키가 컸고 또 하나는 작았다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둘은 짊어진 보따리를 내려놨다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궁금해 물었다</a:t>
            </a:r>
            <a:r>
              <a:rPr lang="en-US" altLang="ko-KR" dirty="0" smtClean="0"/>
              <a:t>. 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en-US" altLang="ko-KR" dirty="0" smtClean="0"/>
              <a:t>“</a:t>
            </a:r>
            <a:r>
              <a:rPr lang="ko-KR" altLang="en-US" dirty="0" smtClean="0"/>
              <a:t>그게 무엇이요</a:t>
            </a:r>
            <a:r>
              <a:rPr lang="en-US" altLang="ko-KR" dirty="0" smtClean="0"/>
              <a:t>?” 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en-US" altLang="ko-KR" dirty="0" smtClean="0"/>
              <a:t>“</a:t>
            </a:r>
            <a:r>
              <a:rPr lang="ko-KR" altLang="en-US" dirty="0" smtClean="0"/>
              <a:t>당신 나라에 가장 귀한 책이오</a:t>
            </a:r>
            <a:r>
              <a:rPr lang="en-US" altLang="ko-KR" dirty="0" smtClean="0"/>
              <a:t>.” 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en-US" altLang="ko-KR" dirty="0" smtClean="0"/>
              <a:t>“</a:t>
            </a:r>
            <a:r>
              <a:rPr lang="ko-KR" altLang="en-US" dirty="0" smtClean="0"/>
              <a:t>무슨 책인데 그러오</a:t>
            </a:r>
            <a:r>
              <a:rPr lang="en-US" altLang="ko-KR" dirty="0" smtClean="0"/>
              <a:t>?” 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en-US" altLang="ko-KR" dirty="0" smtClean="0"/>
              <a:t>“</a:t>
            </a:r>
            <a:r>
              <a:rPr lang="ko-KR" altLang="en-US" dirty="0" smtClean="0"/>
              <a:t>성경이라오</a:t>
            </a:r>
            <a:r>
              <a:rPr lang="en-US" altLang="ko-KR" dirty="0" smtClean="0"/>
              <a:t>.”  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err="1" smtClean="0"/>
              <a:t>이수정은</a:t>
            </a:r>
            <a:r>
              <a:rPr lang="ko-KR" altLang="en-US" dirty="0" smtClean="0"/>
              <a:t> </a:t>
            </a:r>
            <a:r>
              <a:rPr lang="en-US" altLang="ko-KR" dirty="0" smtClean="0"/>
              <a:t>1882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9</a:t>
            </a:r>
            <a:r>
              <a:rPr lang="ko-KR" altLang="en-US" dirty="0" smtClean="0"/>
              <a:t>월</a:t>
            </a:r>
            <a:r>
              <a:rPr lang="en-US" altLang="ko-KR" dirty="0" smtClean="0"/>
              <a:t>, 40</a:t>
            </a:r>
            <a:r>
              <a:rPr lang="ko-KR" altLang="en-US" dirty="0" smtClean="0"/>
              <a:t>세 나이에 일본 </a:t>
            </a:r>
            <a:r>
              <a:rPr lang="ko-KR" altLang="en-US" dirty="0" err="1" smtClean="0"/>
              <a:t>유학길에</a:t>
            </a:r>
            <a:r>
              <a:rPr lang="ko-KR" altLang="en-US" dirty="0" smtClean="0"/>
              <a:t> 올랐다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임오군란에서 명성황후의 목숨을 지킨 공으로 고종의 후의를 입었다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당시 농학에 자극을 받았던 그는 친구 안종수의 소개로 도쿄 농학사</a:t>
            </a:r>
            <a:r>
              <a:rPr lang="en-US" altLang="ko-KR" dirty="0" smtClean="0"/>
              <a:t>(</a:t>
            </a:r>
            <a:r>
              <a:rPr lang="ko-KR" altLang="en-US" dirty="0" smtClean="0"/>
              <a:t>社</a:t>
            </a:r>
            <a:r>
              <a:rPr lang="en-US" altLang="ko-KR" dirty="0" smtClean="0"/>
              <a:t>) </a:t>
            </a:r>
            <a:r>
              <a:rPr lang="ko-KR" altLang="en-US" dirty="0" smtClean="0"/>
              <a:t>설립자 쓰다 센</a:t>
            </a:r>
            <a:r>
              <a:rPr lang="en-US" altLang="ko-KR" dirty="0" smtClean="0"/>
              <a:t>(</a:t>
            </a:r>
            <a:r>
              <a:rPr lang="ko-KR" altLang="en-US" dirty="0" smtClean="0"/>
              <a:t>津田仙</a:t>
            </a:r>
            <a:r>
              <a:rPr lang="en-US" altLang="ko-KR" dirty="0" smtClean="0"/>
              <a:t>)</a:t>
            </a:r>
            <a:r>
              <a:rPr lang="ko-KR" altLang="en-US" dirty="0" smtClean="0"/>
              <a:t>을 만났다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그런데 대화를 하던 중 벽에 걸린 한문 족자에 눈길이 갔다</a:t>
            </a:r>
            <a:r>
              <a:rPr lang="en-US" altLang="ko-KR" dirty="0" smtClean="0"/>
              <a:t>.  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en-US" altLang="ko-KR" dirty="0" smtClean="0"/>
              <a:t>“</a:t>
            </a:r>
            <a:r>
              <a:rPr lang="ko-KR" altLang="en-US" dirty="0" smtClean="0"/>
              <a:t>허심자복의(虛心者福矣) </a:t>
            </a:r>
            <a:r>
              <a:rPr lang="ko-KR" altLang="en-US" dirty="0" err="1" smtClean="0"/>
              <a:t>이천국내기국야</a:t>
            </a:r>
            <a:r>
              <a:rPr lang="ko-KR" altLang="en-US" dirty="0" smtClean="0"/>
              <a:t>(</a:t>
            </a:r>
            <a:r>
              <a:rPr lang="ko-KR" altLang="en-US" dirty="0" err="1" smtClean="0"/>
              <a:t>以天國乃其國也</a:t>
            </a:r>
            <a:r>
              <a:rPr lang="ko-KR" altLang="en-US" dirty="0" smtClean="0"/>
              <a:t>)</a:t>
            </a:r>
            <a:r>
              <a:rPr lang="en-US" altLang="ko-KR" dirty="0" smtClean="0"/>
              <a:t>(</a:t>
            </a:r>
            <a:r>
              <a:rPr lang="ko-KR" altLang="en-US" dirty="0" smtClean="0"/>
              <a:t>마음을 비운 자는 복이 있도다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천국이 그의 나라가 될 것이니</a:t>
            </a:r>
            <a:r>
              <a:rPr lang="en-US" altLang="ko-KR" dirty="0" smtClean="0"/>
              <a:t>)” </a:t>
            </a:r>
            <a:r>
              <a:rPr lang="ko-KR" altLang="en-US" dirty="0" smtClean="0"/>
              <a:t>마태복음 </a:t>
            </a:r>
            <a:r>
              <a:rPr lang="en-US" altLang="ko-KR" dirty="0" smtClean="0"/>
              <a:t>5</a:t>
            </a:r>
            <a:r>
              <a:rPr lang="ko-KR" altLang="en-US" dirty="0" smtClean="0"/>
              <a:t>장에 나오는 ‘산상수훈’의 </a:t>
            </a:r>
            <a:r>
              <a:rPr lang="ko-KR" altLang="en-US" dirty="0" err="1" smtClean="0"/>
              <a:t>팔복</a:t>
            </a:r>
            <a:r>
              <a:rPr lang="ko-KR" altLang="en-US" dirty="0" smtClean="0"/>
              <a:t> 말씀이었다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양반이었던 </a:t>
            </a:r>
            <a:r>
              <a:rPr lang="ko-KR" altLang="en-US" dirty="0" err="1" smtClean="0"/>
              <a:t>이수정은</a:t>
            </a:r>
            <a:r>
              <a:rPr lang="ko-KR" altLang="en-US" dirty="0" smtClean="0"/>
              <a:t> 지금까지 읽었던 동양 고전 글귀와는 전혀 다른 감흥을 느꼈다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대화는 자연히 족자의 글 풀이로 옮겨졌고 감리교도였던 쓰다 </a:t>
            </a:r>
            <a:r>
              <a:rPr lang="ko-KR" altLang="en-US" dirty="0" err="1" smtClean="0"/>
              <a:t>센은</a:t>
            </a:r>
            <a:r>
              <a:rPr lang="ko-KR" altLang="en-US" dirty="0" smtClean="0"/>
              <a:t> 호기심 많은 이방인에게 글귀의 원전인 한문성경을 선물로 주었다</a:t>
            </a:r>
            <a:r>
              <a:rPr lang="en-US" altLang="ko-KR" dirty="0" smtClean="0"/>
              <a:t>. 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숙소로 돌아온 </a:t>
            </a:r>
            <a:r>
              <a:rPr lang="ko-KR" altLang="en-US" dirty="0" err="1" smtClean="0"/>
              <a:t>이수정은</a:t>
            </a:r>
            <a:r>
              <a:rPr lang="ko-KR" altLang="en-US" dirty="0" smtClean="0"/>
              <a:t> ‘낯선 책’을 읽기 시작했다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유교 경전에서는 찾을 수 없는 가르침에 탄복했다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그후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야스카와</a:t>
            </a:r>
            <a:r>
              <a:rPr lang="ko-KR" altLang="en-US" dirty="0" smtClean="0"/>
              <a:t> 도루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安川享</a:t>
            </a:r>
            <a:r>
              <a:rPr lang="en-US" altLang="ko-KR" dirty="0" smtClean="0"/>
              <a:t>) </a:t>
            </a:r>
            <a:r>
              <a:rPr lang="ko-KR" altLang="en-US" dirty="0" smtClean="0"/>
              <a:t>목사와 교제하며 본격적 신앙 여정을 시작했다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야스카와</a:t>
            </a:r>
            <a:r>
              <a:rPr lang="ko-KR" altLang="en-US" dirty="0" smtClean="0"/>
              <a:t> 목사는 나중에 </a:t>
            </a:r>
            <a:r>
              <a:rPr lang="ko-KR" altLang="en-US" dirty="0" err="1" smtClean="0"/>
              <a:t>이수정에게</a:t>
            </a:r>
            <a:r>
              <a:rPr lang="ko-KR" altLang="en-US" dirty="0" smtClean="0"/>
              <a:t> 세례 문답을 했다</a:t>
            </a:r>
            <a:r>
              <a:rPr lang="en-US" altLang="ko-KR" dirty="0" smtClean="0"/>
              <a:t>.  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err="1" smtClean="0"/>
              <a:t>로게츠쵸교회는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이수정이</a:t>
            </a:r>
            <a:r>
              <a:rPr lang="ko-KR" altLang="en-US" dirty="0" smtClean="0"/>
              <a:t> 미국교회를 향해 한국 선교를 요청하는 거점이기도 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그에게 세례를 줬던 </a:t>
            </a:r>
            <a:r>
              <a:rPr lang="ko-KR" altLang="en-US" b="1" dirty="0" err="1" smtClean="0"/>
              <a:t>녹스</a:t>
            </a:r>
            <a:r>
              <a:rPr lang="ko-KR" altLang="en-US" b="1" dirty="0" smtClean="0"/>
              <a:t> 선교사는 이수정의 편지를 미국의 ‘세계선교평론’ 등에 발표했다</a:t>
            </a:r>
            <a:r>
              <a:rPr lang="en-US" altLang="ko-KR" b="1" dirty="0" smtClean="0"/>
              <a:t>. </a:t>
            </a:r>
            <a:r>
              <a:rPr lang="ko-KR" altLang="en-US" dirty="0" err="1" smtClean="0"/>
              <a:t>이수정은</a:t>
            </a:r>
            <a:r>
              <a:rPr lang="ko-KR" altLang="en-US" dirty="0" smtClean="0"/>
              <a:t> 조선과 일본의 국제 관계를 고려해 한국 선교는 미국이 시도하는 게 좋다고 판단</a:t>
            </a:r>
            <a:r>
              <a:rPr lang="en-US" altLang="ko-KR" dirty="0" smtClean="0"/>
              <a:t>, </a:t>
            </a:r>
            <a:r>
              <a:rPr lang="ko-KR" altLang="en-US" dirty="0" smtClean="0"/>
              <a:t>선교사를 보내달라고 요청했다</a:t>
            </a:r>
            <a:r>
              <a:rPr lang="en-US" altLang="ko-KR" dirty="0" smtClean="0"/>
              <a:t>. ‘</a:t>
            </a:r>
            <a:r>
              <a:rPr lang="ko-KR" altLang="en-US" dirty="0" smtClean="0"/>
              <a:t>그리스도의 종 </a:t>
            </a:r>
            <a:r>
              <a:rPr lang="ko-KR" altLang="en-US" dirty="0" err="1" smtClean="0"/>
              <a:t>리주태</a:t>
            </a:r>
            <a:r>
              <a:rPr lang="en-US" altLang="ko-KR" dirty="0" smtClean="0"/>
              <a:t>(A servant of Christ </a:t>
            </a:r>
            <a:r>
              <a:rPr lang="en-US" altLang="ko-KR" dirty="0" err="1" smtClean="0"/>
              <a:t>Rijutei</a:t>
            </a:r>
            <a:r>
              <a:rPr lang="en-US" altLang="ko-KR" dirty="0" smtClean="0"/>
              <a:t>)’</a:t>
            </a:r>
            <a:r>
              <a:rPr lang="ko-KR" altLang="en-US" dirty="0" smtClean="0"/>
              <a:t>의 호소문으로 알려진 편지는 강한 어조였다</a:t>
            </a:r>
            <a:r>
              <a:rPr lang="en-US" altLang="ko-KR" dirty="0" smtClean="0"/>
              <a:t>. </a:t>
            </a:r>
            <a:r>
              <a:rPr lang="en-US" altLang="ko-KR" b="1" u="sng" dirty="0" smtClean="0"/>
              <a:t>“</a:t>
            </a:r>
            <a:r>
              <a:rPr lang="ko-KR" altLang="en-US" b="1" u="sng" dirty="0" smtClean="0"/>
              <a:t>혹시 미국의 선교단체가 이 부름에 응하지 않는다면 하나님은 다른 방법으로 전도자를 보내시겠지만 미국의 선교사들은 화가 있을 것이다</a:t>
            </a:r>
            <a:r>
              <a:rPr lang="en-US" altLang="ko-KR" b="1" u="sng" dirty="0" smtClean="0"/>
              <a:t>.” </a:t>
            </a:r>
            <a:r>
              <a:rPr lang="ko-KR" altLang="en-US" b="1" u="sng" dirty="0" smtClean="0"/>
              <a:t>이 글은 </a:t>
            </a:r>
            <a:r>
              <a:rPr lang="ko-KR" altLang="en-US" b="1" u="sng" dirty="0" err="1" smtClean="0"/>
              <a:t>언더우드와</a:t>
            </a:r>
            <a:r>
              <a:rPr lang="ko-KR" altLang="en-US" b="1" u="sng" dirty="0" smtClean="0"/>
              <a:t> 아펜젤러의 내한에 영향을 줬고 </a:t>
            </a:r>
            <a:r>
              <a:rPr lang="ko-KR" altLang="en-US" b="1" u="sng" dirty="0" err="1" smtClean="0"/>
              <a:t>이수정은</a:t>
            </a:r>
            <a:r>
              <a:rPr lang="ko-KR" altLang="en-US" b="1" u="sng" dirty="0" smtClean="0"/>
              <a:t> ‘한국에서 온 </a:t>
            </a:r>
            <a:r>
              <a:rPr lang="ko-KR" altLang="en-US" b="1" u="sng" dirty="0" err="1" smtClean="0"/>
              <a:t>마게도냐인</a:t>
            </a:r>
            <a:r>
              <a:rPr lang="en-US" altLang="ko-KR" b="1" u="sng" dirty="0" smtClean="0"/>
              <a:t>(a Macedonian from Corea·1883.12.13)’</a:t>
            </a:r>
            <a:r>
              <a:rPr lang="ko-KR" altLang="en-US" b="1" u="sng" dirty="0" smtClean="0"/>
              <a:t>으로 알려졌다</a:t>
            </a:r>
            <a:r>
              <a:rPr lang="en-US" altLang="ko-KR" b="1" u="sng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en-US" altLang="ko-KR" dirty="0" smtClean="0"/>
              <a:t>2</a:t>
            </a:r>
            <a:r>
              <a:rPr lang="ko-KR" altLang="en-US" dirty="0" smtClean="0"/>
              <a:t>차 전도여행에 나선 사도 바울도 마찬가지였다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아시아로 가는 게 어려웠다</a:t>
            </a:r>
            <a:r>
              <a:rPr lang="en-US" altLang="ko-KR" dirty="0" smtClean="0"/>
              <a:t>. “</a:t>
            </a:r>
            <a:r>
              <a:rPr lang="ko-KR" altLang="en-US" dirty="0" smtClean="0"/>
              <a:t>예수의 영이 허락하지 않았기”</a:t>
            </a:r>
            <a:r>
              <a:rPr lang="en-US" altLang="ko-KR" dirty="0" smtClean="0"/>
              <a:t>(</a:t>
            </a:r>
            <a:r>
              <a:rPr lang="ko-KR" altLang="en-US" dirty="0" smtClean="0"/>
              <a:t>행 </a:t>
            </a:r>
            <a:r>
              <a:rPr lang="en-US" altLang="ko-KR" dirty="0" smtClean="0"/>
              <a:t>16:7) </a:t>
            </a:r>
            <a:r>
              <a:rPr lang="ko-KR" altLang="en-US" dirty="0" smtClean="0"/>
              <a:t>때문이었다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결국 바닷가인 </a:t>
            </a:r>
            <a:r>
              <a:rPr lang="ko-KR" altLang="en-US" dirty="0" err="1" smtClean="0"/>
              <a:t>드로아까지</a:t>
            </a:r>
            <a:r>
              <a:rPr lang="ko-KR" altLang="en-US" dirty="0" smtClean="0"/>
              <a:t> 내려갔다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 날 밤 사도바울은 환상을 목격했다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마게도냐</a:t>
            </a:r>
            <a:r>
              <a:rPr lang="ko-KR" altLang="en-US" dirty="0" smtClean="0"/>
              <a:t> 사람이 나타났다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“건너 와 우리를 도우라”</a:t>
            </a:r>
            <a:r>
              <a:rPr lang="en-US" altLang="ko-KR" dirty="0" smtClean="0"/>
              <a:t>(</a:t>
            </a:r>
            <a:r>
              <a:rPr lang="ko-KR" altLang="en-US" dirty="0" smtClean="0"/>
              <a:t>행 </a:t>
            </a:r>
            <a:r>
              <a:rPr lang="en-US" altLang="ko-KR" dirty="0" smtClean="0"/>
              <a:t>16:9)</a:t>
            </a:r>
            <a:r>
              <a:rPr lang="ko-KR" altLang="en-US" dirty="0" smtClean="0"/>
              <a:t>고 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바울은 그제서야 하늘의 뜻을 감지하고 </a:t>
            </a:r>
            <a:r>
              <a:rPr lang="ko-KR" altLang="en-US" dirty="0" err="1" smtClean="0"/>
              <a:t>에게해를</a:t>
            </a:r>
            <a:r>
              <a:rPr lang="ko-KR" altLang="en-US" dirty="0" smtClean="0"/>
              <a:t> 건넜다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복음이 유럽으로 확산되는 계기였다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바울의 환상 속에 나타난 </a:t>
            </a:r>
            <a:r>
              <a:rPr lang="ko-KR" altLang="en-US" dirty="0" err="1" smtClean="0"/>
              <a:t>마게도냐인처럼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이수정은</a:t>
            </a:r>
            <a:r>
              <a:rPr lang="ko-KR" altLang="en-US" dirty="0" smtClean="0"/>
              <a:t> 서구 교회의 선교 뱃길을 아시아의 마지막 </a:t>
            </a:r>
            <a:r>
              <a:rPr lang="ko-KR" altLang="en-US" dirty="0" err="1" smtClean="0"/>
              <a:t>은둔국</a:t>
            </a:r>
            <a:r>
              <a:rPr lang="ko-KR" altLang="en-US" dirty="0" smtClean="0"/>
              <a:t> 한국으로 돌렸다</a:t>
            </a:r>
            <a:r>
              <a:rPr lang="en-US" altLang="ko-KR" dirty="0" smtClean="0"/>
              <a:t>. 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한일 기독교 교류의 장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신사카에교회</a:t>
            </a:r>
            <a:r>
              <a:rPr lang="ko-KR" altLang="en-US" dirty="0" smtClean="0"/>
              <a:t>  </a:t>
            </a:r>
          </a:p>
          <a:p>
            <a:pPr eaLnBrk="1" hangingPunct="1">
              <a:spcBef>
                <a:spcPct val="0"/>
              </a:spcBef>
            </a:pPr>
            <a:endParaRPr lang="ko-KR" altLang="en-US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세례를 받고 공식 기독교인이 된 </a:t>
            </a:r>
            <a:r>
              <a:rPr lang="ko-KR" altLang="en-US" dirty="0" err="1" smtClean="0"/>
              <a:t>이수정은</a:t>
            </a:r>
            <a:r>
              <a:rPr lang="ko-KR" altLang="en-US" dirty="0" smtClean="0"/>
              <a:t> </a:t>
            </a:r>
            <a:r>
              <a:rPr lang="en-US" altLang="ko-KR" dirty="0" smtClean="0"/>
              <a:t>1883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5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8∼13</a:t>
            </a:r>
            <a:r>
              <a:rPr lang="ko-KR" altLang="en-US" dirty="0" smtClean="0"/>
              <a:t>일까지 제</a:t>
            </a:r>
            <a:r>
              <a:rPr lang="en-US" altLang="ko-KR" dirty="0" smtClean="0"/>
              <a:t>3</a:t>
            </a:r>
            <a:r>
              <a:rPr lang="ko-KR" altLang="en-US" dirty="0" smtClean="0"/>
              <a:t>회 </a:t>
            </a:r>
            <a:r>
              <a:rPr lang="ko-KR" altLang="en-US" dirty="0" err="1" smtClean="0"/>
              <a:t>전일본기독교도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대친목회에</a:t>
            </a:r>
            <a:r>
              <a:rPr lang="ko-KR" altLang="en-US" dirty="0" smtClean="0"/>
              <a:t> 참석했다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당시 </a:t>
            </a:r>
            <a:r>
              <a:rPr lang="ko-KR" altLang="en-US" dirty="0" err="1" smtClean="0"/>
              <a:t>대친목회는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신사카에</a:t>
            </a:r>
            <a:r>
              <a:rPr lang="en-US" altLang="ko-KR" dirty="0" smtClean="0"/>
              <a:t>(</a:t>
            </a:r>
            <a:r>
              <a:rPr lang="ko-KR" altLang="en-US" dirty="0" smtClean="0"/>
              <a:t>新榮</a:t>
            </a:r>
            <a:r>
              <a:rPr lang="en-US" altLang="ko-KR" dirty="0" smtClean="0"/>
              <a:t>)</a:t>
            </a:r>
            <a:r>
              <a:rPr lang="ko-KR" altLang="en-US" dirty="0" smtClean="0"/>
              <a:t>교회에서 열렸다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이수정은</a:t>
            </a:r>
            <a:r>
              <a:rPr lang="ko-KR" altLang="en-US" dirty="0" smtClean="0"/>
              <a:t> 여기서 한국어로 대표기도를 드렸다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요한복음 </a:t>
            </a:r>
            <a:r>
              <a:rPr lang="en-US" altLang="ko-KR" dirty="0" smtClean="0"/>
              <a:t>14</a:t>
            </a:r>
            <a:r>
              <a:rPr lang="ko-KR" altLang="en-US" dirty="0" smtClean="0"/>
              <a:t>장으로 신앙을 고백했다</a:t>
            </a:r>
            <a:r>
              <a:rPr lang="en-US" altLang="ko-KR" dirty="0" smtClean="0"/>
              <a:t>.  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err="1" smtClean="0"/>
              <a:t>답사팀은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신사카에교회로</a:t>
            </a:r>
            <a:r>
              <a:rPr lang="ko-KR" altLang="en-US" dirty="0" smtClean="0"/>
              <a:t> 자리를 옮겼다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시바교회에서 멀지 않았다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교회는 </a:t>
            </a:r>
            <a:r>
              <a:rPr lang="ko-KR" altLang="en-US" dirty="0" err="1" smtClean="0"/>
              <a:t>메구로구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메구로역</a:t>
            </a:r>
            <a:r>
              <a:rPr lang="ko-KR" altLang="en-US" dirty="0" smtClean="0"/>
              <a:t> 근처 골목에 아담하게 자리 잡고 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도쿄 최초의 개신교회로 </a:t>
            </a:r>
            <a:r>
              <a:rPr lang="en-US" altLang="ko-KR" dirty="0" smtClean="0"/>
              <a:t>1873</a:t>
            </a:r>
            <a:r>
              <a:rPr lang="ko-KR" altLang="en-US" dirty="0" smtClean="0"/>
              <a:t>년 설립됐다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이수정과 일본 기독교인들이 단체 사진을 찍은 곳으로도 유명하다</a:t>
            </a:r>
            <a:r>
              <a:rPr lang="en-US" altLang="ko-KR" dirty="0" smtClean="0"/>
              <a:t>.  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당시 참석자들은 초기 일본의 기독교 지도자들이었다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 사상가인 </a:t>
            </a:r>
            <a:r>
              <a:rPr lang="ko-KR" altLang="en-US" dirty="0" err="1" smtClean="0"/>
              <a:t>우치무라</a:t>
            </a:r>
            <a:r>
              <a:rPr lang="ko-KR" altLang="en-US" dirty="0" smtClean="0"/>
              <a:t> 간조도 그 자리에 있었고 쓰다 </a:t>
            </a:r>
            <a:r>
              <a:rPr lang="ko-KR" altLang="en-US" dirty="0" err="1" smtClean="0"/>
              <a:t>센도</a:t>
            </a:r>
            <a:r>
              <a:rPr lang="ko-KR" altLang="en-US" dirty="0" smtClean="0"/>
              <a:t> 있었다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우치무라는</a:t>
            </a:r>
            <a:r>
              <a:rPr lang="ko-KR" altLang="en-US" dirty="0" smtClean="0"/>
              <a:t> 이수정의 기도를 듣고 그 감동을 일기에 적었다</a:t>
            </a:r>
            <a:r>
              <a:rPr lang="en-US" altLang="ko-KR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en-US" altLang="ko-KR" dirty="0" smtClean="0"/>
              <a:t>“</a:t>
            </a:r>
            <a:r>
              <a:rPr lang="ko-KR" altLang="en-US" dirty="0" smtClean="0"/>
              <a:t>한 사람의 한국인이 있었는데 그는 이 </a:t>
            </a:r>
            <a:r>
              <a:rPr lang="ko-KR" altLang="en-US" dirty="0" err="1" smtClean="0"/>
              <a:t>은둔국의</a:t>
            </a:r>
            <a:r>
              <a:rPr lang="ko-KR" altLang="en-US" dirty="0" smtClean="0"/>
              <a:t> 국민을 대표하는 명문의 사람으로 일주일 전에 세례를 받고 자기 나라 의복을 항상 착용하는 기품이 당당한 자로서 우리 중에 참가하고 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그는 자기 나라 말로 기도했는데 우리들은 그 마지막에 ‘아멘’ 하는 소리밖에 알아듣지 못하였다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그러나 그 기도는 무한한 힘을 가진 기도였다</a:t>
            </a:r>
            <a:r>
              <a:rPr lang="en-US" altLang="ko-KR" dirty="0" smtClean="0"/>
              <a:t>.”(1883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5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8</a:t>
            </a:r>
            <a:r>
              <a:rPr lang="ko-KR" altLang="en-US" dirty="0" smtClean="0"/>
              <a:t>일</a:t>
            </a:r>
            <a:r>
              <a:rPr lang="en-US" altLang="ko-KR" dirty="0" smtClean="0"/>
              <a:t>) 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오늘의 한국교회가 있게 한 것은 무한한 기도의 힘 때문이었다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기독교 역사학자들은 </a:t>
            </a:r>
            <a:r>
              <a:rPr lang="ko-KR" altLang="en-US" dirty="0" err="1" smtClean="0"/>
              <a:t>이수정이</a:t>
            </a:r>
            <a:r>
              <a:rPr lang="ko-KR" altLang="en-US" dirty="0" smtClean="0"/>
              <a:t> 받아들인 복음은 ‘</a:t>
            </a:r>
            <a:r>
              <a:rPr lang="ko-KR" altLang="en-US" dirty="0" err="1" smtClean="0"/>
              <a:t>순전한</a:t>
            </a:r>
            <a:r>
              <a:rPr lang="ko-KR" altLang="en-US" dirty="0" smtClean="0"/>
              <a:t> 기독교’였다는 것에 이의를 제기하지 않는다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침략적 제국주의 일본 기독교가 아니라는 것이다</a:t>
            </a:r>
            <a:r>
              <a:rPr lang="en-US" altLang="ko-KR" dirty="0" smtClean="0"/>
              <a:t>. 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err="1" smtClean="0"/>
              <a:t>답사팀을</a:t>
            </a:r>
            <a:r>
              <a:rPr lang="ko-KR" altLang="en-US" dirty="0" smtClean="0"/>
              <a:t> 이끌었던 이덕주 </a:t>
            </a:r>
            <a:r>
              <a:rPr lang="ko-KR" altLang="en-US" dirty="0" err="1" smtClean="0"/>
              <a:t>감신대</a:t>
            </a:r>
            <a:r>
              <a:rPr lang="ko-KR" altLang="en-US" dirty="0" smtClean="0"/>
              <a:t> 교수는 “</a:t>
            </a:r>
            <a:r>
              <a:rPr lang="ko-KR" altLang="en-US" dirty="0" err="1" smtClean="0"/>
              <a:t>이수정은</a:t>
            </a:r>
            <a:r>
              <a:rPr lang="ko-KR" altLang="en-US" dirty="0" smtClean="0"/>
              <a:t> 요한복음 </a:t>
            </a:r>
            <a:r>
              <a:rPr lang="en-US" altLang="ko-KR" dirty="0" smtClean="0"/>
              <a:t>14</a:t>
            </a:r>
            <a:r>
              <a:rPr lang="ko-KR" altLang="en-US" dirty="0" smtClean="0"/>
              <a:t>장 </a:t>
            </a:r>
            <a:r>
              <a:rPr lang="en-US" altLang="ko-KR" dirty="0" smtClean="0"/>
              <a:t>20</a:t>
            </a:r>
            <a:r>
              <a:rPr lang="ko-KR" altLang="en-US" dirty="0" smtClean="0"/>
              <a:t>절을 그리스도 가르침의 핵심으로 보고 신앙을 ‘하나님과 인간이 서로 감응하는 이치</a:t>
            </a:r>
            <a:r>
              <a:rPr lang="en-US" altLang="ko-KR" dirty="0" smtClean="0"/>
              <a:t>(</a:t>
            </a:r>
            <a:r>
              <a:rPr lang="ko-KR" altLang="en-US" dirty="0" smtClean="0"/>
              <a:t>神人相感之理</a:t>
            </a:r>
            <a:r>
              <a:rPr lang="en-US" altLang="ko-KR" dirty="0" smtClean="0"/>
              <a:t>)’</a:t>
            </a:r>
            <a:r>
              <a:rPr lang="ko-KR" altLang="en-US" dirty="0" smtClean="0"/>
              <a:t>로 해석했다”며 “그는 믿음으로 구원을 얻는다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以信得義</a:t>
            </a:r>
            <a:r>
              <a:rPr lang="en-US" altLang="ko-KR" dirty="0" smtClean="0"/>
              <a:t>)</a:t>
            </a:r>
            <a:r>
              <a:rPr lang="ko-KR" altLang="en-US" dirty="0" smtClean="0"/>
              <a:t>는 기독교의 근본 교리를 정확하게 이해하고 있었다”고 말했다</a:t>
            </a:r>
            <a:r>
              <a:rPr lang="en-US" altLang="ko-KR" dirty="0" smtClean="0"/>
              <a:t>. 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성경이 인쇄된 곳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요코하마  </a:t>
            </a:r>
          </a:p>
          <a:p>
            <a:pPr eaLnBrk="1" hangingPunct="1">
              <a:spcBef>
                <a:spcPct val="0"/>
              </a:spcBef>
            </a:pPr>
            <a:endParaRPr lang="ko-KR" altLang="en-US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b="1" dirty="0" err="1" smtClean="0"/>
              <a:t>이수정</a:t>
            </a:r>
            <a:r>
              <a:rPr lang="ko-KR" altLang="en-US" b="1" dirty="0" smtClean="0"/>
              <a:t> 성경번역은 그의 기독교 여정의 절정이었다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번역은 미국 성서공회 일본지부 총무였던 </a:t>
            </a:r>
            <a:r>
              <a:rPr lang="ko-KR" altLang="en-US" b="1" dirty="0" err="1" smtClean="0"/>
              <a:t>헨리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루미스</a:t>
            </a:r>
            <a:r>
              <a:rPr lang="ko-KR" altLang="en-US" b="1" dirty="0" smtClean="0"/>
              <a:t> 목사의 제안으로 성사됐다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이수정의 개종 소식을 접한 </a:t>
            </a:r>
            <a:r>
              <a:rPr lang="ko-KR" altLang="en-US" b="1" dirty="0" err="1" smtClean="0"/>
              <a:t>루미스</a:t>
            </a:r>
            <a:r>
              <a:rPr lang="ko-KR" altLang="en-US" b="1" dirty="0" smtClean="0"/>
              <a:t> 목사가 ‘성경번역이야말로 한국 선교의 지름길’이라고 추천한 것이다</a:t>
            </a:r>
            <a:r>
              <a:rPr lang="en-US" altLang="ko-KR" b="1" dirty="0" smtClean="0"/>
              <a:t>.  </a:t>
            </a:r>
          </a:p>
          <a:p>
            <a:pPr eaLnBrk="1" hangingPunct="1">
              <a:spcBef>
                <a:spcPct val="0"/>
              </a:spcBef>
            </a:pPr>
            <a:endParaRPr lang="en-US" altLang="ko-KR" b="1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처음엔 한문성서에 조선어로 토씨를 달았다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훈독신약성서 ‘</a:t>
            </a:r>
            <a:r>
              <a:rPr lang="ko-KR" altLang="en-US" dirty="0" err="1" smtClean="0"/>
              <a:t>마태전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馬太傳</a:t>
            </a:r>
            <a:r>
              <a:rPr lang="en-US" altLang="ko-KR" dirty="0" smtClean="0"/>
              <a:t>)’ </a:t>
            </a:r>
            <a:r>
              <a:rPr lang="ko-KR" altLang="en-US" dirty="0" smtClean="0"/>
              <a:t>등의 복음서였다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그리고 </a:t>
            </a:r>
            <a:r>
              <a:rPr lang="en-US" altLang="ko-KR" dirty="0" smtClean="0"/>
              <a:t>1885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2</a:t>
            </a:r>
            <a:r>
              <a:rPr lang="ko-KR" altLang="en-US" dirty="0" smtClean="0"/>
              <a:t>월 국한문 혼용 ‘신약 </a:t>
            </a:r>
            <a:r>
              <a:rPr lang="ko-KR" altLang="en-US" dirty="0" err="1" smtClean="0"/>
              <a:t>마가젼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복음셔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언땵</a:t>
            </a:r>
            <a:r>
              <a:rPr lang="ko-KR" altLang="en-US" dirty="0" smtClean="0"/>
              <a:t>’를 번역했다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이들 성경은 모두 요코하마의 성서공회를 통해 간행됐다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도쿄에서 자동차로 한 시간을 달려 만난 곳</a:t>
            </a:r>
            <a:r>
              <a:rPr lang="en-US" altLang="ko-KR" dirty="0" smtClean="0"/>
              <a:t>. </a:t>
            </a:r>
            <a:r>
              <a:rPr lang="ko-KR" altLang="en-US" dirty="0" smtClean="0"/>
              <a:t>성서공회는 터만 남아있었다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 터에는 </a:t>
            </a:r>
            <a:r>
              <a:rPr lang="ko-KR" altLang="en-US" dirty="0" err="1" smtClean="0"/>
              <a:t>요코하마컨티넨털호텔이</a:t>
            </a:r>
            <a:r>
              <a:rPr lang="ko-KR" altLang="en-US" dirty="0" smtClean="0"/>
              <a:t> 자리하고 있었고 건너편엔 일본 최초의 개신교회 </a:t>
            </a:r>
            <a:r>
              <a:rPr lang="ko-KR" altLang="en-US" dirty="0" err="1" smtClean="0"/>
              <a:t>카이간</a:t>
            </a:r>
            <a:r>
              <a:rPr lang="en-US" altLang="ko-KR" dirty="0" smtClean="0"/>
              <a:t>(</a:t>
            </a:r>
            <a:r>
              <a:rPr lang="ko-KR" altLang="en-US" dirty="0" smtClean="0"/>
              <a:t>海岸</a:t>
            </a:r>
            <a:r>
              <a:rPr lang="en-US" altLang="ko-KR" dirty="0" smtClean="0"/>
              <a:t>)</a:t>
            </a:r>
            <a:r>
              <a:rPr lang="ko-KR" altLang="en-US" dirty="0" smtClean="0"/>
              <a:t>교회 예배당이 보였다</a:t>
            </a:r>
            <a:r>
              <a:rPr lang="en-US" altLang="ko-KR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일본 </a:t>
            </a:r>
            <a:r>
              <a:rPr lang="ko-KR" altLang="en-US" dirty="0" err="1" smtClean="0"/>
              <a:t>메이지가쿠인대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明治學院大</a:t>
            </a:r>
            <a:r>
              <a:rPr lang="en-US" altLang="ko-KR" dirty="0" smtClean="0"/>
              <a:t>) </a:t>
            </a:r>
            <a:r>
              <a:rPr lang="ko-KR" altLang="en-US" dirty="0" smtClean="0"/>
              <a:t>서정민</a:t>
            </a:r>
            <a:r>
              <a:rPr lang="en-US" altLang="ko-KR" dirty="0" smtClean="0"/>
              <a:t>(</a:t>
            </a:r>
            <a:r>
              <a:rPr lang="ko-KR" altLang="en-US" dirty="0" smtClean="0"/>
              <a:t>전 연세대</a:t>
            </a:r>
            <a:r>
              <a:rPr lang="en-US" altLang="ko-KR" dirty="0" smtClean="0"/>
              <a:t>) </a:t>
            </a:r>
            <a:r>
              <a:rPr lang="ko-KR" altLang="en-US" dirty="0" smtClean="0"/>
              <a:t>교수는 “</a:t>
            </a:r>
            <a:r>
              <a:rPr lang="ko-KR" altLang="en-US" dirty="0" err="1" smtClean="0"/>
              <a:t>이수정은</a:t>
            </a:r>
            <a:r>
              <a:rPr lang="ko-KR" altLang="en-US" dirty="0" smtClean="0"/>
              <a:t> 자신이 번역한 성서를 인쇄하는 동안 수시로 성서공회를 찾았을 것이고 </a:t>
            </a:r>
            <a:r>
              <a:rPr lang="ko-KR" altLang="en-US" dirty="0" err="1" smtClean="0"/>
              <a:t>카이간교회에</a:t>
            </a:r>
            <a:r>
              <a:rPr lang="ko-KR" altLang="en-US" dirty="0" smtClean="0"/>
              <a:t> 들러 번역 성경이 국내에 전파되기를 기도했을 것”이라고 말했다</a:t>
            </a:r>
            <a:r>
              <a:rPr lang="en-US" altLang="ko-KR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err="1" smtClean="0"/>
              <a:t>답사팀은</a:t>
            </a:r>
            <a:r>
              <a:rPr lang="ko-KR" altLang="en-US" dirty="0" smtClean="0"/>
              <a:t> 호텔 앞 거리에서 한일 교회를 위해 기도했다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우중</a:t>
            </a:r>
            <a:r>
              <a:rPr lang="en-US" altLang="ko-KR" dirty="0" smtClean="0"/>
              <a:t>(</a:t>
            </a:r>
            <a:r>
              <a:rPr lang="ko-KR" altLang="en-US" dirty="0" smtClean="0"/>
              <a:t>雨中</a:t>
            </a:r>
            <a:r>
              <a:rPr lang="en-US" altLang="ko-KR" dirty="0" smtClean="0"/>
              <a:t>)</a:t>
            </a:r>
            <a:r>
              <a:rPr lang="ko-KR" altLang="en-US" dirty="0" smtClean="0"/>
              <a:t>의 간절한 기도였다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답사팀</a:t>
            </a:r>
            <a:r>
              <a:rPr lang="ko-KR" altLang="en-US" dirty="0" smtClean="0"/>
              <a:t> 박흥식 서울대</a:t>
            </a:r>
            <a:r>
              <a:rPr lang="en-US" altLang="ko-KR" dirty="0" smtClean="0"/>
              <a:t>(</a:t>
            </a:r>
            <a:r>
              <a:rPr lang="ko-KR" altLang="en-US" dirty="0" smtClean="0"/>
              <a:t>서양중세사</a:t>
            </a:r>
            <a:r>
              <a:rPr lang="en-US" altLang="ko-KR" dirty="0" smtClean="0"/>
              <a:t>) </a:t>
            </a:r>
            <a:r>
              <a:rPr lang="ko-KR" altLang="en-US" dirty="0" smtClean="0"/>
              <a:t>교수는 “이수정의 성경번역과 활동은 한국 근대사를 설명하는 고리가 된다”며 “</a:t>
            </a:r>
            <a:r>
              <a:rPr lang="ko-KR" altLang="en-US" dirty="0" err="1" smtClean="0"/>
              <a:t>이수정이</a:t>
            </a:r>
            <a:r>
              <a:rPr lang="ko-KR" altLang="en-US" dirty="0" smtClean="0"/>
              <a:t> 한일 기독교 교류에 중요한 역할을 했다는 점은 새롭게 조명 받아야 한다”고 말했다</a:t>
            </a:r>
            <a:r>
              <a:rPr lang="en-US" altLang="ko-KR" dirty="0" smtClean="0"/>
              <a:t>.  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en-US" altLang="ko-KR" dirty="0" smtClean="0"/>
              <a:t>‘</a:t>
            </a:r>
            <a:r>
              <a:rPr lang="ko-KR" altLang="en-US" dirty="0" smtClean="0"/>
              <a:t>마가복음’을 인쇄한 곳은 요코하마의 복음인쇄합자회사이다</a:t>
            </a:r>
            <a:r>
              <a:rPr lang="en-US" altLang="ko-KR" dirty="0" smtClean="0"/>
              <a:t>. 1896</a:t>
            </a:r>
            <a:r>
              <a:rPr lang="ko-KR" altLang="en-US" dirty="0" smtClean="0"/>
              <a:t>년부터 </a:t>
            </a:r>
            <a:r>
              <a:rPr lang="en-US" altLang="ko-KR" dirty="0" smtClean="0"/>
              <a:t>1923</a:t>
            </a:r>
            <a:r>
              <a:rPr lang="ko-KR" altLang="en-US" dirty="0" smtClean="0"/>
              <a:t>년까지 많은 성경을 이곳에서 찍었다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마가복음 한글 활자본은 정동제일교회 최초의 한국인 담임이었던 </a:t>
            </a:r>
            <a:r>
              <a:rPr lang="ko-KR" altLang="en-US" dirty="0" err="1" smtClean="0"/>
              <a:t>탁사</a:t>
            </a:r>
            <a:r>
              <a:rPr lang="ko-KR" altLang="en-US" dirty="0" smtClean="0"/>
              <a:t> 최병헌 목사가 썼다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훈장 출신이었던 그는 </a:t>
            </a:r>
            <a:r>
              <a:rPr lang="ko-KR" altLang="en-US" dirty="0" err="1" smtClean="0"/>
              <a:t>한글체가</a:t>
            </a:r>
            <a:r>
              <a:rPr lang="ko-KR" altLang="en-US" dirty="0" smtClean="0"/>
              <a:t> 아름다웠다고 한다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인쇄회사는 한국과도 인연이 깊어 </a:t>
            </a:r>
            <a:r>
              <a:rPr lang="en-US" altLang="ko-KR" dirty="0" smtClean="0"/>
              <a:t>1920</a:t>
            </a:r>
            <a:r>
              <a:rPr lang="ko-KR" altLang="en-US" dirty="0" smtClean="0"/>
              <a:t>년대 동인문학지인 ‘창조’를 비롯한 </a:t>
            </a:r>
            <a:r>
              <a:rPr lang="en-US" altLang="ko-KR" dirty="0" smtClean="0"/>
              <a:t>12</a:t>
            </a:r>
            <a:r>
              <a:rPr lang="ko-KR" altLang="en-US" dirty="0" smtClean="0"/>
              <a:t>가지 출판물을 인쇄했다</a:t>
            </a:r>
            <a:r>
              <a:rPr lang="en-US" altLang="ko-KR" dirty="0" smtClean="0"/>
              <a:t>. ‘</a:t>
            </a:r>
            <a:r>
              <a:rPr lang="ko-KR" altLang="en-US" dirty="0" smtClean="0"/>
              <a:t>삼대’의 작가 염상섭은 일본 유학 중 이 회사에서 </a:t>
            </a:r>
            <a:r>
              <a:rPr lang="ko-KR" altLang="en-US" dirty="0" err="1" smtClean="0"/>
              <a:t>식자공</a:t>
            </a:r>
            <a:r>
              <a:rPr lang="ko-KR" altLang="en-US" dirty="0" smtClean="0"/>
              <a:t> 아르바이트를 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인쇄소는 </a:t>
            </a:r>
            <a:r>
              <a:rPr lang="en-US" altLang="ko-KR" dirty="0" smtClean="0"/>
              <a:t>1923</a:t>
            </a:r>
            <a:r>
              <a:rPr lang="ko-KR" altLang="en-US" dirty="0" smtClean="0"/>
              <a:t>년 관동대지진으로 모두 무너졌고 차이나타운 부근인 그 자리는 좁다란 식당거리로 바뀌었다</a:t>
            </a:r>
            <a:r>
              <a:rPr lang="en-US" altLang="ko-KR" dirty="0" smtClean="0"/>
              <a:t>. 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도쿄</a:t>
            </a:r>
            <a:r>
              <a:rPr lang="en-US" altLang="ko-KR" dirty="0" smtClean="0"/>
              <a:t>·</a:t>
            </a:r>
            <a:r>
              <a:rPr lang="ko-KR" altLang="en-US" dirty="0" smtClean="0"/>
              <a:t>요코하마</a:t>
            </a:r>
            <a:r>
              <a:rPr lang="en-US" altLang="ko-KR" dirty="0" smtClean="0"/>
              <a:t>=</a:t>
            </a:r>
            <a:r>
              <a:rPr lang="ko-KR" altLang="en-US" dirty="0" smtClean="0"/>
              <a:t>글</a:t>
            </a:r>
            <a:r>
              <a:rPr lang="en-US" altLang="ko-KR" dirty="0" smtClean="0"/>
              <a:t>·</a:t>
            </a:r>
            <a:r>
              <a:rPr lang="ko-KR" altLang="en-US" dirty="0" smtClean="0"/>
              <a:t>사진 신상목 기자 </a:t>
            </a:r>
            <a:r>
              <a:rPr lang="en-US" altLang="ko-KR" dirty="0" smtClean="0"/>
              <a:t>smshin@kmib.co.kr </a:t>
            </a:r>
          </a:p>
          <a:p>
            <a:pPr eaLnBrk="1" hangingPunct="1">
              <a:spcBef>
                <a:spcPct val="0"/>
              </a:spcBef>
            </a:pPr>
            <a:endParaRPr lang="ko-KR" altLang="en-US" dirty="0" smtClean="0"/>
          </a:p>
        </p:txBody>
      </p:sp>
      <p:sp>
        <p:nvSpPr>
          <p:cNvPr id="26829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charset="-127"/>
                <a:ea typeface="맑은 고딕" panose="020B0503020000020004" charset="-127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charset="-127"/>
                <a:ea typeface="맑은 고딕" panose="020B0503020000020004" charset="-127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charset="-127"/>
                <a:ea typeface="맑은 고딕" panose="020B0503020000020004" charset="-127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charset="-127"/>
                <a:ea typeface="맑은 고딕" panose="020B0503020000020004" charset="-127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charset="-127"/>
                <a:ea typeface="맑은 고딕" panose="020B0503020000020004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charset="-127"/>
                <a:ea typeface="맑은 고딕" panose="020B0503020000020004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charset="-127"/>
                <a:ea typeface="맑은 고딕" panose="020B0503020000020004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charset="-127"/>
                <a:ea typeface="맑은 고딕" panose="020B0503020000020004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charset="-127"/>
                <a:ea typeface="맑은 고딕" panose="020B0503020000020004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fld id="{2CEA08C3-24DA-4A1E-85D4-DC6F60B7B23A}" type="slidenum">
              <a:rPr lang="ko-KR" altLang="en-US" smtClean="0">
                <a:latin typeface="굴림" panose="020B0600000101010101" charset="-127"/>
                <a:ea typeface="굴림" panose="020B0600000101010101" charset="-127"/>
              </a:rPr>
              <a:t>4</a:t>
            </a:fld>
            <a:endParaRPr lang="ko-KR" altLang="en-US" smtClean="0">
              <a:latin typeface="굴림" panose="020B0600000101010101" charset="-127"/>
              <a:ea typeface="굴림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295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이수정이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어느날</a:t>
            </a:r>
            <a:r>
              <a:rPr lang="ko-KR" altLang="en-US" dirty="0" smtClean="0"/>
              <a:t> 꿈을 꾼다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키가 크고 작은 두 사람이 말하길 </a:t>
            </a:r>
            <a:r>
              <a:rPr lang="en-US" altLang="ko-KR" dirty="0" smtClean="0"/>
              <a:t>“ </a:t>
            </a:r>
            <a:r>
              <a:rPr lang="ko-KR" altLang="en-US" dirty="0" smtClean="0"/>
              <a:t>이 책은</a:t>
            </a:r>
            <a:r>
              <a:rPr lang="en-US" altLang="ko-KR" dirty="0" smtClean="0"/>
              <a:t> </a:t>
            </a:r>
            <a:r>
              <a:rPr lang="ko-KR" altLang="en-US" dirty="0" smtClean="0"/>
              <a:t>당신 나라를 위하여 어느 것보다 가장 중요한 책입니다</a:t>
            </a:r>
            <a:r>
              <a:rPr lang="en-US" altLang="ko-KR" dirty="0" smtClean="0"/>
              <a:t>.” </a:t>
            </a:r>
          </a:p>
          <a:p>
            <a:r>
              <a:rPr lang="ko-KR" altLang="en-US" dirty="0" smtClean="0"/>
              <a:t>하고 꿈을 깬다</a:t>
            </a:r>
            <a:r>
              <a:rPr lang="en-US" altLang="ko-KR" dirty="0" smtClean="0"/>
              <a:t>.</a:t>
            </a:r>
            <a:endParaRPr lang="el-G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A55CE-60A6-41C3-AA58-C396482BB8A1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3603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F7B1-1B35-48D4-8C34-61EF908BB51D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1765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A55CE-60A6-41C3-AA58-C396482BB8A1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631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ko-KR" sz="1200" dirty="0" smtClean="0"/>
              <a:t>1887</a:t>
            </a:r>
            <a:r>
              <a:rPr lang="ko-KR" altLang="en-US" sz="1200" dirty="0" smtClean="0"/>
              <a:t>년 </a:t>
            </a:r>
            <a:r>
              <a:rPr lang="ko-KR" altLang="en-US" sz="1200" b="1" dirty="0" err="1" smtClean="0"/>
              <a:t>알렌은</a:t>
            </a:r>
            <a:r>
              <a:rPr lang="ko-KR" altLang="en-US" sz="1200" b="1" dirty="0" smtClean="0"/>
              <a:t> 정치에 관심이 많아서 주미 한국공사관의 임시공사로 부임을 받아 떠났고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병원은 남대문 안 </a:t>
            </a:r>
            <a:r>
              <a:rPr lang="ko-KR" altLang="en-US" sz="1200" dirty="0" err="1" smtClean="0"/>
              <a:t>구리개로</a:t>
            </a:r>
            <a:r>
              <a:rPr lang="ko-KR" altLang="en-US" sz="1200" dirty="0" smtClean="0"/>
              <a:t> 이전하여 </a:t>
            </a:r>
            <a:r>
              <a:rPr lang="ko-KR" altLang="en-US" sz="1200" b="1" dirty="0" err="1" smtClean="0">
                <a:solidFill>
                  <a:srgbClr val="FF0000"/>
                </a:solidFill>
              </a:rPr>
              <a:t>헤론이</a:t>
            </a:r>
            <a:r>
              <a:rPr lang="ko-KR" altLang="en-US" sz="1200" b="1" dirty="0" smtClean="0">
                <a:solidFill>
                  <a:srgbClr val="FF0000"/>
                </a:solidFill>
              </a:rPr>
              <a:t> 담당하게 되었다</a:t>
            </a:r>
            <a:r>
              <a:rPr lang="en-US" altLang="ko-KR" sz="1200" dirty="0" smtClean="0"/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ko-KR" altLang="en-US" sz="1200" dirty="0" err="1" smtClean="0"/>
              <a:t>헤론은</a:t>
            </a:r>
            <a:r>
              <a:rPr lang="ko-KR" altLang="en-US" sz="1200" dirty="0" smtClean="0"/>
              <a:t> 의사로서 사역을 하다가 이질에 걸려 사망한다</a:t>
            </a:r>
            <a:r>
              <a:rPr lang="en-US" altLang="ko-KR" sz="1200" dirty="0" smtClean="0"/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ko-KR" altLang="en-US" sz="1200" dirty="0" smtClean="0"/>
              <a:t>그리하여 </a:t>
            </a:r>
            <a:r>
              <a:rPr lang="ko-KR" altLang="en-US" sz="1200" dirty="0" err="1" smtClean="0"/>
              <a:t>언더우드가</a:t>
            </a:r>
            <a:r>
              <a:rPr lang="ko-KR" altLang="en-US" sz="1200" dirty="0" smtClean="0"/>
              <a:t> 고종에게 호소하여 </a:t>
            </a:r>
            <a:r>
              <a:rPr lang="en-US" altLang="ko-KR" sz="1200" dirty="0" smtClean="0"/>
              <a:t>‘ </a:t>
            </a:r>
            <a:r>
              <a:rPr lang="ko-KR" altLang="en-US" sz="1200" dirty="0" smtClean="0"/>
              <a:t>양화진 </a:t>
            </a:r>
            <a:r>
              <a:rPr lang="en-US" altLang="ko-KR" sz="1200" dirty="0" smtClean="0"/>
              <a:t>‘</a:t>
            </a:r>
            <a:r>
              <a:rPr lang="ko-KR" altLang="en-US" sz="1200" dirty="0" smtClean="0"/>
              <a:t>을 </a:t>
            </a:r>
            <a:r>
              <a:rPr lang="ko-KR" altLang="en-US" sz="1200" dirty="0" err="1" smtClean="0"/>
              <a:t>헤론의</a:t>
            </a:r>
            <a:r>
              <a:rPr lang="ko-KR" altLang="en-US" sz="1200" dirty="0" smtClean="0"/>
              <a:t> 장지로 준다</a:t>
            </a:r>
            <a:r>
              <a:rPr lang="en-US" altLang="ko-KR" sz="1200" dirty="0" smtClean="0"/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ko-KR" altLang="en-US" sz="1200" dirty="0" err="1" smtClean="0"/>
              <a:t>절두산</a:t>
            </a:r>
            <a:r>
              <a:rPr lang="ko-KR" altLang="en-US" sz="1200" dirty="0" smtClean="0"/>
              <a:t> 옆에 있다</a:t>
            </a:r>
            <a:r>
              <a:rPr lang="en-US" altLang="ko-KR" sz="1200" dirty="0" smtClean="0"/>
              <a:t>. ( 1866</a:t>
            </a:r>
            <a:r>
              <a:rPr lang="ko-KR" altLang="en-US" sz="1200" dirty="0" smtClean="0"/>
              <a:t>년 병인박해 때 </a:t>
            </a:r>
            <a:r>
              <a:rPr lang="ko-KR" altLang="en-US" sz="1200" dirty="0" err="1" smtClean="0"/>
              <a:t>카톨릭</a:t>
            </a:r>
            <a:r>
              <a:rPr lang="ko-KR" altLang="en-US" sz="1200" dirty="0" smtClean="0"/>
              <a:t> 신자를 참수하였던 땅 </a:t>
            </a:r>
            <a:r>
              <a:rPr lang="en-US" altLang="ko-KR" sz="1200" dirty="0" smtClean="0"/>
              <a:t>)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ko-KR" sz="1200" dirty="0" smtClean="0"/>
              <a:t>1891</a:t>
            </a:r>
            <a:r>
              <a:rPr lang="ko-KR" altLang="en-US" sz="1200" dirty="0" smtClean="0"/>
              <a:t>년 </a:t>
            </a:r>
            <a:r>
              <a:rPr lang="ko-KR" altLang="en-US" sz="1200" dirty="0" err="1" smtClean="0"/>
              <a:t>케나다</a:t>
            </a:r>
            <a:r>
              <a:rPr lang="ko-KR" altLang="en-US" sz="1200" dirty="0" smtClean="0"/>
              <a:t> 토론토에서 초청받아 토론토 의대에 조선에 대한 선교보고 </a:t>
            </a:r>
            <a:r>
              <a:rPr lang="en-US" altLang="ko-KR" sz="1200" dirty="0" smtClean="0"/>
              <a:t>– </a:t>
            </a:r>
            <a:r>
              <a:rPr lang="ko-KR" altLang="en-US" sz="1200" dirty="0" smtClean="0"/>
              <a:t>이때 의대생들이 자원</a:t>
            </a:r>
            <a:endParaRPr lang="en-US" altLang="ko-KR" sz="1200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ko-KR" sz="1200" dirty="0" smtClean="0"/>
              <a:t>  </a:t>
            </a:r>
            <a:r>
              <a:rPr lang="ko-KR" altLang="en-US" sz="1200" dirty="0" smtClean="0"/>
              <a:t>이때 의대 교수였던 </a:t>
            </a:r>
            <a:r>
              <a:rPr lang="ko-KR" altLang="en-US" sz="1200" dirty="0" err="1" smtClean="0"/>
              <a:t>에비슨</a:t>
            </a:r>
            <a:r>
              <a:rPr lang="ko-KR" altLang="en-US" sz="1200" dirty="0" smtClean="0"/>
              <a:t> 교수가 가기로 함 </a:t>
            </a:r>
            <a:r>
              <a:rPr lang="en-US" altLang="ko-KR" sz="1200" dirty="0" smtClean="0"/>
              <a:t>( 1891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)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ko-KR" sz="1200" dirty="0" smtClean="0"/>
              <a:t>7</a:t>
            </a:r>
            <a:r>
              <a:rPr lang="ko-KR" altLang="en-US" sz="1200" dirty="0" smtClean="0"/>
              <a:t>년간 사역 후 다시 고국으로 돌아가서 </a:t>
            </a:r>
            <a:r>
              <a:rPr lang="ko-KR" altLang="en-US" sz="1200" dirty="0" err="1" smtClean="0"/>
              <a:t>카네기</a:t>
            </a:r>
            <a:r>
              <a:rPr lang="ko-KR" altLang="en-US" sz="1200" dirty="0" smtClean="0"/>
              <a:t> 홀에서 선교 보고함</a:t>
            </a:r>
            <a:endParaRPr lang="en-US" altLang="ko-KR" sz="1200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ko-KR" sz="1200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ko-KR" sz="1200" dirty="0" smtClean="0"/>
              <a:t>  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ko-KR" altLang="en-US" sz="1200" dirty="0" err="1" smtClean="0"/>
              <a:t>헤론의</a:t>
            </a:r>
            <a:r>
              <a:rPr lang="ko-KR" altLang="en-US" sz="1200" dirty="0" smtClean="0"/>
              <a:t> 순직 이후 </a:t>
            </a:r>
            <a:r>
              <a:rPr lang="ko-KR" altLang="en-US" sz="1200" dirty="0" err="1" smtClean="0"/>
              <a:t>언더우드는</a:t>
            </a:r>
            <a:r>
              <a:rPr lang="ko-KR" altLang="en-US" sz="1200" dirty="0" smtClean="0"/>
              <a:t> </a:t>
            </a:r>
            <a:r>
              <a:rPr lang="ko-KR" altLang="en-US" sz="1200" dirty="0" err="1" smtClean="0"/>
              <a:t>케나다에서</a:t>
            </a:r>
            <a:r>
              <a:rPr lang="ko-KR" altLang="en-US" sz="1200" dirty="0" smtClean="0"/>
              <a:t> 선교보고를 하면서 조선에 선교사가 필요함을 호소</a:t>
            </a:r>
            <a:endParaRPr lang="en-US" altLang="ko-KR" sz="1200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ko-KR" altLang="en-US" sz="1200" dirty="0" smtClean="0"/>
              <a:t>이때 캐나다 대학교 의대 교수 </a:t>
            </a:r>
            <a:r>
              <a:rPr lang="ko-KR" altLang="en-US" sz="1200" dirty="0" err="1" smtClean="0"/>
              <a:t>에비슨이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3</a:t>
            </a:r>
            <a:r>
              <a:rPr lang="ko-KR" altLang="en-US" sz="1200" dirty="0" smtClean="0"/>
              <a:t>대 제중원 원장으로 </a:t>
            </a:r>
            <a:r>
              <a:rPr lang="ko-KR" altLang="en-US" sz="1200" dirty="0" err="1" smtClean="0"/>
              <a:t>오게된다</a:t>
            </a:r>
            <a:r>
              <a:rPr lang="en-US" altLang="ko-KR" sz="1200" dirty="0" smtClean="0"/>
              <a:t>.</a:t>
            </a:r>
            <a:endParaRPr lang="el-GR" altLang="ko-KR" sz="1200" dirty="0" smtClean="0"/>
          </a:p>
          <a:p>
            <a:endParaRPr lang="el-G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F7B1-1B35-48D4-8C34-61EF908BB51D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2023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569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ko-KR" altLang="en-US" b="1" dirty="0" err="1" smtClean="0"/>
              <a:t>헤론</a:t>
            </a:r>
            <a:r>
              <a:rPr lang="en-US" altLang="ko-KR" b="1" dirty="0" smtClean="0"/>
              <a:t>(John W. Heron·</a:t>
            </a:r>
            <a:r>
              <a:rPr lang="ko-KR" altLang="en-US" b="1" dirty="0" err="1" smtClean="0"/>
              <a:t>惠論</a:t>
            </a:r>
            <a:r>
              <a:rPr lang="en-US" altLang="ko-KR" b="1" dirty="0" smtClean="0"/>
              <a:t>·1856∼1890)</a:t>
            </a:r>
            <a:r>
              <a:rPr lang="ko-KR" altLang="en-US" b="1" dirty="0" smtClean="0"/>
              <a:t>은 </a:t>
            </a:r>
            <a:r>
              <a:rPr lang="en-US" altLang="ko-KR" b="1" dirty="0" smtClean="0"/>
              <a:t>1885.6 </a:t>
            </a:r>
            <a:r>
              <a:rPr lang="ko-KR" altLang="en-US" b="1" dirty="0" smtClean="0"/>
              <a:t>에 내한한 개신교 개척 의료 선교사였다</a:t>
            </a:r>
            <a:r>
              <a:rPr lang="en-US" altLang="ko-KR" b="1" dirty="0" smtClean="0"/>
              <a:t>.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그는 </a:t>
            </a:r>
            <a:r>
              <a:rPr lang="en-US" altLang="ko-KR" b="1" dirty="0" smtClean="0"/>
              <a:t>1884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4</a:t>
            </a:r>
            <a:r>
              <a:rPr lang="ko-KR" altLang="en-US" b="1" dirty="0" smtClean="0"/>
              <a:t>월 미국 </a:t>
            </a:r>
            <a:r>
              <a:rPr lang="ko-KR" altLang="en-US" b="1" dirty="0" err="1" smtClean="0"/>
              <a:t>북장로회</a:t>
            </a:r>
            <a:r>
              <a:rPr lang="ko-KR" altLang="en-US" b="1" dirty="0" smtClean="0"/>
              <a:t> 해외선교부의 첫 한국 선교사로 임명을 받았으나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뉴욕에서 </a:t>
            </a:r>
            <a:r>
              <a:rPr lang="en-US" altLang="ko-KR" b="1" dirty="0" smtClean="0"/>
              <a:t>1</a:t>
            </a:r>
            <a:r>
              <a:rPr lang="ko-KR" altLang="en-US" b="1" dirty="0" smtClean="0"/>
              <a:t>년 간 의사 실습을 한 후 </a:t>
            </a:r>
            <a:r>
              <a:rPr lang="ko-KR" altLang="en-US" b="1" dirty="0" err="1" smtClean="0"/>
              <a:t>알렌과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언더우드에</a:t>
            </a:r>
            <a:r>
              <a:rPr lang="ko-KR" altLang="en-US" b="1" dirty="0" smtClean="0"/>
              <a:t> 이어 세 번째 장로회 선교사로 서울에 도착했다</a:t>
            </a:r>
            <a:r>
              <a:rPr lang="en-US" altLang="ko-KR" b="1" dirty="0" smtClean="0"/>
              <a:t>.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제중원 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대 원장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고종의 시의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성서번역자회</a:t>
            </a:r>
            <a:r>
              <a:rPr lang="ko-KR" altLang="en-US" b="1" dirty="0" smtClean="0"/>
              <a:t> 위원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조선성교서회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기독교서회</a:t>
            </a:r>
            <a:r>
              <a:rPr lang="ko-KR" altLang="en-US" b="1" dirty="0" smtClean="0"/>
              <a:t> 전신</a:t>
            </a:r>
            <a:r>
              <a:rPr lang="en-US" altLang="ko-KR" b="1" dirty="0" smtClean="0"/>
              <a:t>) </a:t>
            </a:r>
            <a:r>
              <a:rPr lang="ko-KR" altLang="en-US" b="1" dirty="0" smtClean="0"/>
              <a:t>창립 회장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그리고 남편이자 두 딸의 아버지로 살다가 </a:t>
            </a:r>
            <a:r>
              <a:rPr lang="en-US" altLang="ko-KR" b="1" dirty="0" smtClean="0"/>
              <a:t>1890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7</a:t>
            </a:r>
            <a:r>
              <a:rPr lang="ko-KR" altLang="en-US" b="1" dirty="0" smtClean="0"/>
              <a:t>월에 </a:t>
            </a:r>
            <a:r>
              <a:rPr lang="en-US" altLang="ko-KR" b="1" dirty="0" smtClean="0"/>
              <a:t>34</a:t>
            </a:r>
            <a:r>
              <a:rPr lang="ko-KR" altLang="en-US" b="1" dirty="0" smtClean="0"/>
              <a:t>세의 젊은 나이에 별세했다</a:t>
            </a:r>
            <a:r>
              <a:rPr lang="en-US" altLang="ko-KR" b="1" dirty="0" smtClean="0"/>
              <a:t>.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그의 사망으로 </a:t>
            </a:r>
            <a:r>
              <a:rPr lang="ko-KR" altLang="en-US" b="1" dirty="0" err="1" smtClean="0"/>
              <a:t>양화진외국인묘지가</a:t>
            </a:r>
            <a:r>
              <a:rPr lang="ko-KR" altLang="en-US" b="1" dirty="0" smtClean="0"/>
              <a:t> 만들어졌다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그가 </a:t>
            </a:r>
            <a:r>
              <a:rPr lang="en-US" altLang="ko-KR" b="1" dirty="0" smtClean="0"/>
              <a:t>5</a:t>
            </a:r>
            <a:r>
              <a:rPr lang="ko-KR" altLang="en-US" b="1" dirty="0" smtClean="0"/>
              <a:t>년간 서울에 남긴 삶의 흔적과 한국 선교를 위한 헌신을 살펴본다</a:t>
            </a:r>
            <a:r>
              <a:rPr lang="en-US" altLang="ko-KR" b="1" dirty="0" smtClean="0"/>
              <a:t>. 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err="1" smtClean="0"/>
              <a:t>헤론의</a:t>
            </a:r>
            <a:r>
              <a:rPr lang="ko-KR" altLang="en-US" b="1" dirty="0" smtClean="0"/>
              <a:t> 생애는 아직까지 잘 알려져 있지 않으므로 먼저 그의 </a:t>
            </a:r>
            <a:r>
              <a:rPr lang="ko-KR" altLang="en-US" b="1" dirty="0" err="1" smtClean="0"/>
              <a:t>개인사에</a:t>
            </a:r>
            <a:r>
              <a:rPr lang="ko-KR" altLang="en-US" b="1" dirty="0" smtClean="0"/>
              <a:t> 두드러진 몇 가지 특징을 연표로 정리해본다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표 참조</a:t>
            </a:r>
            <a:r>
              <a:rPr lang="en-US" altLang="ko-KR" b="1" dirty="0" smtClean="0"/>
              <a:t>).  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err="1" smtClean="0"/>
              <a:t>헤론은</a:t>
            </a:r>
            <a:r>
              <a:rPr lang="ko-KR" altLang="en-US" b="1" dirty="0" smtClean="0"/>
              <a:t> 누구인가 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첫째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헤론은</a:t>
            </a:r>
            <a:r>
              <a:rPr lang="ko-KR" altLang="en-US" b="1" dirty="0" smtClean="0"/>
              <a:t> 영국에서 태어나 </a:t>
            </a:r>
            <a:r>
              <a:rPr lang="en-US" altLang="ko-KR" b="1" dirty="0" smtClean="0"/>
              <a:t>14</a:t>
            </a:r>
            <a:r>
              <a:rPr lang="ko-KR" altLang="en-US" b="1" dirty="0" smtClean="0"/>
              <a:t>세이던 </a:t>
            </a:r>
            <a:r>
              <a:rPr lang="en-US" altLang="ko-KR" b="1" dirty="0" smtClean="0"/>
              <a:t>1870</a:t>
            </a:r>
            <a:r>
              <a:rPr lang="ko-KR" altLang="en-US" b="1" dirty="0" smtClean="0"/>
              <a:t>년 부모를 따라 미국 </a:t>
            </a:r>
            <a:r>
              <a:rPr lang="ko-KR" altLang="en-US" b="1" dirty="0" err="1" smtClean="0"/>
              <a:t>테네시로</a:t>
            </a:r>
            <a:r>
              <a:rPr lang="ko-KR" altLang="en-US" b="1" dirty="0" smtClean="0"/>
              <a:t> 이주한 이민 </a:t>
            </a:r>
            <a:r>
              <a:rPr lang="en-US" altLang="ko-KR" b="1" dirty="0" smtClean="0"/>
              <a:t>1.5</a:t>
            </a:r>
            <a:r>
              <a:rPr lang="ko-KR" altLang="en-US" b="1" dirty="0" smtClean="0"/>
              <a:t>세였다</a:t>
            </a:r>
            <a:r>
              <a:rPr lang="en-US" altLang="ko-KR" b="1" dirty="0" smtClean="0"/>
              <a:t>. </a:t>
            </a:r>
            <a:r>
              <a:rPr lang="ko-KR" altLang="en-US" b="1" dirty="0" err="1" smtClean="0"/>
              <a:t>언더우드나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에비슨도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10</a:t>
            </a:r>
            <a:r>
              <a:rPr lang="ko-KR" altLang="en-US" b="1" dirty="0" smtClean="0"/>
              <a:t>대에 영국에서 미국으로 이주한 </a:t>
            </a:r>
            <a:r>
              <a:rPr lang="en-US" altLang="ko-KR" b="1" dirty="0" smtClean="0"/>
              <a:t>1.5</a:t>
            </a:r>
            <a:r>
              <a:rPr lang="ko-KR" altLang="en-US" b="1" dirty="0" smtClean="0"/>
              <a:t>세였다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익숙한 문화를 떠나서 낯선 </a:t>
            </a:r>
            <a:r>
              <a:rPr lang="ko-KR" altLang="en-US" b="1" dirty="0" err="1" smtClean="0"/>
              <a:t>타문화를</a:t>
            </a:r>
            <a:r>
              <a:rPr lang="ko-KR" altLang="en-US" b="1" dirty="0" smtClean="0"/>
              <a:t> 경험하고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고향을 상대화하고 국제 감각을 지닌 것은 선교사로서 큰 자원이었다</a:t>
            </a:r>
            <a:r>
              <a:rPr lang="en-US" altLang="ko-KR" b="1" dirty="0" smtClean="0"/>
              <a:t>. </a:t>
            </a:r>
            <a:r>
              <a:rPr lang="ko-KR" altLang="en-US" b="1" dirty="0" err="1" smtClean="0"/>
              <a:t>헤론은</a:t>
            </a:r>
            <a:r>
              <a:rPr lang="ko-KR" altLang="en-US" b="1" dirty="0" smtClean="0"/>
              <a:t> 영국에서 </a:t>
            </a:r>
            <a:r>
              <a:rPr lang="en-US" altLang="ko-KR" b="1" dirty="0" smtClean="0"/>
              <a:t>14</a:t>
            </a:r>
            <a:r>
              <a:rPr lang="ko-KR" altLang="en-US" b="1" dirty="0" smtClean="0"/>
              <a:t>년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미국에서 </a:t>
            </a:r>
            <a:r>
              <a:rPr lang="en-US" altLang="ko-KR" b="1" dirty="0" smtClean="0"/>
              <a:t>15</a:t>
            </a:r>
            <a:r>
              <a:rPr lang="ko-KR" altLang="en-US" b="1" dirty="0" smtClean="0"/>
              <a:t>년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한국에서 </a:t>
            </a:r>
            <a:r>
              <a:rPr lang="en-US" altLang="ko-KR" b="1" dirty="0" smtClean="0"/>
              <a:t>5</a:t>
            </a:r>
            <a:r>
              <a:rPr lang="ko-KR" altLang="en-US" b="1" dirty="0" smtClean="0"/>
              <a:t>년간 나그네로 살고 영원한 고향으로 갔다</a:t>
            </a:r>
            <a:r>
              <a:rPr lang="en-US" altLang="ko-KR" b="1" dirty="0" smtClean="0"/>
              <a:t>.  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둘째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헤론은</a:t>
            </a:r>
            <a:r>
              <a:rPr lang="ko-KR" altLang="en-US" b="1" dirty="0" smtClean="0"/>
              <a:t> 선교와 하나님 나라를 위해 개인의 입신출세를 희생한 </a:t>
            </a:r>
            <a:r>
              <a:rPr lang="ko-KR" altLang="en-US" b="1" dirty="0" err="1" smtClean="0"/>
              <a:t>헌신자였다</a:t>
            </a:r>
            <a:r>
              <a:rPr lang="en-US" altLang="ko-KR" b="1" dirty="0" smtClean="0"/>
              <a:t>. 1885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1</a:t>
            </a:r>
            <a:r>
              <a:rPr lang="ko-KR" altLang="en-US" b="1" dirty="0" smtClean="0"/>
              <a:t>월말 </a:t>
            </a:r>
            <a:r>
              <a:rPr lang="ko-KR" altLang="en-US" b="1" dirty="0" err="1" smtClean="0"/>
              <a:t>암스하우스병원에서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부의사로서</a:t>
            </a:r>
            <a:r>
              <a:rPr lang="ko-KR" altLang="en-US" b="1" dirty="0" smtClean="0"/>
              <a:t> 의술 경험을 쌓기 시작했다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이때 모교 </a:t>
            </a:r>
            <a:r>
              <a:rPr lang="ko-KR" altLang="en-US" b="1" dirty="0" err="1" smtClean="0"/>
              <a:t>테네시대학</a:t>
            </a:r>
            <a:r>
              <a:rPr lang="ko-KR" altLang="en-US" b="1" dirty="0" smtClean="0"/>
              <a:t> 의학부 교수로 초빙을 받았다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그러나 </a:t>
            </a:r>
            <a:r>
              <a:rPr lang="ko-KR" altLang="en-US" b="1" dirty="0" err="1" smtClean="0"/>
              <a:t>헤론은</a:t>
            </a:r>
            <a:r>
              <a:rPr lang="ko-KR" altLang="en-US" b="1" dirty="0" smtClean="0"/>
              <a:t> 한국 선교사로 지원했고 준비하고 있었기 때문에</a:t>
            </a:r>
            <a:r>
              <a:rPr lang="en-US" altLang="ko-KR" b="1" dirty="0" smtClean="0"/>
              <a:t>, 20</a:t>
            </a:r>
            <a:r>
              <a:rPr lang="ko-KR" altLang="en-US" b="1" dirty="0" smtClean="0"/>
              <a:t>대에 모교의 교수로 임명되는 명예로운 자리를 거절했다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대신 그는 뉴욕에서 </a:t>
            </a:r>
            <a:r>
              <a:rPr lang="en-US" altLang="ko-KR" b="1" dirty="0" smtClean="0"/>
              <a:t>YMCA </a:t>
            </a:r>
            <a:r>
              <a:rPr lang="ko-KR" altLang="en-US" b="1" dirty="0" smtClean="0"/>
              <a:t>활동에 적극 참여하면서 의대생들에게 선교의 중요성을 고취하고 </a:t>
            </a:r>
            <a:r>
              <a:rPr lang="ko-KR" altLang="en-US" b="1" dirty="0" err="1" smtClean="0"/>
              <a:t>한국행에</a:t>
            </a:r>
            <a:r>
              <a:rPr lang="ko-KR" altLang="en-US" b="1" dirty="0" smtClean="0"/>
              <a:t> 나섰다</a:t>
            </a:r>
            <a:r>
              <a:rPr lang="en-US" altLang="ko-KR" b="1" dirty="0" smtClean="0"/>
              <a:t>.  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셋째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헤론은</a:t>
            </a:r>
            <a:r>
              <a:rPr lang="ko-KR" altLang="en-US" b="1" dirty="0" smtClean="0"/>
              <a:t> 미국 </a:t>
            </a:r>
            <a:r>
              <a:rPr lang="ko-KR" altLang="en-US" b="1" dirty="0" err="1" smtClean="0"/>
              <a:t>북장로회</a:t>
            </a:r>
            <a:r>
              <a:rPr lang="ko-KR" altLang="en-US" b="1" dirty="0" smtClean="0"/>
              <a:t> 해외선교부가 한국에 임명한 첫 선교사였다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그는 미국 </a:t>
            </a:r>
            <a:r>
              <a:rPr lang="ko-KR" altLang="en-US" b="1" dirty="0" err="1" smtClean="0"/>
              <a:t>북장로교회를</a:t>
            </a:r>
            <a:r>
              <a:rPr lang="ko-KR" altLang="en-US" b="1" dirty="0" smtClean="0"/>
              <a:t> 대표하여 극동의 미지의 나라 조선에 </a:t>
            </a:r>
            <a:r>
              <a:rPr lang="ko-KR" altLang="en-US" b="1" dirty="0" err="1" smtClean="0"/>
              <a:t>파송되는</a:t>
            </a:r>
            <a:r>
              <a:rPr lang="ko-KR" altLang="en-US" b="1" dirty="0" smtClean="0"/>
              <a:t> 첫 선교사가 가져야 할 복음적 신앙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건강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의지와 용기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전도열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탁월한 의술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판단력과 인격 등을 골고루 갖춘 자였다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그것은 대학 시절 이후 그를 지켜본 여러 목사와 교수와 의사와 성도들의 추천서가 증명했다</a:t>
            </a:r>
            <a:r>
              <a:rPr lang="en-US" altLang="ko-KR" b="1" dirty="0" smtClean="0"/>
              <a:t>.  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넷째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그는 잘 준비된 선교사였다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그는 임명 후에도 선교 현장에서 투입되면 바로 쓰임 받는 의료 선교사가 되기 위해서 뉴욕에서 </a:t>
            </a:r>
            <a:r>
              <a:rPr lang="en-US" altLang="ko-KR" b="1" dirty="0" smtClean="0"/>
              <a:t>1</a:t>
            </a:r>
            <a:r>
              <a:rPr lang="ko-KR" altLang="en-US" b="1" dirty="0" smtClean="0"/>
              <a:t>년간 의술을 실습한 후에 선교지로 왔다</a:t>
            </a:r>
            <a:r>
              <a:rPr lang="en-US" altLang="ko-KR" b="1" dirty="0" smtClean="0"/>
              <a:t>. 1884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1</a:t>
            </a:r>
            <a:r>
              <a:rPr lang="ko-KR" altLang="en-US" b="1" dirty="0" smtClean="0"/>
              <a:t>월 일본에서 보낸 이수정의 미국선교사 요청 편지가 뉴욕 ‘크리스천 </a:t>
            </a:r>
            <a:r>
              <a:rPr lang="ko-KR" altLang="en-US" b="1" dirty="0" err="1" smtClean="0"/>
              <a:t>위클리</a:t>
            </a:r>
            <a:r>
              <a:rPr lang="en-US" altLang="ko-KR" b="1" dirty="0" smtClean="0"/>
              <a:t>(Christian Weekly)’</a:t>
            </a:r>
            <a:r>
              <a:rPr lang="ko-KR" altLang="en-US" b="1" dirty="0" smtClean="0"/>
              <a:t>에 발표되었다</a:t>
            </a:r>
            <a:r>
              <a:rPr lang="en-US" altLang="ko-KR" b="1" dirty="0" smtClean="0"/>
              <a:t>. 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이 ‘</a:t>
            </a:r>
            <a:r>
              <a:rPr lang="ko-KR" altLang="en-US" b="1" dirty="0" err="1" smtClean="0"/>
              <a:t>마게도니아인의</a:t>
            </a:r>
            <a:r>
              <a:rPr lang="ko-KR" altLang="en-US" b="1" dirty="0" smtClean="0"/>
              <a:t> 부름’을 본 선교본부 실행위원이던 </a:t>
            </a:r>
            <a:r>
              <a:rPr lang="ko-KR" altLang="en-US" b="1" dirty="0" err="1" smtClean="0"/>
              <a:t>브루클린장로교회의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맥윌리엄스</a:t>
            </a:r>
            <a:r>
              <a:rPr lang="ko-KR" altLang="en-US" b="1" dirty="0" smtClean="0"/>
              <a:t> 장로가 </a:t>
            </a:r>
            <a:r>
              <a:rPr lang="en-US" altLang="ko-KR" b="1" dirty="0" smtClean="0"/>
              <a:t>3</a:t>
            </a:r>
            <a:r>
              <a:rPr lang="ko-KR" altLang="en-US" b="1" dirty="0" smtClean="0"/>
              <a:t>월에 선교본부에 한국 선교를 위해 선교사 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명의 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년 봉급인 </a:t>
            </a:r>
            <a:r>
              <a:rPr lang="en-US" altLang="ko-KR" b="1" dirty="0" smtClean="0"/>
              <a:t>5000</a:t>
            </a:r>
            <a:r>
              <a:rPr lang="ko-KR" altLang="en-US" b="1" dirty="0" smtClean="0"/>
              <a:t>달러를 기부했다</a:t>
            </a:r>
            <a:r>
              <a:rPr lang="en-US" altLang="ko-KR" b="1" dirty="0" smtClean="0"/>
              <a:t>. 4</a:t>
            </a:r>
            <a:r>
              <a:rPr lang="ko-KR" altLang="en-US" b="1" dirty="0" smtClean="0"/>
              <a:t>월 </a:t>
            </a:r>
            <a:r>
              <a:rPr lang="en-US" altLang="ko-KR" b="1" dirty="0" smtClean="0"/>
              <a:t>28</a:t>
            </a:r>
            <a:r>
              <a:rPr lang="ko-KR" altLang="en-US" b="1" dirty="0" smtClean="0"/>
              <a:t>일 선교본부는 </a:t>
            </a:r>
            <a:r>
              <a:rPr lang="en-US" altLang="ko-KR" b="1" dirty="0" smtClean="0"/>
              <a:t>1883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5</a:t>
            </a:r>
            <a:r>
              <a:rPr lang="ko-KR" altLang="en-US" b="1" dirty="0" smtClean="0"/>
              <a:t>월에 의료선교사 지원 의사를 밝힌 적이 있었던 </a:t>
            </a:r>
            <a:r>
              <a:rPr lang="ko-KR" altLang="en-US" b="1" dirty="0" err="1" smtClean="0"/>
              <a:t>헤론</a:t>
            </a:r>
            <a:r>
              <a:rPr lang="ko-KR" altLang="en-US" b="1" dirty="0" smtClean="0"/>
              <a:t> 의사를 한국의 첫 선교사로 임명했다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다만 </a:t>
            </a:r>
            <a:r>
              <a:rPr lang="en-US" altLang="ko-KR" b="1" dirty="0" smtClean="0"/>
              <a:t>6</a:t>
            </a:r>
            <a:r>
              <a:rPr lang="ko-KR" altLang="en-US" b="1" dirty="0" smtClean="0"/>
              <a:t>월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중국 상하이에서 적응에 실패한 </a:t>
            </a:r>
            <a:r>
              <a:rPr lang="ko-KR" altLang="en-US" b="1" dirty="0" err="1" smtClean="0"/>
              <a:t>알렌</a:t>
            </a:r>
            <a:r>
              <a:rPr lang="ko-KR" altLang="en-US" b="1" dirty="0" smtClean="0"/>
              <a:t> 의사가 뉴욕 </a:t>
            </a:r>
            <a:r>
              <a:rPr lang="ko-KR" altLang="en-US" b="1" dirty="0" err="1" smtClean="0"/>
              <a:t>선교부에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한국행을</a:t>
            </a:r>
            <a:r>
              <a:rPr lang="ko-KR" altLang="en-US" b="1" dirty="0" smtClean="0"/>
              <a:t> 요청했고</a:t>
            </a:r>
            <a:r>
              <a:rPr lang="en-US" altLang="ko-KR" b="1" dirty="0" smtClean="0"/>
              <a:t>, 7</a:t>
            </a:r>
            <a:r>
              <a:rPr lang="ko-KR" altLang="en-US" b="1" dirty="0" smtClean="0"/>
              <a:t>월 선교부의 허락을 받는 </a:t>
            </a:r>
            <a:r>
              <a:rPr lang="ko-KR" altLang="en-US" b="1" dirty="0" err="1" smtClean="0"/>
              <a:t>알렌이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9</a:t>
            </a:r>
            <a:r>
              <a:rPr lang="ko-KR" altLang="en-US" b="1" dirty="0" smtClean="0"/>
              <a:t>월 </a:t>
            </a:r>
            <a:r>
              <a:rPr lang="en-US" altLang="ko-KR" b="1" dirty="0" smtClean="0"/>
              <a:t>22</a:t>
            </a:r>
            <a:r>
              <a:rPr lang="ko-KR" altLang="en-US" b="1" dirty="0" smtClean="0"/>
              <a:t>일 서울에 도착하면서 첫 내한 주재선교사가 되었다</a:t>
            </a:r>
            <a:r>
              <a:rPr lang="en-US" altLang="ko-KR" b="1" dirty="0" smtClean="0"/>
              <a:t>. </a:t>
            </a:r>
            <a:r>
              <a:rPr lang="ko-KR" altLang="en-US" b="1" dirty="0" err="1" smtClean="0"/>
              <a:t>헤론은</a:t>
            </a:r>
            <a:r>
              <a:rPr lang="ko-KR" altLang="en-US" b="1" dirty="0" smtClean="0"/>
              <a:t> 뉴욕에서 </a:t>
            </a:r>
            <a:r>
              <a:rPr lang="en-US" altLang="ko-KR" b="1" dirty="0" smtClean="0"/>
              <a:t>1</a:t>
            </a:r>
            <a:r>
              <a:rPr lang="ko-KR" altLang="en-US" b="1" dirty="0" smtClean="0"/>
              <a:t>년간 의사로서 더 훈련을 받고 </a:t>
            </a:r>
            <a:r>
              <a:rPr lang="en-US" altLang="ko-KR" b="1" dirty="0" smtClean="0"/>
              <a:t>1885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6</a:t>
            </a:r>
            <a:r>
              <a:rPr lang="ko-KR" altLang="en-US" b="1" dirty="0" smtClean="0"/>
              <a:t>월 </a:t>
            </a:r>
            <a:r>
              <a:rPr lang="en-US" altLang="ko-KR" b="1" dirty="0" smtClean="0"/>
              <a:t>21</a:t>
            </a:r>
            <a:r>
              <a:rPr lang="ko-KR" altLang="en-US" b="1" dirty="0" smtClean="0"/>
              <a:t>일에 서울에 도착했다</a:t>
            </a:r>
            <a:r>
              <a:rPr lang="en-US" altLang="ko-KR" b="1" dirty="0" smtClean="0"/>
              <a:t>. 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양화진에 묻힌 첫 선교사 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다섯째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헤론은</a:t>
            </a:r>
            <a:r>
              <a:rPr lang="ko-KR" altLang="en-US" b="1" dirty="0" smtClean="0"/>
              <a:t> 의료</a:t>
            </a:r>
            <a:r>
              <a:rPr lang="en-US" altLang="ko-KR" b="1" dirty="0" smtClean="0"/>
              <a:t>·</a:t>
            </a:r>
            <a:r>
              <a:rPr lang="ko-KR" altLang="en-US" b="1" dirty="0" smtClean="0"/>
              <a:t>교육</a:t>
            </a:r>
            <a:r>
              <a:rPr lang="en-US" altLang="ko-KR" b="1" dirty="0" smtClean="0"/>
              <a:t>·</a:t>
            </a:r>
            <a:r>
              <a:rPr lang="ko-KR" altLang="en-US" b="1" dirty="0" smtClean="0"/>
              <a:t>전도</a:t>
            </a:r>
            <a:r>
              <a:rPr lang="en-US" altLang="ko-KR" b="1" dirty="0" smtClean="0"/>
              <a:t>·</a:t>
            </a:r>
            <a:r>
              <a:rPr lang="ko-KR" altLang="en-US" b="1" dirty="0" smtClean="0"/>
              <a:t>문서</a:t>
            </a:r>
            <a:r>
              <a:rPr lang="en-US" altLang="ko-KR" b="1" dirty="0" smtClean="0"/>
              <a:t>·</a:t>
            </a:r>
            <a:r>
              <a:rPr lang="ko-KR" altLang="en-US" b="1" dirty="0" smtClean="0"/>
              <a:t>여성 등 다섯 가지 분야가 함께 가야 한다고 본 ‘통합적 선교 신학’을 가졌다</a:t>
            </a:r>
            <a:r>
              <a:rPr lang="en-US" altLang="ko-KR" b="1" dirty="0" smtClean="0"/>
              <a:t>. 1887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9</a:t>
            </a:r>
            <a:r>
              <a:rPr lang="ko-KR" altLang="en-US" b="1" dirty="0" smtClean="0"/>
              <a:t>월 </a:t>
            </a:r>
            <a:r>
              <a:rPr lang="ko-KR" altLang="en-US" b="1" dirty="0" err="1" smtClean="0"/>
              <a:t>알렌</a:t>
            </a:r>
            <a:r>
              <a:rPr lang="ko-KR" altLang="en-US" b="1" dirty="0" smtClean="0"/>
              <a:t> 후임으로 </a:t>
            </a:r>
            <a:r>
              <a:rPr lang="ko-KR" altLang="en-US" b="1" dirty="0" err="1" smtClean="0"/>
              <a:t>구리개</a:t>
            </a:r>
            <a:r>
              <a:rPr lang="ko-KR" altLang="en-US" b="1" dirty="0" smtClean="0"/>
              <a:t> 제중원 제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대 원장 겸 고종의 시의로 </a:t>
            </a:r>
            <a:r>
              <a:rPr lang="ko-KR" altLang="en-US" b="1" dirty="0" err="1" smtClean="0"/>
              <a:t>임명받고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1890</a:t>
            </a:r>
            <a:r>
              <a:rPr lang="ko-KR" altLang="en-US" b="1" dirty="0" smtClean="0"/>
              <a:t>년 사망할 때까지 그는 전파하고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전도와 문서</a:t>
            </a:r>
            <a:r>
              <a:rPr lang="en-US" altLang="ko-KR" b="1" dirty="0" smtClean="0"/>
              <a:t>) </a:t>
            </a:r>
            <a:r>
              <a:rPr lang="ko-KR" altLang="en-US" b="1" dirty="0" smtClean="0"/>
              <a:t>가르치고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의학조수 교육과 고아원학교</a:t>
            </a:r>
            <a:r>
              <a:rPr lang="en-US" altLang="ko-KR" b="1" dirty="0" smtClean="0"/>
              <a:t>), </a:t>
            </a:r>
            <a:r>
              <a:rPr lang="ko-KR" altLang="en-US" b="1" dirty="0" smtClean="0"/>
              <a:t>고치는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의료</a:t>
            </a:r>
            <a:r>
              <a:rPr lang="en-US" altLang="ko-KR" b="1" dirty="0" smtClean="0"/>
              <a:t>) </a:t>
            </a:r>
            <a:r>
              <a:rPr lang="ko-KR" altLang="en-US" b="1" dirty="0" smtClean="0"/>
              <a:t>사역을 통해 하나님의 나라를 이루고자 했다</a:t>
            </a:r>
            <a:r>
              <a:rPr lang="en-US" altLang="ko-KR" b="1" dirty="0" smtClean="0"/>
              <a:t>.  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여섯째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그는 이 땅에 뼈를 묻은 첫 선교사였다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그는 </a:t>
            </a:r>
            <a:r>
              <a:rPr lang="en-US" altLang="ko-KR" b="1" dirty="0" smtClean="0"/>
              <a:t>1890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7</a:t>
            </a:r>
            <a:r>
              <a:rPr lang="ko-KR" altLang="en-US" b="1" dirty="0" smtClean="0"/>
              <a:t>월 </a:t>
            </a:r>
            <a:r>
              <a:rPr lang="en-US" altLang="ko-KR" b="1" dirty="0" smtClean="0"/>
              <a:t>26</a:t>
            </a:r>
            <a:r>
              <a:rPr lang="ko-KR" altLang="en-US" b="1" dirty="0" smtClean="0"/>
              <a:t>일 내한한 지 </a:t>
            </a:r>
            <a:r>
              <a:rPr lang="en-US" altLang="ko-KR" b="1" dirty="0" smtClean="0"/>
              <a:t>5</a:t>
            </a:r>
            <a:r>
              <a:rPr lang="ko-KR" altLang="en-US" b="1" dirty="0" smtClean="0"/>
              <a:t>년 만에 선교사 중 처음으로 병사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病死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여름이라 빨리 시신을 매장해야 했으므로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정부는 양화진에 외국인 묘지를 마련했다</a:t>
            </a:r>
            <a:r>
              <a:rPr lang="en-US" altLang="ko-KR" b="1" dirty="0" smtClean="0"/>
              <a:t>. </a:t>
            </a:r>
            <a:r>
              <a:rPr lang="ko-KR" altLang="en-US" b="1" dirty="0" err="1" smtClean="0"/>
              <a:t>헤론은</a:t>
            </a:r>
            <a:r>
              <a:rPr lang="ko-KR" altLang="en-US" b="1" dirty="0" smtClean="0"/>
              <a:t> 부활을 기다리는 양화진 언덕에 묻힌 첫 외국인이 되었다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그는 시신마저도 선교의 백 년 대계를 위해 사용된 자였다</a:t>
            </a:r>
            <a:r>
              <a:rPr lang="en-US" altLang="ko-KR" b="1" dirty="0" smtClean="0"/>
              <a:t>.  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일곱째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헤론은</a:t>
            </a:r>
            <a:r>
              <a:rPr lang="ko-KR" altLang="en-US" b="1" dirty="0" smtClean="0"/>
              <a:t> 잊혀진 선교사이다</a:t>
            </a:r>
            <a:r>
              <a:rPr lang="en-US" altLang="ko-KR" b="1" dirty="0" smtClean="0"/>
              <a:t>. 19</a:t>
            </a:r>
            <a:r>
              <a:rPr lang="ko-KR" altLang="en-US" b="1" dirty="0" smtClean="0"/>
              <a:t>세기 말 </a:t>
            </a:r>
            <a:r>
              <a:rPr lang="en-US" altLang="ko-KR" b="1" dirty="0" smtClean="0"/>
              <a:t>20</a:t>
            </a:r>
            <a:r>
              <a:rPr lang="ko-KR" altLang="en-US" b="1" dirty="0" smtClean="0"/>
              <a:t>세기 초에 정규 선교사의 개념은 ‘죽을 때까지 평생 전임으로 헌신한 선교사’를 의미했다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그것은 결혼과 마찬가지로 일생을 걸고 </a:t>
            </a:r>
            <a:r>
              <a:rPr lang="ko-KR" altLang="en-US" b="1" dirty="0" err="1" smtClean="0"/>
              <a:t>선교부와</a:t>
            </a:r>
            <a:r>
              <a:rPr lang="ko-KR" altLang="en-US" b="1" dirty="0" smtClean="0"/>
              <a:t> 계약을 하는 관계였다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은퇴 전에는 죽음만이 그 관계를 무효화할 수 있었다</a:t>
            </a:r>
            <a:r>
              <a:rPr lang="en-US" altLang="ko-KR" b="1" dirty="0" smtClean="0"/>
              <a:t>. 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다만 요절한 경우는 정규 명단에 넣지 않았다</a:t>
            </a:r>
            <a:r>
              <a:rPr lang="en-US" altLang="ko-KR" b="1" dirty="0" smtClean="0"/>
              <a:t>. </a:t>
            </a:r>
            <a:r>
              <a:rPr lang="ko-KR" altLang="en-US" b="1" dirty="0" err="1" smtClean="0"/>
              <a:t>헤론은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5</a:t>
            </a:r>
            <a:r>
              <a:rPr lang="ko-KR" altLang="en-US" b="1" dirty="0" smtClean="0"/>
              <a:t>년 사역 후 사망했기 때문에 엄격한 의미에서 ‘정규 선교사’ 반열에 들지 못했다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그 결과 잊혀졌다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그 아내는 </a:t>
            </a:r>
            <a:r>
              <a:rPr lang="ko-KR" altLang="en-US" b="1" dirty="0" err="1" smtClean="0"/>
              <a:t>헤론</a:t>
            </a:r>
            <a:r>
              <a:rPr lang="ko-KR" altLang="en-US" b="1" dirty="0" smtClean="0"/>
              <a:t> 사후에 게일 목사와 결혼하고 원산과 서울에서 활동하다가 건강이 좋지 않아 두 딸과 함께 스위스에서 지내기도 했으나</a:t>
            </a:r>
            <a:r>
              <a:rPr lang="en-US" altLang="ko-KR" b="1" dirty="0" smtClean="0"/>
              <a:t>, 1908</a:t>
            </a:r>
            <a:r>
              <a:rPr lang="ko-KR" altLang="en-US" b="1" dirty="0" smtClean="0"/>
              <a:t>년 서울에서 사망했다</a:t>
            </a:r>
            <a:r>
              <a:rPr lang="en-US" altLang="ko-KR" b="1" dirty="0" smtClean="0"/>
              <a:t>. 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err="1" smtClean="0"/>
              <a:t>헤론</a:t>
            </a:r>
            <a:r>
              <a:rPr lang="ko-KR" altLang="en-US" b="1" dirty="0" smtClean="0"/>
              <a:t> 부부는 한국과 한국인을 위해 생명을 바쳤다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그의 묘비에는 ‘하나님의 아들이 나를 사랑하시고 나를 위하여 자신을 주셨다</a:t>
            </a:r>
            <a:r>
              <a:rPr lang="en-US" altLang="ko-KR" b="1" dirty="0" smtClean="0"/>
              <a:t>(The son of God loved me and gave himself for me)’</a:t>
            </a:r>
            <a:r>
              <a:rPr lang="ko-KR" altLang="en-US" b="1" dirty="0" smtClean="0"/>
              <a:t>라고 쓰여 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그리스도의 사랑과 선물의 삶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그것이 또한 </a:t>
            </a:r>
            <a:r>
              <a:rPr lang="ko-KR" altLang="en-US" b="1" dirty="0" err="1" smtClean="0"/>
              <a:t>헤론의</a:t>
            </a:r>
            <a:r>
              <a:rPr lang="ko-KR" altLang="en-US" b="1" dirty="0" smtClean="0"/>
              <a:t> 삶이었다</a:t>
            </a:r>
            <a:r>
              <a:rPr lang="en-US" altLang="ko-KR" b="1" dirty="0" smtClean="0"/>
              <a:t>.  </a:t>
            </a:r>
            <a:endParaRPr lang="ko-KR" altLang="en-US" dirty="0" smtClean="0"/>
          </a:p>
          <a:p>
            <a:endParaRPr lang="en-US" altLang="ko-KR" b="1" dirty="0" smtClean="0"/>
          </a:p>
          <a:p>
            <a:r>
              <a:rPr lang="en-US" altLang="ko-KR" b="1" dirty="0" smtClean="0"/>
              <a:t>2. </a:t>
            </a:r>
            <a:r>
              <a:rPr lang="ko-KR" altLang="en-US" b="1" dirty="0" err="1" smtClean="0"/>
              <a:t>헤론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그는 누구였나 </a:t>
            </a:r>
            <a:r>
              <a:rPr lang="en-US" altLang="ko-KR" b="1" dirty="0" smtClean="0"/>
              <a:t>-</a:t>
            </a:r>
            <a:r>
              <a:rPr lang="ko-KR" altLang="en-US" b="1" dirty="0" smtClean="0"/>
              <a:t>동료들에게 따뜻했지만 엄격한 도덕주의자</a:t>
            </a:r>
            <a:endParaRPr lang="ko-KR" altLang="en-US" dirty="0" smtClean="0"/>
          </a:p>
          <a:p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err="1" smtClean="0"/>
              <a:t>헤론</a:t>
            </a:r>
            <a:r>
              <a:rPr lang="ko-KR" altLang="en-US" b="1" dirty="0" smtClean="0"/>
              <a:t> 선교사는 따뜻하고 우정이 넘치는 형 같은 사람이었지만 보수적인 엄격주의를 지켰다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사진은 초기에 내한한 </a:t>
            </a:r>
            <a:r>
              <a:rPr lang="en-US" altLang="ko-KR" b="1" dirty="0" smtClean="0"/>
              <a:t>8</a:t>
            </a:r>
            <a:r>
              <a:rPr lang="ko-KR" altLang="en-US" b="1" dirty="0" smtClean="0"/>
              <a:t>인의 선교사들로 위 왼쪽부터 시계 방향으로 </a:t>
            </a:r>
            <a:r>
              <a:rPr lang="ko-KR" altLang="en-US" b="1" dirty="0" err="1" smtClean="0"/>
              <a:t>알렌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언더우드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헤론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스크랜턴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마페트</a:t>
            </a:r>
            <a:r>
              <a:rPr lang="ko-KR" altLang="en-US" b="1" dirty="0" smtClean="0"/>
              <a:t> 게일 </a:t>
            </a:r>
            <a:r>
              <a:rPr lang="ko-KR" altLang="en-US" b="1" dirty="0" err="1" smtClean="0"/>
              <a:t>올링거</a:t>
            </a:r>
            <a:r>
              <a:rPr lang="ko-KR" altLang="en-US" b="1" dirty="0" smtClean="0"/>
              <a:t> 아펜젤러</a:t>
            </a:r>
            <a:r>
              <a:rPr lang="en-US" altLang="ko-KR" b="1" dirty="0" smtClean="0"/>
              <a:t>. </a:t>
            </a:r>
            <a:r>
              <a:rPr lang="ko-KR" altLang="en-US" b="1" dirty="0" err="1" smtClean="0"/>
              <a:t>옥성득</a:t>
            </a:r>
            <a:r>
              <a:rPr lang="ko-KR" altLang="en-US" b="1" dirty="0" smtClean="0"/>
              <a:t> 교수 제공</a:t>
            </a:r>
            <a:br>
              <a:rPr lang="ko-KR" altLang="en-US" b="1" dirty="0" smtClean="0"/>
            </a:br>
            <a:endParaRPr lang="en-US" altLang="ko-KR" b="1" dirty="0" smtClean="0"/>
          </a:p>
          <a:p>
            <a:r>
              <a:rPr lang="ko-KR" altLang="en-US" b="1" dirty="0" smtClean="0"/>
              <a:t>한국에서 활동했던 초기 선교사들은 대개 </a:t>
            </a:r>
            <a:r>
              <a:rPr lang="en-US" altLang="ko-KR" b="1" dirty="0" smtClean="0"/>
              <a:t>20</a:t>
            </a:r>
            <a:r>
              <a:rPr lang="ko-KR" altLang="en-US" b="1" dirty="0" smtClean="0"/>
              <a:t>대 중반에 </a:t>
            </a:r>
            <a:r>
              <a:rPr lang="ko-KR" altLang="en-US" b="1" dirty="0" err="1" smtClean="0"/>
              <a:t>파송되었다</a:t>
            </a:r>
            <a:r>
              <a:rPr lang="en-US" altLang="ko-KR" b="1" dirty="0" smtClean="0"/>
              <a:t>. </a:t>
            </a:r>
            <a:r>
              <a:rPr lang="ko-KR" altLang="en-US" b="1" dirty="0" err="1" smtClean="0"/>
              <a:t>헤론은</a:t>
            </a:r>
            <a:r>
              <a:rPr lang="ko-KR" altLang="en-US" b="1" dirty="0" smtClean="0"/>
              <a:t> 내한 당시 </a:t>
            </a:r>
            <a:r>
              <a:rPr lang="en-US" altLang="ko-KR" b="1" dirty="0" smtClean="0"/>
              <a:t>29</a:t>
            </a:r>
            <a:r>
              <a:rPr lang="ko-KR" altLang="en-US" b="1" dirty="0" smtClean="0"/>
              <a:t>세로 가장 늦은 편에 속했다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미국 </a:t>
            </a:r>
            <a:r>
              <a:rPr lang="ko-KR" altLang="en-US" b="1" dirty="0" err="1" smtClean="0"/>
              <a:t>북감리회</a:t>
            </a:r>
            <a:r>
              <a:rPr lang="ko-KR" altLang="en-US" b="1" dirty="0" smtClean="0"/>
              <a:t> 소속 </a:t>
            </a:r>
            <a:r>
              <a:rPr lang="ko-KR" altLang="en-US" b="1" dirty="0" err="1" smtClean="0"/>
              <a:t>올링거</a:t>
            </a:r>
            <a:r>
              <a:rPr lang="en-US" altLang="ko-KR" b="1" dirty="0" smtClean="0"/>
              <a:t>(1888∼1893</a:t>
            </a:r>
            <a:r>
              <a:rPr lang="ko-KR" altLang="en-US" b="1" dirty="0" smtClean="0"/>
              <a:t>년 활동</a:t>
            </a:r>
            <a:r>
              <a:rPr lang="en-US" altLang="ko-KR" b="1" dirty="0" smtClean="0"/>
              <a:t>) </a:t>
            </a:r>
            <a:r>
              <a:rPr lang="ko-KR" altLang="en-US" b="1" dirty="0" smtClean="0"/>
              <a:t>선교사만 중국에서 </a:t>
            </a:r>
            <a:r>
              <a:rPr lang="en-US" altLang="ko-KR" b="1" dirty="0" smtClean="0"/>
              <a:t>14</a:t>
            </a:r>
            <a:r>
              <a:rPr lang="ko-KR" altLang="en-US" b="1" dirty="0" smtClean="0"/>
              <a:t>년간 활동한 중진으로 전임되었다</a:t>
            </a:r>
            <a:r>
              <a:rPr lang="en-US" altLang="ko-KR" b="1" dirty="0" smtClean="0"/>
              <a:t>.  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따뜻하고 우정 넘치는 형 같은 사람 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초기 선교사들의 외형상 특징을 살펴보자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얼굴을 보면 머리카락은 짧고 단정했으며 대신 콧수염이나 구레나룻을 많이 길렀다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아펜젤러와 </a:t>
            </a:r>
            <a:r>
              <a:rPr lang="ko-KR" altLang="en-US" b="1" dirty="0" err="1" smtClean="0"/>
              <a:t>마페트만</a:t>
            </a:r>
            <a:r>
              <a:rPr lang="ko-KR" altLang="en-US" b="1" dirty="0" smtClean="0"/>
              <a:t> 수염이 없었다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키는 </a:t>
            </a:r>
            <a:r>
              <a:rPr lang="ko-KR" altLang="en-US" b="1" dirty="0" err="1" smtClean="0"/>
              <a:t>언더우드가</a:t>
            </a:r>
            <a:r>
              <a:rPr lang="ko-KR" altLang="en-US" b="1" dirty="0" smtClean="0"/>
              <a:t> 작았고 </a:t>
            </a:r>
            <a:r>
              <a:rPr lang="ko-KR" altLang="en-US" b="1" dirty="0" err="1" smtClean="0"/>
              <a:t>헤론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존스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게일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아펜젤러 순으로 </a:t>
            </a:r>
            <a:r>
              <a:rPr lang="ko-KR" altLang="en-US" b="1" dirty="0" err="1" smtClean="0"/>
              <a:t>중간키였으며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스크랜턴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마페트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알렌은</a:t>
            </a:r>
            <a:r>
              <a:rPr lang="ko-KR" altLang="en-US" b="1" dirty="0" smtClean="0"/>
              <a:t> 장신이었다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동료 선교사였던 </a:t>
            </a:r>
            <a:r>
              <a:rPr lang="ko-KR" altLang="en-US" b="1" dirty="0" err="1" smtClean="0"/>
              <a:t>기퍼드가</a:t>
            </a:r>
            <a:r>
              <a:rPr lang="ko-KR" altLang="en-US" b="1" dirty="0" smtClean="0"/>
              <a:t> 묘사한 </a:t>
            </a:r>
            <a:r>
              <a:rPr lang="ko-KR" altLang="en-US" b="1" dirty="0" err="1" smtClean="0"/>
              <a:t>헤론의</a:t>
            </a:r>
            <a:r>
              <a:rPr lang="ko-KR" altLang="en-US" b="1" dirty="0" smtClean="0"/>
              <a:t> 외모는 미남형 얼굴에 이마가 높고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긴 눈썹에 감수성이 강한 낯빛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매서우면서 순진한 눈매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수북한 콧수염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농담을 할 때 떨리는 윗입술을 가졌으며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전체 인상은 위엄과 품위가 있고 깔끔하고 성실한 모습이었다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표 참조</a:t>
            </a:r>
            <a:r>
              <a:rPr lang="en-US" altLang="ko-KR" b="1" dirty="0" smtClean="0"/>
              <a:t>). 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표는 여러 가지 자료를 바탕으로 초기 남자 선교사들의 성격과 성향을 필자가 나름대로 분석한 것이다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선교사도 인간이다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개척 </a:t>
            </a:r>
            <a:r>
              <a:rPr lang="ko-KR" altLang="en-US" b="1" dirty="0" err="1" smtClean="0"/>
              <a:t>선교지에서는</a:t>
            </a:r>
            <a:r>
              <a:rPr lang="ko-KR" altLang="en-US" b="1" dirty="0" smtClean="0"/>
              <a:t> 갈등과 논쟁이 많기 때문에 여러 감정을 드러내게 된다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따라서 이들을 이해하려면 당시 정치 상황이나 선교 신학과 방법뿐만 아니라 각자의 성격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성향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인간관계 등을 파악할 필요가 있다</a:t>
            </a:r>
            <a:r>
              <a:rPr lang="en-US" altLang="ko-KR" b="1" dirty="0" smtClean="0"/>
              <a:t>. 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err="1" smtClean="0"/>
              <a:t>헤론은</a:t>
            </a:r>
            <a:r>
              <a:rPr lang="ko-KR" altLang="en-US" b="1" dirty="0" smtClean="0"/>
              <a:t> 동료들에게 따뜻하고 우정이 넘치는 형 같은 사람이었지만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보수적인 엄격한 도덕주의자였다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술과 담배를 일체 하지 않았고 파티를 싫어했다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커피보다 진한 것은 마시지 않았다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그래서 </a:t>
            </a:r>
            <a:r>
              <a:rPr lang="en-US" altLang="ko-KR" b="1" dirty="0" smtClean="0"/>
              <a:t>1888</a:t>
            </a:r>
            <a:r>
              <a:rPr lang="ko-KR" altLang="en-US" b="1" dirty="0" smtClean="0"/>
              <a:t>년 가을에 새로 온 파워 의사가 술을 마시고 저녁에 여자들과 노는 것을 혐오했으며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그의 사임을 당연시했다</a:t>
            </a:r>
            <a:r>
              <a:rPr lang="en-US" altLang="ko-KR" b="1" dirty="0" smtClean="0"/>
              <a:t>.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err="1" smtClean="0"/>
              <a:t>헤론은</a:t>
            </a:r>
            <a:r>
              <a:rPr lang="ko-KR" altLang="en-US" b="1" dirty="0" smtClean="0"/>
              <a:t> 말이 적었다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또한 </a:t>
            </a:r>
            <a:r>
              <a:rPr lang="ko-KR" altLang="en-US" b="1" dirty="0" err="1" smtClean="0"/>
              <a:t>알렌이나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언더우드와</a:t>
            </a:r>
            <a:r>
              <a:rPr lang="ko-KR" altLang="en-US" b="1" dirty="0" smtClean="0"/>
              <a:t> 달리 뉴욕 </a:t>
            </a:r>
            <a:r>
              <a:rPr lang="ko-KR" altLang="en-US" b="1" dirty="0" err="1" smtClean="0"/>
              <a:t>선교부에</a:t>
            </a:r>
            <a:r>
              <a:rPr lang="ko-KR" altLang="en-US" b="1" dirty="0" smtClean="0"/>
              <a:t> 편지를 별로 보내지 않았고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자신의 입장을 굳이 변호하거나 옹호하지 않았다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다만 </a:t>
            </a:r>
            <a:r>
              <a:rPr lang="ko-KR" altLang="en-US" b="1" dirty="0" err="1" smtClean="0"/>
              <a:t>테네시에</a:t>
            </a:r>
            <a:r>
              <a:rPr lang="ko-KR" altLang="en-US" b="1" dirty="0" smtClean="0"/>
              <a:t> 있는 부모에게는 많은 편지를 보낸 효자였다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그는 인간관계에서 </a:t>
            </a:r>
            <a:r>
              <a:rPr lang="ko-KR" altLang="en-US" b="1" dirty="0" err="1" smtClean="0"/>
              <a:t>호불호가</a:t>
            </a:r>
            <a:r>
              <a:rPr lang="ko-KR" altLang="en-US" b="1" dirty="0" smtClean="0"/>
              <a:t> 분명하여 친한 사이라도 잘못한 점은 직선적으로 지적하는 스타일이었다</a:t>
            </a:r>
            <a:r>
              <a:rPr lang="en-US" altLang="ko-KR" b="1" dirty="0" smtClean="0"/>
              <a:t>.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그래서 스트레스가 많은 </a:t>
            </a:r>
            <a:r>
              <a:rPr lang="ko-KR" altLang="en-US" b="1" dirty="0" err="1" smtClean="0"/>
              <a:t>개척기</a:t>
            </a:r>
            <a:r>
              <a:rPr lang="ko-KR" altLang="en-US" b="1" dirty="0" smtClean="0"/>
              <a:t> 당시 성격이 날카로운 </a:t>
            </a:r>
            <a:r>
              <a:rPr lang="ko-KR" altLang="en-US" b="1" dirty="0" err="1" smtClean="0"/>
              <a:t>알렌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저돌적인 </a:t>
            </a:r>
            <a:r>
              <a:rPr lang="ko-KR" altLang="en-US" b="1" dirty="0" err="1" smtClean="0"/>
              <a:t>언더우드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과묵한 </a:t>
            </a:r>
            <a:r>
              <a:rPr lang="ko-KR" altLang="en-US" b="1" dirty="0" err="1" smtClean="0"/>
              <a:t>헤론</a:t>
            </a:r>
            <a:r>
              <a:rPr lang="ko-KR" altLang="en-US" b="1" dirty="0" smtClean="0"/>
              <a:t> 세 사람은 원만하게 지내지 못했다</a:t>
            </a:r>
            <a:r>
              <a:rPr lang="en-US" altLang="ko-KR" b="1" dirty="0" smtClean="0"/>
              <a:t>.  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최고 명의였던 </a:t>
            </a:r>
            <a:r>
              <a:rPr lang="ko-KR" altLang="en-US" b="1" dirty="0" err="1" smtClean="0"/>
              <a:t>헤론</a:t>
            </a:r>
            <a:r>
              <a:rPr lang="ko-KR" altLang="en-US" b="1" dirty="0" smtClean="0"/>
              <a:t> 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err="1" smtClean="0"/>
              <a:t>헤론은</a:t>
            </a:r>
            <a:r>
              <a:rPr lang="ko-KR" altLang="en-US" b="1" dirty="0" smtClean="0"/>
              <a:t> 의사로서는 최고 수준의 명의였다</a:t>
            </a:r>
            <a:r>
              <a:rPr lang="en-US" altLang="ko-KR" b="1" dirty="0" smtClean="0"/>
              <a:t>. </a:t>
            </a:r>
            <a:r>
              <a:rPr lang="ko-KR" altLang="en-US" b="1" dirty="0" err="1" smtClean="0"/>
              <a:t>알렌에</a:t>
            </a:r>
            <a:r>
              <a:rPr lang="ko-KR" altLang="en-US" b="1" dirty="0" smtClean="0"/>
              <a:t> 비해 월등한 의술을 가졌기 때문에 </a:t>
            </a:r>
            <a:r>
              <a:rPr lang="en-US" altLang="ko-KR" b="1" dirty="0" smtClean="0"/>
              <a:t>1887</a:t>
            </a:r>
            <a:r>
              <a:rPr lang="ko-KR" altLang="en-US" b="1" dirty="0" smtClean="0"/>
              <a:t>년 제중원 원장 겸 고종의 주치의가 됐고 외국인들을 진료하면서 왕실이나 공사관들 모두가 만족했다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다만 외국인들에 대한 진료가 증가하면서 </a:t>
            </a:r>
            <a:r>
              <a:rPr lang="ko-KR" altLang="en-US" b="1" dirty="0" err="1" smtClean="0"/>
              <a:t>제중원에서</a:t>
            </a:r>
            <a:r>
              <a:rPr lang="ko-KR" altLang="en-US" b="1" dirty="0" smtClean="0"/>
              <a:t> 한국인 환자들을 돌보는 시간이 줄었고 따라서 한국어 습득이 지체되는 문제가 있었다</a:t>
            </a:r>
            <a:r>
              <a:rPr lang="en-US" altLang="ko-KR" b="1" dirty="0" smtClean="0"/>
              <a:t>.  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그러나 </a:t>
            </a:r>
            <a:r>
              <a:rPr lang="ko-KR" altLang="en-US" b="1" dirty="0" err="1" smtClean="0"/>
              <a:t>헤론은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전도열이</a:t>
            </a:r>
            <a:r>
              <a:rPr lang="ko-KR" altLang="en-US" b="1" dirty="0" smtClean="0"/>
              <a:t> 강했고 전도를 위해 한국어도 어느 정도 익혔기 때문에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제중원에서는 치료만 했지만 정동 사택에서는 점차 방문자들에게 전도하고 성경을 가르쳤다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특히 죽기 직전 병상에서 그는 한국인 하인들을 불러 복음의 기본 진리를 전하고 예수를 구주로 받아들일 것을 유언으로 남기기도 했다</a:t>
            </a:r>
            <a:r>
              <a:rPr lang="en-US" altLang="ko-KR" b="1" dirty="0" smtClean="0"/>
              <a:t>.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반면 </a:t>
            </a:r>
            <a:r>
              <a:rPr lang="ko-KR" altLang="en-US" b="1" dirty="0" err="1" smtClean="0"/>
              <a:t>알렌</a:t>
            </a:r>
            <a:r>
              <a:rPr lang="ko-KR" altLang="en-US" b="1" dirty="0" smtClean="0"/>
              <a:t> 의사는 인간적으로는 차갑고 날카롭고 정이 가지 않는 사람이지만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정세 판단이 빨랐고 미국 사업가와 한국 양반 고위직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왕실과 좋은 관계를 유지하면서 사업적 거래에 능했다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의사로서는 기술이 그다지 뛰어나지 않았다</a:t>
            </a:r>
            <a:r>
              <a:rPr lang="en-US" altLang="ko-KR" b="1" dirty="0" smtClean="0"/>
              <a:t>. </a:t>
            </a:r>
            <a:r>
              <a:rPr lang="ko-KR" altLang="en-US" b="1" dirty="0" err="1" smtClean="0"/>
              <a:t>전도열은</a:t>
            </a:r>
            <a:r>
              <a:rPr lang="ko-KR" altLang="en-US" b="1" dirty="0" smtClean="0"/>
              <a:t> 없었고 한국어를 배우기 위해 적극적으로 나서지 않아 말이 서툴렀고 그래서 한국어로 전도한 적도 없었다</a:t>
            </a:r>
            <a:r>
              <a:rPr lang="en-US" altLang="ko-KR" b="1" dirty="0" smtClean="0"/>
              <a:t>.  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err="1" smtClean="0"/>
              <a:t>헤론</a:t>
            </a:r>
            <a:r>
              <a:rPr lang="ko-KR" altLang="en-US" b="1" dirty="0" smtClean="0"/>
              <a:t> 의사가 한국 선교에 공헌한 점은 여덟 가지 정도로 평가할 수 있겠다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첫째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제중원의 두 번째 원장</a:t>
            </a:r>
            <a:r>
              <a:rPr lang="en-US" altLang="ko-KR" b="1" dirty="0" smtClean="0"/>
              <a:t>(1885∼1886)</a:t>
            </a:r>
            <a:r>
              <a:rPr lang="ko-KR" altLang="en-US" b="1" dirty="0" smtClean="0"/>
              <a:t>으로서 수많은 환자를 치료하면서 개신교 선교 사업의 기초를 놓았다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둘째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구리개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을지로의 옛 지명</a:t>
            </a:r>
            <a:r>
              <a:rPr lang="en-US" altLang="ko-KR" b="1" dirty="0" smtClean="0"/>
              <a:t>) </a:t>
            </a:r>
            <a:r>
              <a:rPr lang="ko-KR" altLang="en-US" b="1" dirty="0" smtClean="0"/>
              <a:t>제중원의 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대 원장 겸 고종의 주치의로서 제중원 진료를 본 궤도에 올리고 근대 의학 교육을 시작했다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셋째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의료 사업을 통해 넓은 의미의 선교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곧 그리스도의 사랑을 실천하는 하나님의 선교를 실천했다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넷째</a:t>
            </a:r>
            <a:r>
              <a:rPr lang="en-US" altLang="ko-KR" b="1" dirty="0" smtClean="0"/>
              <a:t>, 1887</a:t>
            </a:r>
            <a:r>
              <a:rPr lang="ko-KR" altLang="en-US" b="1" dirty="0" smtClean="0"/>
              <a:t>년 성서번역위원회가 조직될 때 번역위원으로 성서번역에 참여했다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다섯째</a:t>
            </a:r>
            <a:r>
              <a:rPr lang="en-US" altLang="ko-KR" b="1" dirty="0" smtClean="0"/>
              <a:t>, 1889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10</a:t>
            </a:r>
            <a:r>
              <a:rPr lang="ko-KR" altLang="en-US" b="1" dirty="0" smtClean="0"/>
              <a:t>월 </a:t>
            </a:r>
            <a:r>
              <a:rPr lang="ko-KR" altLang="en-US" b="1" dirty="0" err="1" smtClean="0"/>
              <a:t>선교회공회의가</a:t>
            </a:r>
            <a:r>
              <a:rPr lang="ko-KR" altLang="en-US" b="1" dirty="0" smtClean="0"/>
              <a:t> 조직될 때 회장으로 수고했다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여섯째</a:t>
            </a:r>
            <a:r>
              <a:rPr lang="en-US" altLang="ko-KR" b="1" dirty="0" smtClean="0"/>
              <a:t>, 1890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6</a:t>
            </a:r>
            <a:r>
              <a:rPr lang="ko-KR" altLang="en-US" b="1" dirty="0" smtClean="0"/>
              <a:t>월 </a:t>
            </a:r>
            <a:r>
              <a:rPr lang="ko-KR" altLang="en-US" b="1" dirty="0" err="1" smtClean="0"/>
              <a:t>대한성교서회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大韓聖敎書會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대한기독교서회</a:t>
            </a:r>
            <a:r>
              <a:rPr lang="ko-KR" altLang="en-US" b="1" dirty="0" smtClean="0"/>
              <a:t> 전신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를 조직하고 전도책자 번역과 출판에 기여했다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일곱째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정동 사택에서 한국인들을 전도했다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마지막으로 </a:t>
            </a:r>
            <a:r>
              <a:rPr lang="en-US" altLang="ko-KR" b="1" dirty="0" smtClean="0"/>
              <a:t>1890</a:t>
            </a:r>
            <a:r>
              <a:rPr lang="ko-KR" altLang="en-US" b="1" dirty="0" smtClean="0"/>
              <a:t>년 그의 죽음을 계기로 양화진에 외국인과 선교사들을 위한 묘지가 마련되었다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그의 시신조차 타인을 위해 봉사하는 데 사용되었다</a:t>
            </a:r>
            <a:r>
              <a:rPr lang="en-US" altLang="ko-KR" b="1" dirty="0" smtClean="0"/>
              <a:t>.  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en-US" altLang="ko-KR" b="1" u="sng" dirty="0" smtClean="0"/>
              <a:t>5</a:t>
            </a:r>
            <a:r>
              <a:rPr lang="ko-KR" altLang="en-US" b="1" u="sng" dirty="0" smtClean="0"/>
              <a:t>년의 짧은 선교사 생활</a:t>
            </a:r>
            <a:r>
              <a:rPr lang="ko-KR" altLang="en-US" b="1" dirty="0" smtClean="0"/>
              <a:t>이었지만 </a:t>
            </a:r>
            <a:r>
              <a:rPr lang="ko-KR" altLang="en-US" b="1" dirty="0" err="1" smtClean="0"/>
              <a:t>헤론은</a:t>
            </a:r>
            <a:r>
              <a:rPr lang="ko-KR" altLang="en-US" b="1" dirty="0" smtClean="0"/>
              <a:t> 처음부터 끝까지 학문과 성경을 가르치고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병자를 고치고 하나님의 말씀을 번역하고 선포하는 하나님 나라의 섬기는 종으로 살았다</a:t>
            </a:r>
            <a:r>
              <a:rPr lang="en-US" altLang="ko-KR" b="1" dirty="0" smtClean="0"/>
              <a:t>.​</a:t>
            </a:r>
            <a:endParaRPr lang="ko-KR" altLang="en-US" dirty="0" smtClean="0"/>
          </a:p>
          <a:p>
            <a:r>
              <a:rPr lang="ko-KR" altLang="en-US" b="1" dirty="0" smtClean="0"/>
              <a:t>​</a:t>
            </a:r>
            <a:endParaRPr lang="ko-KR" altLang="en-US" dirty="0" smtClean="0"/>
          </a:p>
          <a:p>
            <a:r>
              <a:rPr lang="en-US" altLang="ko-KR" b="1" dirty="0" smtClean="0"/>
              <a:t>[</a:t>
            </a:r>
            <a:r>
              <a:rPr lang="ko-KR" altLang="en-US" b="1" dirty="0" smtClean="0"/>
              <a:t>출처</a:t>
            </a:r>
            <a:r>
              <a:rPr lang="en-US" altLang="ko-KR" b="1" dirty="0" smtClean="0"/>
              <a:t>]</a:t>
            </a:r>
            <a:r>
              <a:rPr lang="ko-KR" altLang="en-US" dirty="0" smtClean="0"/>
              <a:t> </a:t>
            </a:r>
            <a:r>
              <a:rPr lang="ko-KR" altLang="en-US" dirty="0" smtClean="0">
                <a:hlinkClick r:id="rId3"/>
              </a:rPr>
              <a:t>양화진에 묻힌 첫 선교사 </a:t>
            </a:r>
            <a:r>
              <a:rPr lang="ko-KR" altLang="en-US" dirty="0" err="1" smtClean="0">
                <a:hlinkClick r:id="rId3"/>
              </a:rPr>
              <a:t>헤론</a:t>
            </a:r>
            <a:r>
              <a:rPr lang="ko-KR" altLang="en-US" dirty="0" smtClean="0">
                <a:hlinkClick r:id="rId3"/>
              </a:rPr>
              <a:t> </a:t>
            </a:r>
            <a:r>
              <a:rPr lang="en-US" altLang="ko-KR" dirty="0" smtClean="0"/>
              <a:t>|</a:t>
            </a:r>
            <a:r>
              <a:rPr lang="ko-KR" altLang="en-US" b="1" dirty="0" smtClean="0"/>
              <a:t>작성자</a:t>
            </a:r>
            <a:r>
              <a:rPr lang="ko-KR" altLang="en-US" dirty="0" smtClean="0"/>
              <a:t> </a:t>
            </a:r>
            <a:r>
              <a:rPr lang="en-US" altLang="ko-KR" dirty="0" smtClean="0">
                <a:hlinkClick r:id="rId4"/>
              </a:rPr>
              <a:t>ohyh45</a:t>
            </a:r>
            <a:endParaRPr lang="ko-KR" altLang="en-US" dirty="0" smtClean="0"/>
          </a:p>
          <a:p>
            <a:r>
              <a:rPr lang="ko-KR" altLang="en-US" b="1" dirty="0" smtClean="0"/>
              <a:t/>
            </a:r>
            <a:br>
              <a:rPr lang="ko-KR" altLang="en-US" b="1" dirty="0" smtClean="0"/>
            </a:br>
            <a:endParaRPr lang="el-GR" altLang="ko-KR" dirty="0" smtClean="0"/>
          </a:p>
        </p:txBody>
      </p:sp>
      <p:sp>
        <p:nvSpPr>
          <p:cNvPr id="2857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9pPr>
          </a:lstStyle>
          <a:p>
            <a:pPr eaLnBrk="1" hangingPunct="1"/>
            <a:fld id="{CA3FF8BF-9C59-42AE-85AB-93916C2C5777}" type="slidenum">
              <a:rPr lang="el-GR" altLang="ko-KR" smtClean="0"/>
              <a:t>13</a:t>
            </a:fld>
            <a:endParaRPr lang="el-GR" altLang="ko-KR" smtClean="0"/>
          </a:p>
        </p:txBody>
      </p:sp>
    </p:spTree>
    <p:extLst>
      <p:ext uri="{BB962C8B-B14F-4D97-AF65-F5344CB8AC3E}">
        <p14:creationId xmlns:p14="http://schemas.microsoft.com/office/powerpoint/2010/main" val="1735117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ko-KR" altLang="en-US" b="1" dirty="0" err="1" smtClean="0"/>
              <a:t>윌리엄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벤튼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스크랜튼</a:t>
            </a:r>
            <a:r>
              <a:rPr lang="en-US" altLang="ko-KR" b="1" dirty="0" smtClean="0"/>
              <a:t>(William Benton Scranton, 1856-1917, </a:t>
            </a:r>
            <a:r>
              <a:rPr lang="ko-KR" altLang="en-US" b="1" dirty="0" err="1" smtClean="0"/>
              <a:t>한국명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시란돈</a:t>
            </a:r>
            <a:r>
              <a:rPr lang="en-US" altLang="ko-KR" b="1" dirty="0" smtClean="0"/>
              <a:t>)</a:t>
            </a:r>
            <a:r>
              <a:rPr lang="ko-KR" altLang="en-US" dirty="0" smtClean="0"/>
              <a:t>은 미국 </a:t>
            </a:r>
            <a:r>
              <a:rPr lang="ko-KR" altLang="en-US" dirty="0" err="1" smtClean="0"/>
              <a:t>케네티컷주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뉴헤븐</a:t>
            </a:r>
            <a:r>
              <a:rPr lang="en-US" altLang="ko-KR" dirty="0" smtClean="0"/>
              <a:t>(New Haven)</a:t>
            </a:r>
            <a:r>
              <a:rPr lang="ko-KR" altLang="en-US" dirty="0" smtClean="0"/>
              <a:t>에서 출생했다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그의 어머니 매리 </a:t>
            </a:r>
            <a:r>
              <a:rPr lang="ko-KR" altLang="en-US" dirty="0" err="1" smtClean="0"/>
              <a:t>플레처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스크랜튼</a:t>
            </a:r>
            <a:r>
              <a:rPr lang="en-US" altLang="ko-KR" dirty="0" smtClean="0"/>
              <a:t>(Mary Fletcher Scranton, 1832.12.9.∼1909.10.8.)</a:t>
            </a:r>
            <a:r>
              <a:rPr lang="ko-KR" altLang="en-US" dirty="0" smtClean="0"/>
              <a:t>은 감리교 목사와 오빠를 두었던 신앙 가문 출신이었고 해외선교에 관심이 많았다</a:t>
            </a:r>
            <a:r>
              <a:rPr lang="en-US" altLang="ko-KR" dirty="0" smtClean="0"/>
              <a:t>. </a:t>
            </a:r>
            <a:r>
              <a:rPr lang="ko-KR" altLang="en-US" dirty="0" smtClean="0"/>
              <a:t>그녀는 나이 </a:t>
            </a:r>
            <a:r>
              <a:rPr lang="en-US" altLang="ko-KR" dirty="0" smtClean="0"/>
              <a:t>40</a:t>
            </a:r>
            <a:r>
              <a:rPr lang="ko-KR" altLang="en-US" dirty="0" smtClean="0"/>
              <a:t>세 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스크랜튼</a:t>
            </a:r>
            <a:r>
              <a:rPr lang="ko-KR" altLang="en-US" dirty="0" smtClean="0"/>
              <a:t> </a:t>
            </a:r>
            <a:r>
              <a:rPr lang="en-US" altLang="ko-KR" dirty="0" smtClean="0"/>
              <a:t>16</a:t>
            </a:r>
            <a:r>
              <a:rPr lang="ko-KR" altLang="en-US" dirty="0" smtClean="0"/>
              <a:t>세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 남편과 사별했다</a:t>
            </a:r>
            <a:r>
              <a:rPr lang="en-US" altLang="ko-KR" dirty="0" smtClean="0"/>
              <a:t>. </a:t>
            </a:r>
            <a:r>
              <a:rPr lang="ko-KR" altLang="en-US" b="1" dirty="0" err="1" smtClean="0"/>
              <a:t>스크랜튼은</a:t>
            </a:r>
            <a:r>
              <a:rPr lang="ko-KR" altLang="en-US" b="1" dirty="0" smtClean="0"/>
              <a:t> 예일대학을 졸업했고 뉴욕 의과대학에서 공부</a:t>
            </a:r>
            <a:r>
              <a:rPr lang="ko-KR" altLang="en-US" dirty="0" smtClean="0"/>
              <a:t>했고</a:t>
            </a:r>
            <a:r>
              <a:rPr lang="en-US" altLang="ko-KR" dirty="0" smtClean="0"/>
              <a:t>1882</a:t>
            </a:r>
            <a:r>
              <a:rPr lang="ko-KR" altLang="en-US" dirty="0" smtClean="0"/>
              <a:t>년 결혼을 했고 개업을 했다</a:t>
            </a:r>
            <a:r>
              <a:rPr lang="en-US" altLang="ko-KR" dirty="0" smtClean="0"/>
              <a:t>. </a:t>
            </a:r>
            <a:r>
              <a:rPr lang="ko-KR" altLang="en-US" dirty="0" smtClean="0"/>
              <a:t>고종으로부터 병원과 학원 선교의 허락을 받았던 </a:t>
            </a:r>
            <a:r>
              <a:rPr lang="ko-KR" altLang="en-US" b="1" dirty="0" err="1" smtClean="0"/>
              <a:t>매클레이</a:t>
            </a:r>
            <a:r>
              <a:rPr lang="ko-KR" altLang="en-US" b="1" dirty="0" smtClean="0"/>
              <a:t> 선교사는 </a:t>
            </a:r>
            <a:r>
              <a:rPr lang="en-US" altLang="ko-KR" b="1" dirty="0" smtClean="0"/>
              <a:t>1884</a:t>
            </a:r>
            <a:r>
              <a:rPr lang="ko-KR" altLang="en-US" b="1" dirty="0" smtClean="0"/>
              <a:t>년 </a:t>
            </a:r>
            <a:r>
              <a:rPr lang="ko-KR" altLang="en-US" b="1" dirty="0" err="1" smtClean="0"/>
              <a:t>클리블랜드에</a:t>
            </a:r>
            <a:r>
              <a:rPr lang="ko-KR" altLang="en-US" b="1" dirty="0" smtClean="0"/>
              <a:t> 와서 </a:t>
            </a:r>
            <a:r>
              <a:rPr lang="ko-KR" altLang="en-US" b="1" dirty="0" err="1" smtClean="0"/>
              <a:t>스크랜튼</a:t>
            </a:r>
            <a:r>
              <a:rPr lang="ko-KR" altLang="en-US" b="1" dirty="0" smtClean="0"/>
              <a:t> 가족을 만났고</a:t>
            </a:r>
            <a:r>
              <a:rPr lang="en-US" altLang="ko-KR" b="1" dirty="0" smtClean="0"/>
              <a:t>, </a:t>
            </a:r>
            <a:r>
              <a:rPr lang="ko-KR" altLang="en-US" b="1" dirty="0" err="1" smtClean="0"/>
              <a:t>스크랜튼에게</a:t>
            </a:r>
            <a:r>
              <a:rPr lang="ko-KR" altLang="en-US" b="1" dirty="0" smtClean="0"/>
              <a:t> 한국의 선교사를 제안했다</a:t>
            </a:r>
            <a:r>
              <a:rPr lang="en-US" altLang="ko-KR" b="1" dirty="0" smtClean="0"/>
              <a:t>.</a:t>
            </a:r>
            <a:r>
              <a:rPr lang="en-US" altLang="ko-KR" dirty="0" smtClean="0"/>
              <a:t> </a:t>
            </a:r>
            <a:r>
              <a:rPr lang="ko-KR" altLang="en-US" dirty="0" smtClean="0"/>
              <a:t>그러나 </a:t>
            </a:r>
            <a:r>
              <a:rPr lang="ko-KR" altLang="en-US" dirty="0" err="1" smtClean="0"/>
              <a:t>스크랜튼은</a:t>
            </a:r>
            <a:r>
              <a:rPr lang="ko-KR" altLang="en-US" dirty="0" smtClean="0"/>
              <a:t> 해외선교사가 되는 것을 꿈꾼 적이 없었다</a:t>
            </a:r>
            <a:r>
              <a:rPr lang="en-US" altLang="ko-KR" dirty="0" smtClean="0"/>
              <a:t>. </a:t>
            </a:r>
            <a:r>
              <a:rPr lang="ko-KR" altLang="en-US" b="1" dirty="0" err="1" smtClean="0"/>
              <a:t>그후</a:t>
            </a:r>
            <a:r>
              <a:rPr lang="ko-KR" altLang="en-US" b="1" dirty="0" smtClean="0"/>
              <a:t> 그는 심각한 장티푸스를 앓던 중에 선교를 결심하게 된다</a:t>
            </a:r>
            <a:r>
              <a:rPr lang="en-US" altLang="ko-KR" b="1" dirty="0" smtClean="0"/>
              <a:t>.</a:t>
            </a:r>
            <a:r>
              <a:rPr lang="en-US" altLang="ko-KR" dirty="0" smtClean="0"/>
              <a:t> </a:t>
            </a:r>
            <a:r>
              <a:rPr lang="ko-KR" altLang="en-US" dirty="0" smtClean="0"/>
              <a:t>아마도 병간호를 하던 어머니가 그의 결심에 영향을 끼친 것으로 보인다</a:t>
            </a:r>
            <a:r>
              <a:rPr lang="en-US" altLang="ko-KR" dirty="0" smtClean="0"/>
              <a:t>. </a:t>
            </a:r>
            <a:r>
              <a:rPr lang="ko-KR" altLang="en-US" b="1" dirty="0" err="1" smtClean="0"/>
              <a:t>미감리회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해외선교부는</a:t>
            </a:r>
            <a:r>
              <a:rPr lang="en-US" altLang="ko-KR" b="1" dirty="0" smtClean="0"/>
              <a:t>1884</a:t>
            </a:r>
            <a:r>
              <a:rPr lang="ko-KR" altLang="en-US" b="1" dirty="0" smtClean="0"/>
              <a:t>년 </a:t>
            </a:r>
            <a:r>
              <a:rPr lang="en-US" altLang="ko-KR" b="1" dirty="0" smtClean="0"/>
              <a:t>12</a:t>
            </a:r>
            <a:r>
              <a:rPr lang="ko-KR" altLang="en-US" b="1" dirty="0" smtClean="0"/>
              <a:t>월 </a:t>
            </a:r>
            <a:r>
              <a:rPr lang="ko-KR" altLang="en-US" b="1" dirty="0" err="1" smtClean="0"/>
              <a:t>스크랜튼을</a:t>
            </a:r>
            <a:r>
              <a:rPr lang="ko-KR" altLang="en-US" b="1" dirty="0" smtClean="0"/>
              <a:t> 한국선교사로 임명했고 </a:t>
            </a:r>
            <a:r>
              <a:rPr lang="ko-KR" altLang="en-US" b="1" dirty="0" err="1" smtClean="0"/>
              <a:t>해외여선교회에서는</a:t>
            </a:r>
            <a:r>
              <a:rPr lang="ko-KR" altLang="en-US" b="1" dirty="0" smtClean="0"/>
              <a:t> 그보다 앞선 </a:t>
            </a:r>
            <a:r>
              <a:rPr lang="en-US" altLang="ko-KR" b="1" dirty="0" smtClean="0"/>
              <a:t>10</a:t>
            </a:r>
            <a:r>
              <a:rPr lang="ko-KR" altLang="en-US" b="1" dirty="0" smtClean="0"/>
              <a:t>월에 매리 </a:t>
            </a:r>
            <a:r>
              <a:rPr lang="ko-KR" altLang="en-US" b="1" dirty="0" err="1" smtClean="0"/>
              <a:t>스크랜튼</a:t>
            </a:r>
            <a:r>
              <a:rPr lang="ko-KR" altLang="en-US" b="1" dirty="0" smtClean="0"/>
              <a:t> 여사를 선교사로 임명</a:t>
            </a:r>
            <a:r>
              <a:rPr lang="ko-KR" altLang="en-US" dirty="0" smtClean="0"/>
              <a:t>했다</a:t>
            </a:r>
            <a:r>
              <a:rPr lang="en-US" altLang="ko-KR" dirty="0" smtClean="0"/>
              <a:t>. </a:t>
            </a:r>
            <a:r>
              <a:rPr lang="ko-KR" altLang="en-US" dirty="0" smtClean="0"/>
              <a:t>그때 그녀의 나이 </a:t>
            </a:r>
            <a:r>
              <a:rPr lang="en-US" altLang="ko-KR" dirty="0" smtClean="0"/>
              <a:t>53</a:t>
            </a:r>
            <a:r>
              <a:rPr lang="ko-KR" altLang="en-US" dirty="0" smtClean="0"/>
              <a:t>세였다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r>
              <a:rPr lang="ko-KR" altLang="en-US" dirty="0" smtClean="0"/>
              <a:t> </a:t>
            </a:r>
          </a:p>
          <a:p>
            <a:r>
              <a:rPr lang="ko-KR" altLang="en-US" b="1" dirty="0" smtClean="0"/>
              <a:t>아펜젤러 부부</a:t>
            </a:r>
            <a:r>
              <a:rPr lang="en-US" altLang="ko-KR" b="1" dirty="0" smtClean="0"/>
              <a:t>, </a:t>
            </a:r>
            <a:r>
              <a:rPr lang="ko-KR" altLang="en-US" b="1" dirty="0" err="1" smtClean="0"/>
              <a:t>스크랜튼</a:t>
            </a:r>
            <a:r>
              <a:rPr lang="ko-KR" altLang="en-US" b="1" dirty="0" smtClean="0"/>
              <a:t> 부부와 어머니는 </a:t>
            </a:r>
            <a:r>
              <a:rPr lang="en-US" altLang="ko-KR" b="1" dirty="0" smtClean="0"/>
              <a:t>1885</a:t>
            </a:r>
            <a:r>
              <a:rPr lang="ko-KR" altLang="en-US" b="1" dirty="0" smtClean="0"/>
              <a:t>년 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월 </a:t>
            </a:r>
            <a:r>
              <a:rPr lang="en-US" altLang="ko-KR" b="1" dirty="0" smtClean="0"/>
              <a:t>3</a:t>
            </a:r>
            <a:r>
              <a:rPr lang="ko-KR" altLang="en-US" b="1" dirty="0" smtClean="0"/>
              <a:t>일 미국</a:t>
            </a:r>
            <a:r>
              <a:rPr lang="ko-KR" altLang="en-US" dirty="0" smtClean="0"/>
              <a:t>을 출발했다</a:t>
            </a:r>
            <a:r>
              <a:rPr lang="en-US" altLang="ko-KR" dirty="0" smtClean="0"/>
              <a:t>. </a:t>
            </a:r>
            <a:r>
              <a:rPr lang="ko-KR" altLang="en-US" dirty="0" err="1" smtClean="0"/>
              <a:t>스크랜튼은</a:t>
            </a:r>
            <a:r>
              <a:rPr lang="ko-KR" altLang="en-US" dirty="0" smtClean="0"/>
              <a:t> 일본에서 박영효에게 한국어를 배웠고 </a:t>
            </a:r>
            <a:r>
              <a:rPr lang="en-US" altLang="ko-KR" dirty="0" smtClean="0"/>
              <a:t>5</a:t>
            </a:r>
            <a:r>
              <a:rPr lang="ko-KR" altLang="en-US" dirty="0" smtClean="0"/>
              <a:t>월 </a:t>
            </a:r>
            <a:r>
              <a:rPr lang="en-US" altLang="ko-KR" dirty="0" smtClean="0"/>
              <a:t>3</a:t>
            </a:r>
            <a:r>
              <a:rPr lang="ko-KR" altLang="en-US" dirty="0" smtClean="0"/>
              <a:t>일 서울에 도착했다</a:t>
            </a:r>
            <a:r>
              <a:rPr lang="en-US" altLang="ko-KR" dirty="0" smtClean="0"/>
              <a:t>. </a:t>
            </a:r>
            <a:r>
              <a:rPr lang="ko-KR" altLang="en-US" dirty="0" smtClean="0"/>
              <a:t>그는 </a:t>
            </a:r>
            <a:r>
              <a:rPr lang="ko-KR" altLang="en-US" dirty="0" err="1" smtClean="0"/>
              <a:t>알렌을</a:t>
            </a:r>
            <a:r>
              <a:rPr lang="ko-KR" altLang="en-US" dirty="0" smtClean="0"/>
              <a:t> 도와 </a:t>
            </a:r>
            <a:r>
              <a:rPr lang="ko-KR" altLang="en-US" dirty="0" err="1" smtClean="0"/>
              <a:t>제중원에서</a:t>
            </a:r>
            <a:r>
              <a:rPr lang="ko-KR" altLang="en-US" dirty="0" smtClean="0"/>
              <a:t> </a:t>
            </a:r>
            <a:r>
              <a:rPr lang="en-US" altLang="ko-KR" dirty="0" smtClean="0"/>
              <a:t>6</a:t>
            </a:r>
            <a:r>
              <a:rPr lang="ko-KR" altLang="en-US" dirty="0" smtClean="0"/>
              <a:t>개월간 </a:t>
            </a:r>
            <a:r>
              <a:rPr lang="ko-KR" altLang="en-US" dirty="0" err="1" smtClean="0"/>
              <a:t>지료를</a:t>
            </a:r>
            <a:r>
              <a:rPr lang="ko-KR" altLang="en-US" dirty="0" smtClean="0"/>
              <a:t> 하다가 정동에 집 한 채를 마련하여 </a:t>
            </a:r>
            <a:r>
              <a:rPr lang="en-US" altLang="ko-KR" dirty="0" smtClean="0"/>
              <a:t>1886</a:t>
            </a:r>
            <a:r>
              <a:rPr lang="ko-KR" altLang="en-US" dirty="0" smtClean="0"/>
              <a:t>년 </a:t>
            </a:r>
            <a:r>
              <a:rPr lang="en-US" altLang="ko-KR" dirty="0" smtClean="0"/>
              <a:t>6</a:t>
            </a:r>
            <a:r>
              <a:rPr lang="ko-KR" altLang="en-US" dirty="0" smtClean="0"/>
              <a:t>월 </a:t>
            </a:r>
            <a:r>
              <a:rPr lang="en-US" altLang="ko-KR" dirty="0" smtClean="0"/>
              <a:t>15</a:t>
            </a:r>
            <a:r>
              <a:rPr lang="ko-KR" altLang="en-US" dirty="0" smtClean="0"/>
              <a:t>일 병원을 개원했다</a:t>
            </a:r>
            <a:r>
              <a:rPr lang="en-US" altLang="ko-KR" dirty="0" smtClean="0"/>
              <a:t>. </a:t>
            </a:r>
            <a:r>
              <a:rPr lang="ko-KR" altLang="en-US" dirty="0" smtClean="0"/>
              <a:t>고종은 그의 </a:t>
            </a:r>
            <a:r>
              <a:rPr lang="ko-KR" altLang="en-US" dirty="0" err="1" smtClean="0"/>
              <a:t>한국명을</a:t>
            </a:r>
            <a:r>
              <a:rPr lang="ko-KR" altLang="en-US" dirty="0" smtClean="0"/>
              <a:t> 따서 시</a:t>
            </a:r>
            <a:r>
              <a:rPr lang="en-US" altLang="ko-KR" dirty="0" smtClean="0"/>
              <a:t>(</a:t>
            </a:r>
            <a:r>
              <a:rPr lang="ko-KR" altLang="en-US" dirty="0" smtClean="0"/>
              <a:t>施</a:t>
            </a:r>
            <a:r>
              <a:rPr lang="en-US" altLang="ko-KR" dirty="0" smtClean="0"/>
              <a:t>)</a:t>
            </a:r>
            <a:r>
              <a:rPr lang="ko-KR" altLang="en-US" dirty="0" smtClean="0"/>
              <a:t>병원이라는 이름을 하사했다</a:t>
            </a:r>
            <a:r>
              <a:rPr lang="en-US" altLang="ko-KR" dirty="0" smtClean="0"/>
              <a:t>. </a:t>
            </a:r>
            <a:r>
              <a:rPr lang="ko-KR" altLang="en-US" dirty="0" smtClean="0"/>
              <a:t>어머니 </a:t>
            </a:r>
            <a:r>
              <a:rPr lang="ko-KR" altLang="en-US" dirty="0" err="1" smtClean="0"/>
              <a:t>스크랜튼은</a:t>
            </a:r>
            <a:r>
              <a:rPr lang="ko-KR" altLang="en-US" dirty="0" smtClean="0"/>
              <a:t> </a:t>
            </a:r>
            <a:r>
              <a:rPr lang="en-US" altLang="ko-KR" dirty="0" smtClean="0"/>
              <a:t>1885</a:t>
            </a:r>
            <a:r>
              <a:rPr lang="ko-KR" altLang="en-US" dirty="0" smtClean="0"/>
              <a:t>년 </a:t>
            </a:r>
            <a:r>
              <a:rPr lang="en-US" altLang="ko-KR" dirty="0" smtClean="0"/>
              <a:t>6</a:t>
            </a:r>
            <a:r>
              <a:rPr lang="ko-KR" altLang="en-US" dirty="0" smtClean="0"/>
              <a:t>월 </a:t>
            </a:r>
            <a:r>
              <a:rPr lang="en-US" altLang="ko-KR" dirty="0" smtClean="0"/>
              <a:t>20</a:t>
            </a:r>
            <a:r>
              <a:rPr lang="ko-KR" altLang="en-US" dirty="0" smtClean="0"/>
              <a:t>일에 아펜젤러 부부와 함께 입국해서 정동에서 </a:t>
            </a:r>
            <a:r>
              <a:rPr lang="en-US" altLang="ko-KR" dirty="0" smtClean="0"/>
              <a:t>1886</a:t>
            </a:r>
            <a:r>
              <a:rPr lang="ko-KR" altLang="en-US" dirty="0" smtClean="0"/>
              <a:t>년 </a:t>
            </a:r>
            <a:r>
              <a:rPr lang="en-US" altLang="ko-KR" dirty="0" smtClean="0"/>
              <a:t>5</a:t>
            </a:r>
            <a:r>
              <a:rPr lang="ko-KR" altLang="en-US" dirty="0" smtClean="0"/>
              <a:t>월 </a:t>
            </a:r>
            <a:r>
              <a:rPr lang="en-US" altLang="ko-KR" dirty="0" smtClean="0"/>
              <a:t>31</a:t>
            </a:r>
            <a:r>
              <a:rPr lang="ko-KR" altLang="en-US" dirty="0" smtClean="0"/>
              <a:t>일 이화학당을 시작하였다</a:t>
            </a:r>
            <a:r>
              <a:rPr lang="en-US" altLang="ko-KR" dirty="0" smtClean="0"/>
              <a:t>. </a:t>
            </a:r>
            <a:r>
              <a:rPr lang="ko-KR" altLang="en-US" dirty="0" smtClean="0"/>
              <a:t>어머니 </a:t>
            </a:r>
            <a:r>
              <a:rPr lang="ko-KR" altLang="en-US" dirty="0" err="1" smtClean="0"/>
              <a:t>스크랜튼은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시병원에서</a:t>
            </a:r>
            <a:r>
              <a:rPr lang="ko-KR" altLang="en-US" dirty="0" smtClean="0"/>
              <a:t> 여성들을 돌보다가 </a:t>
            </a:r>
            <a:r>
              <a:rPr lang="en-US" altLang="ko-KR" dirty="0" smtClean="0"/>
              <a:t>1887</a:t>
            </a:r>
            <a:r>
              <a:rPr lang="ko-KR" altLang="en-US" dirty="0" smtClean="0"/>
              <a:t>년 동대문에 부인전문병원 </a:t>
            </a:r>
            <a:r>
              <a:rPr lang="ko-KR" altLang="en-US" dirty="0" err="1" smtClean="0"/>
              <a:t>보구여관을</a:t>
            </a:r>
            <a:r>
              <a:rPr lang="ko-KR" altLang="en-US" dirty="0" smtClean="0"/>
              <a:t> 설립한다</a:t>
            </a:r>
            <a:r>
              <a:rPr lang="en-US" altLang="ko-KR" dirty="0" smtClean="0"/>
              <a:t>. </a:t>
            </a:r>
            <a:r>
              <a:rPr lang="ko-KR" altLang="en-US" dirty="0" err="1" smtClean="0"/>
              <a:t>스크랜튼은</a:t>
            </a:r>
            <a:r>
              <a:rPr lang="ko-KR" altLang="en-US" dirty="0" smtClean="0"/>
              <a:t> 외교관들이 머무는 정동에 민중들이 접근하기 어렵자 </a:t>
            </a:r>
            <a:r>
              <a:rPr lang="en-US" altLang="ko-KR" dirty="0" smtClean="0"/>
              <a:t>1894</a:t>
            </a:r>
            <a:r>
              <a:rPr lang="ko-KR" altLang="en-US" dirty="0" smtClean="0"/>
              <a:t>년에 남대문근처 빈민지역 상동으로 병원을 옮겼다</a:t>
            </a:r>
            <a:r>
              <a:rPr lang="en-US" altLang="ko-KR" dirty="0" smtClean="0"/>
              <a:t>. 1895</a:t>
            </a:r>
            <a:r>
              <a:rPr lang="ko-KR" altLang="en-US" dirty="0" smtClean="0"/>
              <a:t>년 콜레라가 유행했을 때 그는 </a:t>
            </a:r>
            <a:r>
              <a:rPr lang="ko-KR" altLang="en-US" dirty="0" err="1" smtClean="0"/>
              <a:t>에비슨</a:t>
            </a:r>
            <a:r>
              <a:rPr lang="ko-KR" altLang="en-US" dirty="0" smtClean="0"/>
              <a:t> 박사와 함께 많은 환자를 돌보았다</a:t>
            </a:r>
            <a:r>
              <a:rPr lang="en-US" altLang="ko-KR" dirty="0" smtClean="0"/>
              <a:t>. </a:t>
            </a:r>
            <a:r>
              <a:rPr lang="ko-KR" altLang="en-US" dirty="0" smtClean="0"/>
              <a:t>여기에서 상동교회가 설립되었고 민족운동의 구심점이 되었다</a:t>
            </a:r>
            <a:r>
              <a:rPr lang="en-US" altLang="ko-KR" dirty="0" smtClean="0"/>
              <a:t>. </a:t>
            </a:r>
            <a:r>
              <a:rPr lang="ko-KR" altLang="en-US" dirty="0" smtClean="0"/>
              <a:t>한민족을 사랑했던 </a:t>
            </a:r>
            <a:r>
              <a:rPr lang="ko-KR" altLang="en-US" dirty="0" err="1" smtClean="0"/>
              <a:t>스크랜튼은</a:t>
            </a:r>
            <a:r>
              <a:rPr lang="ko-KR" altLang="en-US" dirty="0" smtClean="0"/>
              <a:t> 친일 </a:t>
            </a:r>
            <a:r>
              <a:rPr lang="ko-KR" altLang="en-US" dirty="0" err="1" smtClean="0"/>
              <a:t>해리스</a:t>
            </a:r>
            <a:r>
              <a:rPr lang="ko-KR" altLang="en-US" dirty="0" smtClean="0"/>
              <a:t> 감독과 그를 추종하던 선교사들과 갈등을 겪다가 </a:t>
            </a:r>
            <a:r>
              <a:rPr lang="en-US" altLang="ko-KR" dirty="0" smtClean="0"/>
              <a:t>6</a:t>
            </a:r>
            <a:r>
              <a:rPr lang="ko-KR" altLang="en-US" dirty="0" smtClean="0"/>
              <a:t>월 </a:t>
            </a:r>
            <a:r>
              <a:rPr lang="en-US" altLang="ko-KR" dirty="0" smtClean="0"/>
              <a:t>14</a:t>
            </a:r>
            <a:r>
              <a:rPr lang="ko-KR" altLang="en-US" dirty="0" smtClean="0"/>
              <a:t>일 선교사직을 사임하고 감리교를 떠나 성공회로 교파를 옮겼다</a:t>
            </a:r>
            <a:r>
              <a:rPr lang="en-US" altLang="ko-KR" dirty="0" smtClean="0"/>
              <a:t>. </a:t>
            </a:r>
            <a:r>
              <a:rPr lang="ko-KR" altLang="en-US" dirty="0" smtClean="0"/>
              <a:t>서울</a:t>
            </a:r>
            <a:r>
              <a:rPr lang="en-US" altLang="ko-KR" dirty="0" smtClean="0"/>
              <a:t>, </a:t>
            </a:r>
            <a:r>
              <a:rPr lang="ko-KR" altLang="en-US" dirty="0" smtClean="0"/>
              <a:t>평북 </a:t>
            </a:r>
            <a:r>
              <a:rPr lang="ko-KR" altLang="en-US" dirty="0" err="1" smtClean="0"/>
              <a:t>운산</a:t>
            </a:r>
            <a:r>
              <a:rPr lang="en-US" altLang="ko-KR" dirty="0" smtClean="0"/>
              <a:t>, </a:t>
            </a:r>
            <a:r>
              <a:rPr lang="ko-KR" altLang="en-US" dirty="0" smtClean="0"/>
              <a:t>충남직산</a:t>
            </a:r>
            <a:r>
              <a:rPr lang="en-US" altLang="ko-KR" dirty="0" smtClean="0"/>
              <a:t>, </a:t>
            </a:r>
            <a:r>
              <a:rPr lang="ko-KR" altLang="en-US" dirty="0" smtClean="0"/>
              <a:t>대련 등지에서 의사로 활동했다</a:t>
            </a:r>
            <a:r>
              <a:rPr lang="en-US" altLang="ko-KR" dirty="0" smtClean="0"/>
              <a:t>. 1917</a:t>
            </a:r>
            <a:r>
              <a:rPr lang="ko-KR" altLang="en-US" dirty="0" smtClean="0"/>
              <a:t>년 </a:t>
            </a:r>
            <a:r>
              <a:rPr lang="ko-KR" altLang="en-US" dirty="0" err="1" smtClean="0"/>
              <a:t>고베로</a:t>
            </a:r>
            <a:r>
              <a:rPr lang="ko-KR" altLang="en-US" dirty="0" smtClean="0"/>
              <a:t> 건너간 후 </a:t>
            </a:r>
            <a:r>
              <a:rPr lang="en-US" altLang="ko-KR" dirty="0" smtClean="0"/>
              <a:t>1922</a:t>
            </a:r>
            <a:r>
              <a:rPr lang="ko-KR" altLang="en-US" dirty="0" smtClean="0"/>
              <a:t>년 별세하였다</a:t>
            </a:r>
            <a:r>
              <a:rPr lang="en-US" altLang="ko-KR" dirty="0" smtClean="0"/>
              <a:t>. </a:t>
            </a:r>
            <a:r>
              <a:rPr lang="ko-KR" altLang="en-US" dirty="0" smtClean="0"/>
              <a:t>어머니 </a:t>
            </a:r>
            <a:r>
              <a:rPr lang="ko-KR" altLang="en-US" dirty="0" err="1" smtClean="0"/>
              <a:t>스크랜튼은</a:t>
            </a:r>
            <a:r>
              <a:rPr lang="en-US" altLang="ko-KR" dirty="0" smtClean="0"/>
              <a:t>1909</a:t>
            </a:r>
            <a:r>
              <a:rPr lang="ko-KR" altLang="en-US" dirty="0" smtClean="0"/>
              <a:t>년 </a:t>
            </a:r>
            <a:r>
              <a:rPr lang="en-US" altLang="ko-KR" dirty="0" smtClean="0"/>
              <a:t>1</a:t>
            </a:r>
            <a:r>
              <a:rPr lang="ko-KR" altLang="en-US" dirty="0" smtClean="0"/>
              <a:t>월 </a:t>
            </a:r>
            <a:r>
              <a:rPr lang="en-US" altLang="ko-KR" dirty="0" smtClean="0"/>
              <a:t>9</a:t>
            </a:r>
            <a:r>
              <a:rPr lang="ko-KR" altLang="en-US" dirty="0" smtClean="0"/>
              <a:t>일 상동에서 </a:t>
            </a:r>
            <a:r>
              <a:rPr lang="en-US" altLang="ko-KR" dirty="0" smtClean="0"/>
              <a:t>77</a:t>
            </a:r>
            <a:r>
              <a:rPr lang="ko-KR" altLang="en-US" dirty="0" smtClean="0"/>
              <a:t>세로 별세하여 양화진에 안장되었다</a:t>
            </a:r>
            <a:r>
              <a:rPr lang="en-US" altLang="ko-KR" dirty="0" smtClean="0"/>
              <a:t>. </a:t>
            </a:r>
            <a:r>
              <a:rPr lang="ko-KR" altLang="en-US" dirty="0" err="1" smtClean="0"/>
              <a:t>스크랜튼</a:t>
            </a:r>
            <a:r>
              <a:rPr lang="ko-KR" altLang="en-US" dirty="0" smtClean="0"/>
              <a:t> 가족은 동대문감리교회</a:t>
            </a:r>
            <a:r>
              <a:rPr lang="en-US" altLang="ko-KR" dirty="0" smtClean="0"/>
              <a:t>, </a:t>
            </a:r>
            <a:r>
              <a:rPr lang="ko-KR" altLang="en-US" dirty="0" smtClean="0"/>
              <a:t>아현감리교회 상동감리교회를 세웠다</a:t>
            </a:r>
            <a:r>
              <a:rPr lang="en-US" altLang="ko-KR" dirty="0" smtClean="0"/>
              <a:t>.  </a:t>
            </a:r>
          </a:p>
          <a:p>
            <a:r>
              <a:rPr lang="ko-KR" altLang="en-US" dirty="0" smtClean="0"/>
              <a:t> </a:t>
            </a:r>
          </a:p>
          <a:p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en-US" altLang="ko-KR" sz="1200" dirty="0" smtClean="0"/>
              <a:t>1884 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미 </a:t>
            </a:r>
            <a:r>
              <a:rPr lang="ko-KR" altLang="en-US" sz="1200" b="1" dirty="0" err="1" smtClean="0">
                <a:solidFill>
                  <a:srgbClr val="0070C0"/>
                </a:solidFill>
              </a:rPr>
              <a:t>북감리교회는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 </a:t>
            </a:r>
            <a:r>
              <a:rPr lang="ko-KR" altLang="en-US" sz="1200" b="1" dirty="0" err="1" smtClean="0">
                <a:solidFill>
                  <a:srgbClr val="0070C0"/>
                </a:solidFill>
              </a:rPr>
              <a:t>스크랜튼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, 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매리 </a:t>
            </a:r>
            <a:r>
              <a:rPr lang="ko-KR" altLang="en-US" sz="1200" b="1" dirty="0" err="1" smtClean="0">
                <a:solidFill>
                  <a:srgbClr val="0070C0"/>
                </a:solidFill>
              </a:rPr>
              <a:t>스크랜튼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, 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아펜젤러를 </a:t>
            </a:r>
            <a:r>
              <a:rPr lang="ko-KR" altLang="en-US" sz="1200" b="1" dirty="0" err="1" smtClean="0">
                <a:solidFill>
                  <a:srgbClr val="0070C0"/>
                </a:solidFill>
              </a:rPr>
              <a:t>파송하기로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 결정했다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.</a:t>
            </a:r>
            <a:endParaRPr lang="ko-KR" altLang="en-US" sz="1200" b="1" dirty="0" smtClean="0">
              <a:solidFill>
                <a:srgbClr val="0070C0"/>
              </a:solidFill>
            </a:endParaRPr>
          </a:p>
          <a:p>
            <a:r>
              <a:rPr lang="ko-KR" altLang="en-US" sz="1200" dirty="0" err="1" smtClean="0"/>
              <a:t>보빙사</a:t>
            </a:r>
            <a:r>
              <a:rPr lang="ko-KR" altLang="en-US" sz="1200" dirty="0" smtClean="0"/>
              <a:t> 일행과 </a:t>
            </a:r>
            <a:r>
              <a:rPr lang="ko-KR" altLang="en-US" sz="1200" dirty="0" err="1" smtClean="0"/>
              <a:t>가우처</a:t>
            </a:r>
            <a:r>
              <a:rPr lang="ko-KR" altLang="en-US" sz="1200" dirty="0" smtClean="0"/>
              <a:t> 목사와의 신비로운 만남</a:t>
            </a:r>
            <a:r>
              <a:rPr lang="en-US" altLang="ko-KR" sz="1200" dirty="0" smtClean="0"/>
              <a:t>, </a:t>
            </a:r>
            <a:r>
              <a:rPr lang="ko-KR" altLang="en-US" sz="1200" dirty="0" smtClean="0"/>
              <a:t>또한 당시 정부의 입장과 선교부의 입장의 교차점이 조선선교를 가능하게 하였다</a:t>
            </a:r>
            <a:r>
              <a:rPr lang="en-US" altLang="ko-KR" sz="1200" dirty="0" smtClean="0"/>
              <a:t>. </a:t>
            </a:r>
            <a:r>
              <a:rPr lang="ko-KR" altLang="en-US" sz="1200" dirty="0" smtClean="0"/>
              <a:t>신앙의 눈으로 볼 때 이 모든 것이 우연이라 할 수 있을까</a:t>
            </a:r>
            <a:r>
              <a:rPr lang="en-US" altLang="ko-KR" sz="1200" dirty="0" smtClean="0"/>
              <a:t>? </a:t>
            </a:r>
            <a:r>
              <a:rPr lang="ko-KR" altLang="en-US" sz="1200" dirty="0" smtClean="0"/>
              <a:t>조선 선교는 하나님의 섭리 가운데 이루어졌다고 할 수 있다</a:t>
            </a:r>
            <a:endParaRPr lang="el-GR" altLang="ko-KR" dirty="0" smtClean="0"/>
          </a:p>
        </p:txBody>
      </p:sp>
      <p:sp>
        <p:nvSpPr>
          <p:cNvPr id="27955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9pPr>
          </a:lstStyle>
          <a:p>
            <a:pPr eaLnBrk="1" hangingPunct="1"/>
            <a:fld id="{4E0A0D8E-821F-4047-9873-BD6A967C7849}" type="slidenum">
              <a:rPr lang="el-GR" altLang="ko-KR" smtClean="0"/>
              <a:t>15</a:t>
            </a:fld>
            <a:endParaRPr lang="el-GR" altLang="ko-KR" smtClean="0"/>
          </a:p>
        </p:txBody>
      </p:sp>
    </p:spTree>
    <p:extLst>
      <p:ext uri="{BB962C8B-B14F-4D97-AF65-F5344CB8AC3E}">
        <p14:creationId xmlns:p14="http://schemas.microsoft.com/office/powerpoint/2010/main" val="153241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关系图"/>
          <p:cNvPicPr>
            <a:picLocks noChangeAspect="1"/>
          </p:cNvPicPr>
          <p:nvPr/>
        </p:nvPicPr>
        <p:blipFill>
          <a:blip r:embed="rId2"/>
          <a:srcRect r="2528" b="10909"/>
          <a:stretch>
            <a:fillRect/>
          </a:stretch>
        </p:blipFill>
        <p:spPr>
          <a:xfrm>
            <a:off x="179388" y="692150"/>
            <a:ext cx="8913812" cy="6110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588" y="549275"/>
            <a:ext cx="9144000" cy="1511300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>
                  <a:alpha val="53999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8175" y="2492375"/>
            <a:ext cx="5545138" cy="12223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55650" y="620713"/>
            <a:ext cx="7772400" cy="1470025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DA6E14A7-AB95-4479-81BE-E5FEFFC9916F}" type="datetimeFigureOut">
              <a:rPr lang="ko-KR" altLang="en-US" smtClean="0"/>
              <a:t>2019. 6. 17.</a:t>
            </a:fld>
            <a:endParaRPr lang="ko-KR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B1D72F6F-2D87-444B-8642-60C811C0276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14A7-AB95-4479-81BE-E5FEFFC9916F}" type="datetimeFigureOut">
              <a:rPr lang="ko-KR" altLang="en-US" smtClean="0"/>
              <a:t>2019. 6. 17.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2F6F-2D87-444B-8642-60C811C0276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14A7-AB95-4479-81BE-E5FEFFC9916F}" type="datetimeFigureOut">
              <a:rPr lang="ko-KR" altLang="en-US" smtClean="0"/>
              <a:t>2019. 6. 17.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2F6F-2D87-444B-8642-60C811C0276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3CBE3-FFD7-49D2-9AEF-28A598FB7009}" type="slidenum">
              <a:rPr lang="en-US" altLang="ko-KR">
                <a:solidFill>
                  <a:srgbClr val="000000"/>
                </a:solidFill>
              </a:r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289DB-E64C-4997-9FB2-94751EE820C6}" type="slidenum">
              <a:rPr lang="en-US" altLang="ko-KR">
                <a:solidFill>
                  <a:srgbClr val="000000"/>
                </a:solidFill>
              </a:r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6487D-ABC4-4DC4-9D84-7FA61DE58546}" type="slidenum">
              <a:rPr lang="en-US" altLang="ko-KR">
                <a:solidFill>
                  <a:srgbClr val="000000"/>
                </a:solidFill>
              </a:r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70E29-B81B-422F-AB7F-2F590E59D283}" type="slidenum">
              <a:rPr lang="en-US" altLang="ko-KR">
                <a:solidFill>
                  <a:srgbClr val="000000"/>
                </a:solidFill>
              </a:r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9C234-4C07-452C-9F5D-647F4C987BE0}" type="slidenum">
              <a:rPr lang="en-US" altLang="ko-KR">
                <a:solidFill>
                  <a:srgbClr val="000000"/>
                </a:solidFill>
              </a:r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F704B-B7A3-4545-9E75-550FFF3AD5A8}" type="slidenum">
              <a:rPr lang="en-US" altLang="ko-KR">
                <a:solidFill>
                  <a:srgbClr val="000000"/>
                </a:solidFill>
              </a:r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40AAC-E2B6-46A6-940A-D263F472E726}" type="slidenum">
              <a:rPr lang="en-US" altLang="ko-KR">
                <a:solidFill>
                  <a:srgbClr val="000000"/>
                </a:solidFill>
              </a:r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06D85-BD70-404D-A60B-B801DE8B6947}" type="slidenum">
              <a:rPr lang="en-US" altLang="ko-KR">
                <a:solidFill>
                  <a:srgbClr val="000000"/>
                </a:solidFill>
              </a:r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14A7-AB95-4479-81BE-E5FEFFC9916F}" type="datetimeFigureOut">
              <a:rPr lang="ko-KR" altLang="en-US" smtClean="0"/>
              <a:t>2019. 6. 17.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2F6F-2D87-444B-8642-60C811C0276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D4649-4512-41A5-8A57-775DB3206BF1}" type="slidenum">
              <a:rPr lang="en-US" altLang="ko-KR">
                <a:solidFill>
                  <a:srgbClr val="000000"/>
                </a:solidFill>
              </a:r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DCF96-0B7F-4836-839A-C8F61DAA66C0}" type="slidenum">
              <a:rPr lang="en-US" altLang="ko-KR">
                <a:solidFill>
                  <a:srgbClr val="000000"/>
                </a:solidFill>
              </a:r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 hasCustomPrompt="1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64FA9-0F64-4BA5-9DE7-9F6946B8CC75}" type="slidenum">
              <a:rPr lang="en-US" altLang="ko-KR">
                <a:solidFill>
                  <a:srgbClr val="000000"/>
                </a:solidFill>
              </a:r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14A7-AB95-4479-81BE-E5FEFFC9916F}" type="datetimeFigureOut">
              <a:rPr lang="ko-KR" altLang="en-US" smtClean="0"/>
              <a:t>2019. 6. 17.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2F6F-2D87-444B-8642-60C811C0276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14A7-AB95-4479-81BE-E5FEFFC9916F}" type="datetimeFigureOut">
              <a:rPr lang="ko-KR" altLang="en-US" smtClean="0"/>
              <a:t>2019. 6. 17.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2F6F-2D87-444B-8642-60C811C0276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14A7-AB95-4479-81BE-E5FEFFC9916F}" type="datetimeFigureOut">
              <a:rPr lang="ko-KR" altLang="en-US" smtClean="0"/>
              <a:t>2019. 6. 17.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2F6F-2D87-444B-8642-60C811C0276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14A7-AB95-4479-81BE-E5FEFFC9916F}" type="datetimeFigureOut">
              <a:rPr lang="ko-KR" altLang="en-US" smtClean="0"/>
              <a:t>2019. 6. 17.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2F6F-2D87-444B-8642-60C811C0276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14A7-AB95-4479-81BE-E5FEFFC9916F}" type="datetimeFigureOut">
              <a:rPr lang="ko-KR" altLang="en-US" smtClean="0"/>
              <a:t>2019. 6. 17.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2F6F-2D87-444B-8642-60C811C0276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14A7-AB95-4479-81BE-E5FEFFC9916F}" type="datetimeFigureOut">
              <a:rPr lang="ko-KR" altLang="en-US" smtClean="0"/>
              <a:t>2019. 6. 17.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2F6F-2D87-444B-8642-60C811C0276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14A7-AB95-4479-81BE-E5FEFFC9916F}" type="datetimeFigureOut">
              <a:rPr lang="ko-KR" altLang="en-US" smtClean="0"/>
              <a:t>2019. 6. 17.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2F6F-2D87-444B-8642-60C811C0276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588" y="333375"/>
            <a:ext cx="9144000" cy="1009650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>
                  <a:alpha val="53999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27" name="Picture 3" descr="关系图"/>
          <p:cNvPicPr>
            <a:picLocks noChangeAspect="1"/>
          </p:cNvPicPr>
          <p:nvPr/>
        </p:nvPicPr>
        <p:blipFill>
          <a:blip r:embed="rId13"/>
          <a:srcRect t="1094" r="8122" b="13318"/>
          <a:stretch>
            <a:fillRect/>
          </a:stretch>
        </p:blipFill>
        <p:spPr>
          <a:xfrm>
            <a:off x="5797550" y="4438650"/>
            <a:ext cx="3340100" cy="2333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8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9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DA6E14A7-AB95-4479-81BE-E5FEFFC9916F}" type="datetimeFigureOut">
              <a:rPr lang="ko-KR" altLang="en-US" smtClean="0"/>
              <a:t>2019. 6. 17.</a:t>
            </a:fld>
            <a:endParaRPr lang="ko-KR" alt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ko-KR" altLang="en-US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B1D72F6F-2D87-444B-8642-60C811C0276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ldLvl="0" animBg="1"/>
      <p:bldP spid="1028" grpId="0" bldLvl="0"/>
    </p:bld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b="0">
                <a:latin typeface="굴림" panose="020B0600000101010101" charset="-127"/>
                <a:ea typeface="굴림" panose="020B0600000101010101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b="0">
                <a:latin typeface="굴림" panose="020B0600000101010101" charset="-127"/>
                <a:ea typeface="굴림" panose="020B0600000101010101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>
                <a:latin typeface="굴림" panose="020B0600000101010101" charset="-127"/>
                <a:ea typeface="굴림" panose="020B0600000101010101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7448EA-DC94-4281-BC54-55860BEB1A83}" type="slidenum">
              <a:rPr kumimoji="1" lang="en-US" altLang="ko-KR">
                <a:solidFill>
                  <a:srgbClr val="000000"/>
                </a:solidFill>
              </a:r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randomBar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charset="-127"/>
          <a:ea typeface="굴림" panose="020B0600000101010101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charset="-127"/>
          <a:ea typeface="굴림" panose="020B0600000101010101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charset="-127"/>
          <a:ea typeface="굴림" panose="020B0600000101010101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charset="-127"/>
          <a:ea typeface="굴림" panose="020B0600000101010101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charset="-127"/>
          <a:ea typeface="굴림" panose="020B0600000101010101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charset="-127"/>
          <a:ea typeface="굴림" panose="020B0600000101010101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charset="-127"/>
          <a:ea typeface="굴림" panose="020B0600000101010101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charset="-127"/>
          <a:ea typeface="굴림" panose="020B0600000101010101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서상륜 </a:t>
            </a:r>
            <a:r>
              <a:rPr lang="en-US" altLang="ko-KR" smtClean="0"/>
              <a:t>/ </a:t>
            </a:r>
            <a:r>
              <a:rPr lang="ko-KR" altLang="en-US" smtClean="0"/>
              <a:t>서경조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1870"/>
            <a:ext cx="6691312" cy="501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88" y="1916832"/>
            <a:ext cx="2807989" cy="210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6341320" y="4077072"/>
            <a:ext cx="247054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/>
              <a:t>1882</a:t>
            </a:r>
            <a:r>
              <a:rPr lang="ko-KR" altLang="en-US" b="1" dirty="0"/>
              <a:t>년 </a:t>
            </a:r>
            <a:r>
              <a:rPr lang="en-US" altLang="ko-KR" b="1" dirty="0"/>
              <a:t>10</a:t>
            </a:r>
            <a:r>
              <a:rPr lang="ko-KR" altLang="en-US" b="1" dirty="0" smtClean="0"/>
              <a:t>월 조선입국</a:t>
            </a:r>
            <a:endParaRPr lang="en-US" altLang="ko-KR" b="1" dirty="0" smtClean="0"/>
          </a:p>
          <a:p>
            <a:r>
              <a:rPr lang="ko-KR" altLang="en-US" b="1" dirty="0" smtClean="0"/>
              <a:t>복음전함</a:t>
            </a:r>
            <a:r>
              <a:rPr lang="en-US" altLang="ko-KR" b="1" dirty="0"/>
              <a:t> </a:t>
            </a:r>
            <a:r>
              <a:rPr lang="en-US" altLang="ko-KR" b="1" dirty="0" smtClean="0"/>
              <a:t>( </a:t>
            </a:r>
            <a:r>
              <a:rPr lang="ko-KR" altLang="en-US" b="1" dirty="0" err="1" smtClean="0"/>
              <a:t>권서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)</a:t>
            </a:r>
          </a:p>
          <a:p>
            <a:r>
              <a:rPr lang="ko-KR" altLang="en-US" b="1" dirty="0" smtClean="0"/>
              <a:t>황해도 장연의 </a:t>
            </a:r>
            <a:r>
              <a:rPr lang="ko-KR" altLang="en-US" b="1" dirty="0" err="1" smtClean="0"/>
              <a:t>소래에</a:t>
            </a:r>
            <a:r>
              <a:rPr lang="ko-KR" altLang="en-US" b="1" dirty="0" smtClean="0"/>
              <a:t> </a:t>
            </a:r>
            <a:endParaRPr lang="en-US" altLang="ko-KR" b="1" dirty="0" smtClean="0"/>
          </a:p>
          <a:p>
            <a:r>
              <a:rPr lang="ko-KR" altLang="en-US" b="1" dirty="0" smtClean="0"/>
              <a:t>교회개척</a:t>
            </a:r>
            <a:endParaRPr lang="en-US" altLang="ko-KR" b="1" dirty="0" smtClean="0"/>
          </a:p>
          <a:p>
            <a:r>
              <a:rPr lang="ko-KR" altLang="en-US" b="1" dirty="0" smtClean="0"/>
              <a:t> </a:t>
            </a:r>
            <a:endParaRPr lang="el-GR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3. </a:t>
            </a:r>
            <a:r>
              <a:rPr lang="ko-KR" altLang="en-US" sz="3600" dirty="0" smtClean="0"/>
              <a:t>복음의 수용과 확장</a:t>
            </a:r>
            <a:r>
              <a:rPr lang="en-US" altLang="ko-KR" sz="3600" dirty="0" smtClean="0"/>
              <a:t>(1884-1900)</a:t>
            </a:r>
            <a:endParaRPr lang="el-GR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400" b="1" dirty="0" smtClean="0"/>
              <a:t>1) </a:t>
            </a:r>
            <a:r>
              <a:rPr lang="ko-KR" altLang="en-US" sz="2400" b="1" dirty="0" smtClean="0"/>
              <a:t>선교사의 입국 도운 큰 사건</a:t>
            </a: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b="1" dirty="0" smtClean="0">
                <a:solidFill>
                  <a:srgbClr val="FF0000"/>
                </a:solidFill>
              </a:rPr>
              <a:t>     ①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조미수호조약과 </a:t>
            </a:r>
            <a:r>
              <a:rPr lang="ko-KR" altLang="en-US" sz="2400" b="1" dirty="0" err="1" smtClean="0">
                <a:solidFill>
                  <a:srgbClr val="FF0000"/>
                </a:solidFill>
              </a:rPr>
              <a:t>보빙사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ko-KR" sz="2400" b="1" dirty="0" smtClean="0">
                <a:solidFill>
                  <a:srgbClr val="FF0000"/>
                </a:solidFill>
              </a:rPr>
              <a:t>     ②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갑신정변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r>
              <a:rPr lang="en-US" altLang="ko-KR" sz="2400" b="1" dirty="0" smtClean="0"/>
              <a:t> 2) </a:t>
            </a:r>
            <a:r>
              <a:rPr lang="ko-KR" altLang="en-US" sz="2400" b="1" dirty="0" smtClean="0"/>
              <a:t>이들의 선교 활동</a:t>
            </a:r>
          </a:p>
          <a:p>
            <a:pPr marL="0" indent="0">
              <a:buNone/>
            </a:pPr>
            <a:r>
              <a:rPr lang="ko-KR" altLang="en-US" sz="2400" b="1" dirty="0" smtClean="0">
                <a:solidFill>
                  <a:srgbClr val="FF0000"/>
                </a:solidFill>
              </a:rPr>
              <a:t>     ① 당시 한국에 들어온 외국 선교회와 년도</a:t>
            </a:r>
          </a:p>
          <a:p>
            <a:pPr marL="0" indent="0">
              <a:buNone/>
            </a:pPr>
            <a:r>
              <a:rPr lang="ko-KR" altLang="en-US" sz="2400" dirty="0" smtClean="0"/>
              <a:t>              </a:t>
            </a:r>
            <a:endParaRPr lang="el-GR" sz="36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845" y="6396335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/>
              <a:t>제중원</a:t>
            </a:r>
            <a:r>
              <a:rPr lang="en-US" altLang="ko-KR" sz="2400" dirty="0" smtClean="0"/>
              <a:t>– </a:t>
            </a:r>
            <a:r>
              <a:rPr lang="ko-KR" altLang="en-US" sz="2400" dirty="0" smtClean="0"/>
              <a:t>광혜원</a:t>
            </a:r>
            <a:r>
              <a:rPr lang="en-US" altLang="ko-KR" sz="2400" dirty="0" smtClean="0"/>
              <a:t>—</a:t>
            </a:r>
            <a:r>
              <a:rPr lang="ko-KR" altLang="en-US" sz="2400" dirty="0" err="1" smtClean="0"/>
              <a:t>세브란스</a:t>
            </a:r>
            <a:r>
              <a:rPr lang="en-US" altLang="ko-KR" sz="2400" dirty="0" smtClean="0"/>
              <a:t>- </a:t>
            </a:r>
            <a:r>
              <a:rPr lang="ko-KR" altLang="en-US" sz="2400" dirty="0" smtClean="0"/>
              <a:t>연세대 의대</a:t>
            </a:r>
            <a:endParaRPr lang="en-US" altLang="ko-KR" sz="24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0" y="2800350"/>
            <a:ext cx="4057723" cy="246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70" y="0"/>
            <a:ext cx="38957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5" y="5013176"/>
            <a:ext cx="49625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4" b="4827"/>
          <a:stretch>
            <a:fillRect/>
          </a:stretch>
        </p:blipFill>
        <p:spPr bwMode="auto">
          <a:xfrm>
            <a:off x="4326729" y="188640"/>
            <a:ext cx="4572000" cy="283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96952"/>
            <a:ext cx="3479442" cy="347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7951034" y="188640"/>
            <a:ext cx="930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/>
              <a:t>1887</a:t>
            </a:r>
            <a:r>
              <a:rPr lang="ko-KR" altLang="en-US" b="1" dirty="0"/>
              <a:t>년</a:t>
            </a:r>
            <a:endParaRPr lang="el-GR" b="1" dirty="0"/>
          </a:p>
        </p:txBody>
      </p:sp>
      <p:sp>
        <p:nvSpPr>
          <p:cNvPr id="5" name="직사각형 4"/>
          <p:cNvSpPr/>
          <p:nvPr/>
        </p:nvSpPr>
        <p:spPr>
          <a:xfrm>
            <a:off x="6612729" y="3045562"/>
            <a:ext cx="229421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err="1" smtClean="0"/>
              <a:t>언더우드의</a:t>
            </a:r>
            <a:r>
              <a:rPr lang="ko-KR" altLang="en-US" b="1" dirty="0" smtClean="0"/>
              <a:t> 선교보고</a:t>
            </a:r>
            <a:endParaRPr lang="en-US" altLang="ko-KR" b="1" dirty="0" smtClean="0"/>
          </a:p>
          <a:p>
            <a:r>
              <a:rPr lang="ko-KR" altLang="en-US" b="1" dirty="0" err="1" smtClean="0"/>
              <a:t>케나다</a:t>
            </a:r>
            <a:r>
              <a:rPr lang="ko-KR" altLang="en-US" b="1" dirty="0" smtClean="0"/>
              <a:t> 토론토 의대</a:t>
            </a:r>
            <a:endParaRPr lang="en-US" altLang="ko-KR" b="1" dirty="0" smtClean="0"/>
          </a:p>
          <a:p>
            <a:r>
              <a:rPr lang="ko-KR" altLang="en-US" b="1" dirty="0" err="1" smtClean="0"/>
              <a:t>에비슨</a:t>
            </a:r>
            <a:r>
              <a:rPr lang="ko-KR" altLang="en-US" b="1" dirty="0" smtClean="0"/>
              <a:t> 교수 자원</a:t>
            </a:r>
            <a:endParaRPr lang="en-US" altLang="ko-KR" b="1" dirty="0" smtClean="0"/>
          </a:p>
          <a:p>
            <a:r>
              <a:rPr lang="ko-KR" altLang="en-US" b="1" dirty="0" smtClean="0"/>
              <a:t>백내장 수술</a:t>
            </a:r>
            <a:endParaRPr lang="en-US" altLang="ko-KR" b="1" dirty="0" smtClean="0"/>
          </a:p>
          <a:p>
            <a:r>
              <a:rPr lang="en-US" altLang="ko-KR" b="1" dirty="0" smtClean="0"/>
              <a:t>1891</a:t>
            </a:r>
            <a:r>
              <a:rPr lang="ko-KR" altLang="en-US" b="1" dirty="0"/>
              <a:t>년</a:t>
            </a:r>
            <a:endParaRPr lang="el-GR" b="1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902" y="73599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3577898" cy="203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240" y="620688"/>
            <a:ext cx="4107469" cy="23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64" y="2852936"/>
            <a:ext cx="2456943" cy="357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484" y="3244720"/>
            <a:ext cx="2320821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31" y="3244720"/>
            <a:ext cx="2857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200" dirty="0" smtClean="0"/>
              <a:t>제중원 </a:t>
            </a:r>
            <a:r>
              <a:rPr lang="en-US" altLang="ko-KR" sz="3200" dirty="0" smtClean="0"/>
              <a:t>2</a:t>
            </a:r>
            <a:r>
              <a:rPr lang="ko-KR" altLang="en-US" sz="3200" dirty="0" smtClean="0"/>
              <a:t>대 원장 </a:t>
            </a:r>
            <a:r>
              <a:rPr lang="ko-KR" altLang="en-US" sz="3200" dirty="0" err="1" smtClean="0"/>
              <a:t>헤론</a:t>
            </a:r>
            <a:r>
              <a:rPr lang="ko-KR" altLang="en-US" sz="3200" dirty="0" smtClean="0"/>
              <a:t> 선교사</a:t>
            </a:r>
            <a:endParaRPr lang="el-GR" altLang="ko-KR" sz="3200" dirty="0" smtClean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981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altLang="ko-KR" b="1" kern="1200" dirty="0" smtClean="0"/>
              <a:t>1885</a:t>
            </a:r>
            <a:r>
              <a:rPr lang="ko-KR" altLang="en-US" b="1" kern="1200" dirty="0" smtClean="0"/>
              <a:t>년 </a:t>
            </a:r>
            <a:r>
              <a:rPr lang="en-US" altLang="ko-KR" b="1" kern="1200" dirty="0" smtClean="0"/>
              <a:t>6</a:t>
            </a:r>
            <a:r>
              <a:rPr lang="ko-KR" altLang="en-US" b="1" kern="1200" dirty="0" smtClean="0"/>
              <a:t>월</a:t>
            </a:r>
            <a:endParaRPr lang="el-GR" dirty="0"/>
          </a:p>
        </p:txBody>
      </p:sp>
      <p:pic>
        <p:nvPicPr>
          <p:cNvPr id="140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038350"/>
            <a:ext cx="47625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3" name="직사각형 3"/>
          <p:cNvSpPr>
            <a:spLocks noChangeArrowheads="1"/>
          </p:cNvSpPr>
          <p:nvPr/>
        </p:nvSpPr>
        <p:spPr bwMode="auto">
          <a:xfrm>
            <a:off x="234565" y="2695574"/>
            <a:ext cx="346441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9pPr>
          </a:lstStyle>
          <a:p>
            <a:pPr eaLnBrk="1" hangingPunct="1"/>
            <a:r>
              <a:rPr lang="ko-KR" altLang="en-US" sz="1600" dirty="0" err="1"/>
              <a:t>테네시대학</a:t>
            </a:r>
            <a:r>
              <a:rPr lang="ko-KR" altLang="en-US" sz="1600" dirty="0"/>
              <a:t> 의학부 수석졸업</a:t>
            </a:r>
            <a:endParaRPr lang="en-US" altLang="ko-KR" sz="1600" dirty="0"/>
          </a:p>
          <a:p>
            <a:pPr eaLnBrk="1" hangingPunct="1"/>
            <a:r>
              <a:rPr lang="en-US" altLang="ko-KR" sz="1600" dirty="0"/>
              <a:t>20</a:t>
            </a:r>
            <a:r>
              <a:rPr lang="ko-KR" altLang="en-US" sz="1600" dirty="0"/>
              <a:t>대에 모교 교수로 임명거절</a:t>
            </a:r>
            <a:endParaRPr lang="en-US" altLang="ko-KR" sz="1600" dirty="0"/>
          </a:p>
          <a:p>
            <a:pPr eaLnBrk="1" hangingPunct="1"/>
            <a:r>
              <a:rPr lang="ko-KR" altLang="en-US" sz="1600" dirty="0"/>
              <a:t>뉴욕 </a:t>
            </a:r>
            <a:r>
              <a:rPr lang="en-US" altLang="ko-KR" sz="1600" dirty="0"/>
              <a:t>YMCA  </a:t>
            </a:r>
            <a:r>
              <a:rPr lang="ko-KR" altLang="en-US" sz="1600" dirty="0"/>
              <a:t>선교후원으로 한국</a:t>
            </a:r>
            <a:endParaRPr lang="en-US" altLang="ko-KR" sz="1600" dirty="0"/>
          </a:p>
          <a:p>
            <a:pPr eaLnBrk="1" hangingPunct="1"/>
            <a:r>
              <a:rPr lang="ko-KR" altLang="en-US" sz="1600" dirty="0"/>
              <a:t>미 </a:t>
            </a:r>
            <a:r>
              <a:rPr lang="ko-KR" altLang="en-US" sz="1600" dirty="0" err="1"/>
              <a:t>북장로교</a:t>
            </a:r>
            <a:r>
              <a:rPr lang="ko-KR" altLang="en-US" sz="1600" dirty="0"/>
              <a:t> </a:t>
            </a:r>
            <a:r>
              <a:rPr lang="ko-KR" altLang="en-US" sz="1600" dirty="0" err="1"/>
              <a:t>첫번째</a:t>
            </a:r>
            <a:r>
              <a:rPr lang="ko-KR" altLang="en-US" sz="1600" dirty="0"/>
              <a:t> </a:t>
            </a:r>
            <a:r>
              <a:rPr lang="ko-KR" altLang="en-US" sz="1600" dirty="0" err="1" smtClean="0"/>
              <a:t>파송선교사</a:t>
            </a:r>
            <a:endParaRPr lang="en-US" altLang="ko-KR" sz="1600" dirty="0" smtClean="0"/>
          </a:p>
          <a:p>
            <a:pPr eaLnBrk="1" hangingPunct="1"/>
            <a:r>
              <a:rPr lang="ko-KR" altLang="en-US" sz="1600" dirty="0" smtClean="0"/>
              <a:t>아내 </a:t>
            </a:r>
            <a:r>
              <a:rPr lang="en-US" altLang="ko-KR" sz="1600" dirty="0" smtClean="0"/>
              <a:t>: </a:t>
            </a:r>
            <a:r>
              <a:rPr lang="ko-KR" altLang="en-US" sz="1600" dirty="0" err="1" smtClean="0"/>
              <a:t>해</a:t>
            </a:r>
            <a:r>
              <a:rPr lang="ko-KR" altLang="en-US" sz="1600" dirty="0" err="1"/>
              <a:t>티</a:t>
            </a:r>
            <a:endParaRPr lang="en-US" altLang="ko-KR" sz="1600" dirty="0"/>
          </a:p>
          <a:p>
            <a:pPr eaLnBrk="1" hangingPunct="1"/>
            <a:endParaRPr lang="en-US" altLang="ko-KR" sz="1600" dirty="0"/>
          </a:p>
          <a:p>
            <a:pPr eaLnBrk="1" hangingPunct="1"/>
            <a:r>
              <a:rPr lang="en-US" altLang="ko-KR" sz="1600" dirty="0"/>
              <a:t>1884</a:t>
            </a:r>
            <a:r>
              <a:rPr lang="ko-KR" altLang="en-US" sz="1600" dirty="0"/>
              <a:t>년 </a:t>
            </a:r>
            <a:r>
              <a:rPr lang="en-US" altLang="ko-KR" sz="1600" dirty="0"/>
              <a:t>1</a:t>
            </a:r>
            <a:r>
              <a:rPr lang="ko-KR" altLang="en-US" sz="1600" dirty="0"/>
              <a:t>월 이수정의 선교요청 편지</a:t>
            </a:r>
            <a:endParaRPr lang="en-US" altLang="ko-KR" sz="1600" dirty="0"/>
          </a:p>
          <a:p>
            <a:pPr eaLnBrk="1" hangingPunct="1"/>
            <a:r>
              <a:rPr lang="en-US" altLang="ko-KR" sz="1600" dirty="0"/>
              <a:t>  - </a:t>
            </a:r>
            <a:r>
              <a:rPr lang="ko-KR" altLang="en-US" sz="1600" dirty="0" err="1"/>
              <a:t>크리스쳔</a:t>
            </a:r>
            <a:r>
              <a:rPr lang="ko-KR" altLang="en-US" sz="1600" dirty="0"/>
              <a:t> </a:t>
            </a:r>
            <a:r>
              <a:rPr lang="ko-KR" altLang="en-US" sz="1600" dirty="0" err="1"/>
              <a:t>위클리에</a:t>
            </a:r>
            <a:r>
              <a:rPr lang="ko-KR" altLang="en-US" sz="1600" dirty="0"/>
              <a:t> 발표</a:t>
            </a:r>
            <a:endParaRPr lang="en-US" altLang="ko-KR" sz="1600" dirty="0"/>
          </a:p>
          <a:p>
            <a:pPr eaLnBrk="1" hangingPunct="1"/>
            <a:r>
              <a:rPr lang="en-US" altLang="ko-KR" sz="1600" dirty="0"/>
              <a:t>1885</a:t>
            </a:r>
            <a:r>
              <a:rPr lang="ko-KR" altLang="en-US" sz="1600" dirty="0"/>
              <a:t>년 </a:t>
            </a:r>
            <a:r>
              <a:rPr lang="en-US" altLang="ko-KR" sz="1600" dirty="0"/>
              <a:t>6</a:t>
            </a:r>
            <a:r>
              <a:rPr lang="ko-KR" altLang="en-US" sz="1600" dirty="0"/>
              <a:t>월 </a:t>
            </a:r>
            <a:r>
              <a:rPr lang="en-US" altLang="ko-KR" sz="1600" dirty="0"/>
              <a:t>21</a:t>
            </a:r>
            <a:r>
              <a:rPr lang="ko-KR" altLang="en-US" sz="1600" dirty="0"/>
              <a:t>일 서울도착</a:t>
            </a:r>
            <a:endParaRPr lang="en-US" altLang="ko-KR" sz="1600" dirty="0"/>
          </a:p>
          <a:p>
            <a:pPr eaLnBrk="1" hangingPunct="1"/>
            <a:r>
              <a:rPr lang="ko-KR" altLang="en-US" sz="1600" dirty="0"/>
              <a:t>제중원 </a:t>
            </a:r>
            <a:r>
              <a:rPr lang="en-US" altLang="ko-KR" sz="1600" dirty="0"/>
              <a:t>2</a:t>
            </a:r>
            <a:r>
              <a:rPr lang="ko-KR" altLang="en-US" sz="1600" dirty="0"/>
              <a:t>대 </a:t>
            </a:r>
            <a:r>
              <a:rPr lang="ko-KR" altLang="en-US" sz="1600" dirty="0" err="1"/>
              <a:t>원장겸</a:t>
            </a:r>
            <a:r>
              <a:rPr lang="ko-KR" altLang="en-US" sz="1600" dirty="0"/>
              <a:t> 고종 시의로 임명</a:t>
            </a:r>
            <a:endParaRPr lang="en-US" altLang="ko-KR" sz="1600" dirty="0"/>
          </a:p>
          <a:p>
            <a:pPr eaLnBrk="1" hangingPunct="1"/>
            <a:r>
              <a:rPr lang="en-US" altLang="ko-KR" sz="1600" dirty="0"/>
              <a:t>100</a:t>
            </a:r>
            <a:r>
              <a:rPr lang="ko-KR" altLang="en-US" sz="1600" dirty="0"/>
              <a:t>리 이상 치료를 위해 </a:t>
            </a:r>
            <a:endParaRPr lang="en-US" altLang="ko-KR" sz="1600" dirty="0"/>
          </a:p>
          <a:p>
            <a:pPr eaLnBrk="1" hangingPunct="1"/>
            <a:r>
              <a:rPr lang="en-US" altLang="ko-KR" sz="1600" dirty="0"/>
              <a:t>1890</a:t>
            </a:r>
            <a:r>
              <a:rPr lang="ko-KR" altLang="en-US" sz="1600" dirty="0"/>
              <a:t>년</a:t>
            </a:r>
            <a:r>
              <a:rPr lang="en-US" altLang="ko-KR" sz="1600" dirty="0"/>
              <a:t>7</a:t>
            </a:r>
            <a:r>
              <a:rPr lang="ko-KR" altLang="en-US" sz="1600" dirty="0"/>
              <a:t>월 </a:t>
            </a:r>
            <a:r>
              <a:rPr lang="en-US" altLang="ko-KR" sz="1600" dirty="0"/>
              <a:t>26</a:t>
            </a:r>
            <a:r>
              <a:rPr lang="ko-KR" altLang="en-US" sz="1600" dirty="0"/>
              <a:t>일  이질로 </a:t>
            </a:r>
            <a:r>
              <a:rPr lang="en-US" altLang="ko-KR" sz="1600" dirty="0"/>
              <a:t>33</a:t>
            </a:r>
            <a:r>
              <a:rPr lang="ko-KR" altLang="en-US" sz="1600" dirty="0"/>
              <a:t>세 </a:t>
            </a:r>
            <a:r>
              <a:rPr lang="ko-KR" altLang="en-US" sz="1600" dirty="0" smtClean="0"/>
              <a:t>순직 </a:t>
            </a:r>
            <a:endParaRPr lang="el-GR" altLang="ko-KR" sz="1600" dirty="0"/>
          </a:p>
        </p:txBody>
      </p:sp>
      <p:pic>
        <p:nvPicPr>
          <p:cNvPr id="1402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176986"/>
            <a:ext cx="52197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에비슨과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세브란스</a:t>
            </a:r>
            <a:r>
              <a:rPr lang="en-US" altLang="ko-KR" dirty="0" smtClean="0"/>
              <a:t>(</a:t>
            </a:r>
            <a:r>
              <a:rPr lang="ko-KR" altLang="en-US" dirty="0" smtClean="0"/>
              <a:t>카네기홀</a:t>
            </a:r>
            <a:r>
              <a:rPr lang="en-US" altLang="ko-KR" dirty="0" smtClean="0"/>
              <a:t>)</a:t>
            </a:r>
            <a:br>
              <a:rPr lang="en-US" altLang="ko-KR" dirty="0" smtClean="0"/>
            </a:br>
            <a:r>
              <a:rPr lang="en-US" altLang="ko-KR" dirty="0" smtClean="0"/>
              <a:t>1900</a:t>
            </a:r>
            <a:r>
              <a:rPr lang="ko-KR" altLang="en-US" dirty="0" smtClean="0"/>
              <a:t>년</a:t>
            </a:r>
            <a:endParaRPr lang="el-GR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624736" cy="458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ko-KR" smtClean="0"/>
          </a:p>
        </p:txBody>
      </p:sp>
      <p:sp>
        <p:nvSpPr>
          <p:cNvPr id="11776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altLang="ko-KR" smtClean="0"/>
          </a:p>
        </p:txBody>
      </p:sp>
      <p:pic>
        <p:nvPicPr>
          <p:cNvPr id="1177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31988"/>
            <a:ext cx="1771650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TextBox 3"/>
          <p:cNvSpPr txBox="1">
            <a:spLocks noChangeArrowheads="1"/>
          </p:cNvSpPr>
          <p:nvPr/>
        </p:nvSpPr>
        <p:spPr bwMode="auto">
          <a:xfrm>
            <a:off x="395288" y="4689475"/>
            <a:ext cx="5400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9pPr>
          </a:lstStyle>
          <a:p>
            <a:pPr eaLnBrk="1" hangingPunct="1"/>
            <a:r>
              <a:rPr lang="ko-KR" altLang="en-US" sz="1600"/>
              <a:t>윌리암 스크렌튼과 그의 어머니 메리 스크렌튼</a:t>
            </a:r>
            <a:endParaRPr lang="el-GR" altLang="ko-KR" sz="1600"/>
          </a:p>
        </p:txBody>
      </p:sp>
      <p:pic>
        <p:nvPicPr>
          <p:cNvPr id="11776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901825"/>
            <a:ext cx="2022475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7" name="직사각형 4"/>
          <p:cNvSpPr>
            <a:spLocks noChangeArrowheads="1"/>
          </p:cNvSpPr>
          <p:nvPr/>
        </p:nvSpPr>
        <p:spPr bwMode="auto">
          <a:xfrm>
            <a:off x="2109867" y="5067300"/>
            <a:ext cx="27494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9pPr>
          </a:lstStyle>
          <a:p>
            <a:pPr eaLnBrk="1" hangingPunct="1"/>
            <a:r>
              <a:rPr lang="ko-KR" altLang="en-US" sz="2400" dirty="0"/>
              <a:t>이화학당의 설립자</a:t>
            </a:r>
            <a:endParaRPr lang="el-GR" altLang="ko-KR" sz="2400" dirty="0"/>
          </a:p>
        </p:txBody>
      </p:sp>
      <p:pic>
        <p:nvPicPr>
          <p:cNvPr id="1177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20700"/>
            <a:ext cx="36703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63900"/>
            <a:ext cx="4000500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761964" y="1196752"/>
            <a:ext cx="1616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/>
              <a:t>뉴욕 </a:t>
            </a:r>
            <a:r>
              <a:rPr lang="ko-KR" altLang="en-US" b="1" dirty="0" smtClean="0"/>
              <a:t>의과대학</a:t>
            </a:r>
            <a:endParaRPr lang="en-US" altLang="ko-KR" b="1" dirty="0" smtClean="0"/>
          </a:p>
          <a:p>
            <a:r>
              <a:rPr lang="ko-KR" altLang="en-US" b="1" dirty="0" smtClean="0"/>
              <a:t>장티푸</a:t>
            </a:r>
            <a:r>
              <a:rPr lang="ko-KR" altLang="en-US" b="1" dirty="0"/>
              <a:t>스</a:t>
            </a:r>
            <a:endParaRPr lang="en-US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ko-KR" smtClean="0"/>
          </a:p>
        </p:txBody>
      </p:sp>
      <p:sp>
        <p:nvSpPr>
          <p:cNvPr id="144387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2400" dirty="0" smtClean="0"/>
              <a:t>감리교의 병원</a:t>
            </a:r>
          </a:p>
          <a:p>
            <a:r>
              <a:rPr lang="en-US" altLang="ko-KR" sz="2400" dirty="0" smtClean="0"/>
              <a:t>1885. 9. 10 </a:t>
            </a:r>
            <a:r>
              <a:rPr lang="ko-KR" altLang="en-US" sz="2400" dirty="0" err="1" smtClean="0"/>
              <a:t>스크랜튼은</a:t>
            </a:r>
            <a:r>
              <a:rPr lang="ko-KR" altLang="en-US" sz="2400" dirty="0" smtClean="0"/>
              <a:t> 제중원을 떠나 독자적으로 진료소를 시작하였고 </a:t>
            </a:r>
            <a:r>
              <a:rPr lang="en-US" altLang="ko-KR" sz="2400" dirty="0" smtClean="0"/>
              <a:t>1886. 6. 15 </a:t>
            </a:r>
            <a:r>
              <a:rPr lang="ko-KR" altLang="en-US" sz="2400" dirty="0" smtClean="0"/>
              <a:t>정식으로 </a:t>
            </a:r>
            <a:r>
              <a:rPr lang="ko-KR" altLang="en-US" sz="2400" b="1" dirty="0" err="1" smtClean="0">
                <a:solidFill>
                  <a:srgbClr val="7030A0"/>
                </a:solidFill>
              </a:rPr>
              <a:t>시병원</a:t>
            </a:r>
            <a:r>
              <a:rPr lang="en-US" altLang="ko-KR" sz="2400" b="1" dirty="0" smtClean="0">
                <a:solidFill>
                  <a:srgbClr val="7030A0"/>
                </a:solidFill>
              </a:rPr>
              <a:t>(</a:t>
            </a:r>
            <a:r>
              <a:rPr lang="ko-KR" altLang="en-US" sz="2400" b="1" dirty="0" err="1" smtClean="0">
                <a:solidFill>
                  <a:srgbClr val="7030A0"/>
                </a:solidFill>
              </a:rPr>
              <a:t>施病院</a:t>
            </a:r>
            <a:r>
              <a:rPr lang="en-US" altLang="ko-KR" sz="2400" b="1" dirty="0" smtClean="0">
                <a:solidFill>
                  <a:srgbClr val="7030A0"/>
                </a:solidFill>
              </a:rPr>
              <a:t>)</a:t>
            </a:r>
            <a:r>
              <a:rPr lang="ko-KR" altLang="en-US" sz="2400" dirty="0" smtClean="0"/>
              <a:t>을 설립하였다</a:t>
            </a:r>
            <a:r>
              <a:rPr lang="en-US" altLang="ko-KR" sz="2400" dirty="0" smtClean="0"/>
              <a:t>.</a:t>
            </a:r>
            <a:endParaRPr lang="ko-KR" altLang="en-US" sz="2400" dirty="0" smtClean="0"/>
          </a:p>
          <a:p>
            <a:r>
              <a:rPr lang="ko-KR" altLang="en-US" dirty="0" smtClean="0"/>
              <a:t> </a:t>
            </a:r>
          </a:p>
          <a:p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el-GR" altLang="ko-KR" dirty="0" smtClean="0"/>
          </a:p>
        </p:txBody>
      </p:sp>
      <p:pic>
        <p:nvPicPr>
          <p:cNvPr id="144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7033"/>
            <a:ext cx="1891201" cy="249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440" y="3358419"/>
            <a:ext cx="4486821" cy="273630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0" name="TextBox 3"/>
          <p:cNvSpPr txBox="1">
            <a:spLocks noChangeArrowheads="1"/>
          </p:cNvSpPr>
          <p:nvPr/>
        </p:nvSpPr>
        <p:spPr bwMode="auto">
          <a:xfrm>
            <a:off x="899592" y="6319540"/>
            <a:ext cx="61214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9pPr>
          </a:lstStyle>
          <a:p>
            <a:pPr eaLnBrk="1" hangingPunct="1"/>
            <a:r>
              <a:rPr lang="ko-KR" altLang="en-US" dirty="0" err="1"/>
              <a:t>스크렌튼</a:t>
            </a:r>
            <a:r>
              <a:rPr lang="ko-KR" altLang="en-US" dirty="0"/>
              <a:t>                                    </a:t>
            </a:r>
            <a:r>
              <a:rPr lang="ko-KR" altLang="en-US" dirty="0" smtClean="0"/>
              <a:t>                           </a:t>
            </a:r>
            <a:r>
              <a:rPr lang="ko-KR" altLang="en-US" dirty="0" err="1" smtClean="0"/>
              <a:t>시병원</a:t>
            </a:r>
            <a:r>
              <a:rPr lang="ko-KR" altLang="en-US" dirty="0" smtClean="0"/>
              <a:t>    </a:t>
            </a:r>
            <a:endParaRPr lang="el-GR" altLang="ko-KR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ko-KR" smtClean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5800" y="1981200"/>
            <a:ext cx="6334125" cy="4876800"/>
          </a:xfrm>
        </p:spPr>
        <p:txBody>
          <a:bodyPr/>
          <a:lstStyle/>
          <a:p>
            <a:pPr>
              <a:defRPr/>
            </a:pPr>
            <a:r>
              <a:rPr lang="ko-KR" altLang="en-US" sz="2000" b="1" dirty="0" err="1" smtClean="0"/>
              <a:t>시병원은</a:t>
            </a:r>
            <a:r>
              <a:rPr lang="ko-KR" altLang="en-US" sz="2000" b="1" dirty="0" smtClean="0"/>
              <a:t> 정동제일교회 옆에서 시작</a:t>
            </a:r>
            <a:r>
              <a:rPr lang="ko-KR" altLang="en-US" sz="2000" dirty="0" smtClean="0"/>
              <a:t>되었으나 정동은 외국 공관과 외국인들이 있는 곳이라 한국서민들이 드나들기에 거리감이 있었다</a:t>
            </a:r>
            <a:r>
              <a:rPr lang="en-US" altLang="ko-KR" sz="2000" dirty="0" smtClean="0"/>
              <a:t>. </a:t>
            </a:r>
            <a:r>
              <a:rPr lang="ko-KR" altLang="en-US" sz="2000" b="1" dirty="0" err="1" smtClean="0"/>
              <a:t>스크랜튼</a:t>
            </a:r>
            <a:r>
              <a:rPr lang="ko-KR" altLang="en-US" sz="2000" dirty="0" err="1" smtClean="0"/>
              <a:t>은</a:t>
            </a:r>
            <a:r>
              <a:rPr lang="ko-KR" altLang="en-US" sz="2000" dirty="0" smtClean="0"/>
              <a:t> 가난한 민중들이 있는 상동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지금의 남대문안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으로 병원을 옮기게 되었다</a:t>
            </a:r>
            <a:r>
              <a:rPr lang="en-US" altLang="ko-KR" sz="2000" dirty="0" smtClean="0"/>
              <a:t>. </a:t>
            </a:r>
            <a:r>
              <a:rPr lang="ko-KR" altLang="en-US" sz="2000" dirty="0" smtClean="0"/>
              <a:t>이러한 </a:t>
            </a:r>
            <a:r>
              <a:rPr lang="ko-KR" altLang="en-US" sz="2000" dirty="0" err="1" smtClean="0"/>
              <a:t>스크랜튼의</a:t>
            </a:r>
            <a:r>
              <a:rPr lang="ko-KR" altLang="en-US" sz="2000" dirty="0" smtClean="0"/>
              <a:t> 민중선교 정신은 전덕기로 이어진다</a:t>
            </a:r>
            <a:r>
              <a:rPr lang="en-US" altLang="ko-KR" sz="2000" dirty="0" smtClean="0"/>
              <a:t>.  </a:t>
            </a:r>
          </a:p>
          <a:p>
            <a:pPr marL="0" indent="0">
              <a:buFontTx/>
              <a:buNone/>
              <a:defRPr/>
            </a:pPr>
            <a:r>
              <a:rPr lang="en-US" altLang="ko-KR" sz="2000" dirty="0" smtClean="0"/>
              <a:t> </a:t>
            </a:r>
          </a:p>
          <a:p>
            <a:pPr>
              <a:defRPr/>
            </a:pPr>
            <a:r>
              <a:rPr lang="en-US" altLang="ko-KR" sz="2000" b="1" dirty="0" smtClean="0">
                <a:solidFill>
                  <a:srgbClr val="7030A0"/>
                </a:solidFill>
              </a:rPr>
              <a:t>1887. 10 </a:t>
            </a:r>
            <a:r>
              <a:rPr lang="ko-KR" altLang="en-US" sz="2000" dirty="0" smtClean="0"/>
              <a:t>여성의사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메타 </a:t>
            </a:r>
            <a:r>
              <a:rPr lang="ko-KR" altLang="en-US" sz="2000" b="1" dirty="0" err="1" smtClean="0">
                <a:solidFill>
                  <a:srgbClr val="FF0000"/>
                </a:solidFill>
              </a:rPr>
              <a:t>하워드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(M. Howard)</a:t>
            </a:r>
            <a:r>
              <a:rPr lang="ko-KR" altLang="en-US" sz="2000" dirty="0" smtClean="0"/>
              <a:t>가 입국하여 </a:t>
            </a:r>
            <a:r>
              <a:rPr lang="ko-KR" altLang="en-US" sz="2000" b="1" dirty="0" err="1" smtClean="0">
                <a:solidFill>
                  <a:srgbClr val="FF0000"/>
                </a:solidFill>
              </a:rPr>
              <a:t>시병원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안</a:t>
            </a:r>
            <a:r>
              <a:rPr lang="ko-KR" altLang="en-US" sz="2000" dirty="0" smtClean="0"/>
              <a:t>에 최초의 </a:t>
            </a:r>
            <a:r>
              <a:rPr lang="ko-KR" altLang="en-US" sz="2000" b="1" u="sng" dirty="0" smtClean="0"/>
              <a:t>여성전용병원</a:t>
            </a:r>
            <a:r>
              <a:rPr lang="ko-KR" altLang="en-US" sz="2000" dirty="0" smtClean="0"/>
              <a:t>을 시작했다</a:t>
            </a:r>
            <a:r>
              <a:rPr lang="en-US" altLang="ko-KR" sz="2000" dirty="0" smtClean="0"/>
              <a:t>. </a:t>
            </a:r>
            <a:r>
              <a:rPr lang="en-US" altLang="ko-KR" sz="2000" b="1" u="sng" dirty="0" smtClean="0">
                <a:solidFill>
                  <a:srgbClr val="FF0000"/>
                </a:solidFill>
              </a:rPr>
              <a:t>1888. 4 </a:t>
            </a:r>
            <a:r>
              <a:rPr lang="ko-KR" altLang="en-US" sz="2000" b="1" u="sng" dirty="0" err="1" smtClean="0">
                <a:solidFill>
                  <a:srgbClr val="FF0000"/>
                </a:solidFill>
              </a:rPr>
              <a:t>하워드는</a:t>
            </a:r>
            <a:r>
              <a:rPr lang="ko-KR" altLang="en-US" sz="2000" b="1" u="sng" dirty="0" smtClean="0">
                <a:solidFill>
                  <a:srgbClr val="FF0000"/>
                </a:solidFill>
              </a:rPr>
              <a:t> 여성병원을 정동으로 독립시켰고</a:t>
            </a:r>
            <a:r>
              <a:rPr lang="en-US" altLang="ko-KR" sz="2000" b="1" u="sng" dirty="0" smtClean="0">
                <a:solidFill>
                  <a:srgbClr val="FF0000"/>
                </a:solidFill>
              </a:rPr>
              <a:t>, </a:t>
            </a:r>
            <a:r>
              <a:rPr lang="ko-KR" altLang="en-US" sz="2000" b="1" u="sng" dirty="0" smtClean="0">
                <a:solidFill>
                  <a:srgbClr val="FF0000"/>
                </a:solidFill>
              </a:rPr>
              <a:t>이 병원은 </a:t>
            </a:r>
            <a:r>
              <a:rPr lang="ko-KR" altLang="en-US" sz="2000" b="1" u="sng" dirty="0" err="1" smtClean="0">
                <a:solidFill>
                  <a:srgbClr val="FF0000"/>
                </a:solidFill>
              </a:rPr>
              <a:t>보구여관</a:t>
            </a:r>
            <a:r>
              <a:rPr lang="en-US" altLang="ko-KR" sz="2000" b="1" u="sng" dirty="0" smtClean="0">
                <a:solidFill>
                  <a:srgbClr val="FF0000"/>
                </a:solidFill>
              </a:rPr>
              <a:t>(</a:t>
            </a:r>
            <a:r>
              <a:rPr lang="ko-KR" altLang="en-US" sz="2000" b="1" u="sng" dirty="0" err="1" smtClean="0">
                <a:solidFill>
                  <a:srgbClr val="FF0000"/>
                </a:solidFill>
              </a:rPr>
              <a:t>保救女館</a:t>
            </a:r>
            <a:r>
              <a:rPr lang="en-US" altLang="ko-KR" sz="2000" b="1" u="sng" dirty="0" smtClean="0">
                <a:solidFill>
                  <a:srgbClr val="FF0000"/>
                </a:solidFill>
              </a:rPr>
              <a:t>)</a:t>
            </a:r>
            <a:r>
              <a:rPr lang="ko-KR" altLang="en-US" sz="2000" b="1" u="sng" dirty="0" smtClean="0">
                <a:solidFill>
                  <a:srgbClr val="FF0000"/>
                </a:solidFill>
              </a:rPr>
              <a:t>이라고 불리게 된다</a:t>
            </a:r>
            <a:r>
              <a:rPr lang="en-US" altLang="ko-KR" sz="2000" b="1" u="sng" dirty="0" smtClean="0">
                <a:solidFill>
                  <a:srgbClr val="FF0000"/>
                </a:solidFill>
              </a:rPr>
              <a:t>.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여성들은 남성 의사에게 몸을 보일 수 없는 시대였기 때문에 여성병원과 여의사는 절실히 필요했다</a:t>
            </a:r>
            <a:r>
              <a:rPr lang="en-US" altLang="ko-KR" sz="2000" dirty="0" smtClean="0"/>
              <a:t>. ( 2</a:t>
            </a:r>
            <a:r>
              <a:rPr lang="ko-KR" altLang="en-US" sz="2000" dirty="0" smtClean="0"/>
              <a:t>년 뒤 </a:t>
            </a:r>
            <a:r>
              <a:rPr lang="ko-KR" altLang="en-US" sz="2000" dirty="0" err="1" smtClean="0"/>
              <a:t>하워드</a:t>
            </a:r>
            <a:r>
              <a:rPr lang="ko-KR" altLang="en-US" sz="2000" dirty="0" smtClean="0"/>
              <a:t> 병으로 귀국하므로  </a:t>
            </a:r>
            <a:r>
              <a:rPr lang="ko-KR" altLang="en-US" sz="2000" dirty="0" err="1" smtClean="0"/>
              <a:t>로제타</a:t>
            </a:r>
            <a:r>
              <a:rPr lang="ko-KR" altLang="en-US" sz="2000" dirty="0" smtClean="0"/>
              <a:t> 홀 내한 </a:t>
            </a:r>
            <a:r>
              <a:rPr lang="en-US" altLang="ko-KR" sz="2000" dirty="0" smtClean="0"/>
              <a:t>)</a:t>
            </a:r>
          </a:p>
          <a:p>
            <a:pPr marL="0" indent="0">
              <a:buFontTx/>
              <a:buNone/>
              <a:defRPr/>
            </a:pPr>
            <a:endParaRPr lang="en-US" altLang="ko-KR" sz="2000" dirty="0" smtClean="0"/>
          </a:p>
          <a:p>
            <a:pPr>
              <a:defRPr/>
            </a:pPr>
            <a:endParaRPr lang="el-GR" dirty="0"/>
          </a:p>
        </p:txBody>
      </p:sp>
      <p:pic>
        <p:nvPicPr>
          <p:cNvPr id="145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3503613"/>
            <a:ext cx="164941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3" name="직사각형 4"/>
          <p:cNvSpPr>
            <a:spLocks noChangeArrowheads="1"/>
          </p:cNvSpPr>
          <p:nvPr/>
        </p:nvSpPr>
        <p:spPr bwMode="auto">
          <a:xfrm>
            <a:off x="7178675" y="5888038"/>
            <a:ext cx="18653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9pPr>
          </a:lstStyle>
          <a:p>
            <a:pPr eaLnBrk="1" hangingPunct="1"/>
            <a:r>
              <a:rPr lang="ko-KR" altLang="en-US">
                <a:solidFill>
                  <a:srgbClr val="FF0000"/>
                </a:solidFill>
              </a:rPr>
              <a:t>메타 하워드</a:t>
            </a:r>
            <a:r>
              <a:rPr lang="en-US" altLang="ko-KR">
                <a:solidFill>
                  <a:srgbClr val="FF0000"/>
                </a:solidFill>
              </a:rPr>
              <a:t>(M. Howard)</a:t>
            </a:r>
            <a:endParaRPr lang="el-GR" altLang="ko-KR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altLang="ko-KR" smtClean="0"/>
          </a:p>
        </p:txBody>
      </p:sp>
      <p:pic>
        <p:nvPicPr>
          <p:cNvPr id="162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23" y="934362"/>
            <a:ext cx="8533038" cy="592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527548" y="703529"/>
            <a:ext cx="4476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 smtClean="0"/>
              <a:t>1891</a:t>
            </a:r>
            <a:r>
              <a:rPr lang="ko-KR" altLang="en-US" sz="2800" b="1" dirty="0" smtClean="0"/>
              <a:t>년 </a:t>
            </a:r>
            <a:r>
              <a:rPr lang="en-US" altLang="ko-KR" sz="2800" b="1" dirty="0" smtClean="0"/>
              <a:t>12</a:t>
            </a:r>
            <a:r>
              <a:rPr lang="ko-KR" altLang="en-US" sz="2800" b="1" dirty="0" smtClean="0"/>
              <a:t>월 내한 </a:t>
            </a:r>
            <a:r>
              <a:rPr lang="en-US" altLang="ko-KR" sz="2800" b="1" dirty="0" smtClean="0"/>
              <a:t>( </a:t>
            </a:r>
            <a:r>
              <a:rPr lang="ko-KR" altLang="en-US" sz="2800" b="1" dirty="0" smtClean="0"/>
              <a:t>평양 </a:t>
            </a:r>
            <a:r>
              <a:rPr lang="en-US" altLang="ko-KR" sz="2800" b="1" dirty="0" smtClean="0"/>
              <a:t>)</a:t>
            </a:r>
            <a:r>
              <a:rPr lang="ko-KR" altLang="en-US" sz="2800" b="1" dirty="0" smtClean="0"/>
              <a:t> </a:t>
            </a:r>
            <a:endParaRPr lang="el-GR" sz="2800" b="1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ko-KR" smtClean="0"/>
          </a:p>
        </p:txBody>
      </p:sp>
      <p:sp>
        <p:nvSpPr>
          <p:cNvPr id="16384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altLang="ko-KR" smtClean="0"/>
          </a:p>
        </p:txBody>
      </p:sp>
      <p:pic>
        <p:nvPicPr>
          <p:cNvPr id="163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" y="535409"/>
            <a:ext cx="8764829" cy="577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누구 일까요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임오군란</a:t>
            </a:r>
            <a:endParaRPr lang="en-US" altLang="ko-KR" dirty="0" smtClean="0"/>
          </a:p>
          <a:p>
            <a:r>
              <a:rPr lang="ko-KR" altLang="en-US" dirty="0" err="1" smtClean="0"/>
              <a:t>민비</a:t>
            </a:r>
            <a:endParaRPr lang="en-US" altLang="ko-KR" dirty="0" smtClean="0"/>
          </a:p>
          <a:p>
            <a:r>
              <a:rPr lang="ko-KR" altLang="en-US" dirty="0" smtClean="0"/>
              <a:t>일본유학</a:t>
            </a:r>
            <a:endParaRPr lang="en-US" altLang="ko-KR" dirty="0" smtClean="0"/>
          </a:p>
          <a:p>
            <a:r>
              <a:rPr lang="ko-KR" altLang="en-US" dirty="0" smtClean="0"/>
              <a:t>최초 한글성경 번역 </a:t>
            </a:r>
            <a:endParaRPr lang="en-US" altLang="ko-KR" dirty="0" smtClean="0"/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마가복음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endParaRPr lang="en-US" altLang="ko-KR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19560"/>
            <a:ext cx="3024336" cy="3981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35600" y="5949315"/>
            <a:ext cx="3240405" cy="28765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ko-KR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anose="020B0600000101010101" charset="-127"/>
              <a:ea typeface="굴림" panose="020B0600000101010101" charset="-127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토론토 대학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의대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412284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게일 선교사</a:t>
            </a:r>
            <a:endParaRPr lang="el-GR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75" y="2826504"/>
            <a:ext cx="2320821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91580"/>
            <a:ext cx="2857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55805" y="608400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/>
              <a:t>하디 </a:t>
            </a:r>
            <a:r>
              <a:rPr lang="ko-KR" altLang="en-US" dirty="0" smtClean="0"/>
              <a:t>선교사</a:t>
            </a:r>
            <a:endParaRPr lang="el-GR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동학운동</a:t>
            </a:r>
            <a:r>
              <a:rPr lang="en-US" altLang="ko-KR" dirty="0" smtClean="0"/>
              <a:t>/</a:t>
            </a:r>
            <a:r>
              <a:rPr lang="ko-KR" altLang="en-US" dirty="0" smtClean="0"/>
              <a:t>청일전쟁</a:t>
            </a:r>
            <a:r>
              <a:rPr lang="en-US" altLang="ko-KR" dirty="0" smtClean="0"/>
              <a:t>(1894 )</a:t>
            </a:r>
            <a:endParaRPr lang="el-GR" dirty="0"/>
          </a:p>
        </p:txBody>
      </p:sp>
      <p:pic>
        <p:nvPicPr>
          <p:cNvPr id="3532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982" y="1772817"/>
            <a:ext cx="4277359" cy="241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32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20" y="4496683"/>
            <a:ext cx="3881040" cy="2309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-5005064" y="3399835"/>
            <a:ext cx="4148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http://blog.naver.com/PostView.nhn?blogId=alsn76&amp;logNo=220553869445&amp;parentCategoryNo=&amp;categoryNo=52&amp;viewDate=&amp;isShowPopularPosts=true&amp;from=search</a:t>
            </a:r>
            <a:endParaRPr lang="el-GR" dirty="0"/>
          </a:p>
        </p:txBody>
      </p:sp>
      <p:pic>
        <p:nvPicPr>
          <p:cNvPr id="3532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45" y="2470983"/>
            <a:ext cx="2992389" cy="188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328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76" y="4405729"/>
            <a:ext cx="3436370" cy="227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404" y="3501008"/>
            <a:ext cx="4914076" cy="285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8588"/>
            <a:ext cx="4752528" cy="304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15" y="3856711"/>
            <a:ext cx="4017245" cy="213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16832"/>
            <a:ext cx="3048000" cy="17145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내용 개체 틀 2"/>
          <p:cNvSpPr>
            <a:spLocks noGrp="1"/>
          </p:cNvSpPr>
          <p:nvPr>
            <p:ph idx="1"/>
          </p:nvPr>
        </p:nvSpPr>
        <p:spPr>
          <a:xfrm>
            <a:off x="611188" y="549275"/>
            <a:ext cx="4751387" cy="4114800"/>
          </a:xfrm>
        </p:spPr>
        <p:txBody>
          <a:bodyPr/>
          <a:lstStyle/>
          <a:p>
            <a:r>
              <a:rPr lang="ko-KR" altLang="en-US" sz="2400" dirty="0" smtClean="0"/>
              <a:t>닥터 홀이 사망할 당시 </a:t>
            </a:r>
            <a:r>
              <a:rPr lang="ko-KR" altLang="en-US" sz="2400" dirty="0" err="1" smtClean="0"/>
              <a:t>로제타는</a:t>
            </a:r>
            <a:r>
              <a:rPr lang="ko-KR" altLang="en-US" sz="2400" dirty="0" smtClean="0"/>
              <a:t> 아들 </a:t>
            </a:r>
            <a:r>
              <a:rPr lang="ko-KR" altLang="en-US" sz="2400" dirty="0" err="1" smtClean="0"/>
              <a:t>셔우드가</a:t>
            </a:r>
            <a:r>
              <a:rPr lang="ko-KR" altLang="en-US" sz="2400" dirty="0" smtClean="0"/>
              <a:t> 있었고 딸 </a:t>
            </a:r>
            <a:r>
              <a:rPr lang="ko-KR" altLang="en-US" sz="2400" dirty="0" err="1" smtClean="0"/>
              <a:t>에디스는</a:t>
            </a:r>
            <a:r>
              <a:rPr lang="ko-KR" altLang="en-US" sz="2400" dirty="0" smtClean="0"/>
              <a:t> 태 중에 있었다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b="1" dirty="0" err="1" smtClean="0">
                <a:solidFill>
                  <a:srgbClr val="FF0000"/>
                </a:solidFill>
              </a:rPr>
              <a:t>로제타는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 남편의 순직을 기념하면서 재산을 털어 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1894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년 평양에 병원을 세웠다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ko-KR" altLang="en-US" sz="2400" dirty="0" smtClean="0"/>
              <a:t>그리고 </a:t>
            </a:r>
            <a:r>
              <a:rPr lang="en-US" altLang="ko-KR" sz="2400" dirty="0" smtClean="0"/>
              <a:t>1</a:t>
            </a:r>
            <a:r>
              <a:rPr lang="en-US" altLang="ko-KR" sz="2400" b="1" dirty="0" smtClean="0"/>
              <a:t>895</a:t>
            </a:r>
            <a:r>
              <a:rPr lang="ko-KR" altLang="en-US" sz="2400" dirty="0" smtClean="0"/>
              <a:t>년 미국으로 돌아가 </a:t>
            </a:r>
            <a:r>
              <a:rPr lang="ko-KR" altLang="en-US" sz="2400" dirty="0" err="1" smtClean="0"/>
              <a:t>에드스</a:t>
            </a:r>
            <a:r>
              <a:rPr lang="ko-KR" altLang="en-US" sz="2400" dirty="0" smtClean="0"/>
              <a:t> </a:t>
            </a:r>
            <a:r>
              <a:rPr lang="ko-KR" altLang="en-US" sz="2400" dirty="0" err="1" smtClean="0"/>
              <a:t>마가레트를</a:t>
            </a:r>
            <a:r>
              <a:rPr lang="ko-KR" altLang="en-US" sz="2400" dirty="0" smtClean="0"/>
              <a:t> 낳았다</a:t>
            </a:r>
            <a:r>
              <a:rPr lang="en-US" altLang="ko-KR" sz="2400" dirty="0" smtClean="0"/>
              <a:t>.  </a:t>
            </a:r>
          </a:p>
          <a:p>
            <a:r>
              <a:rPr lang="ko-KR" altLang="en-US" sz="2400" dirty="0" smtClean="0"/>
              <a:t>이때 보조로 일하던 </a:t>
            </a:r>
            <a:r>
              <a:rPr lang="ko-KR" altLang="en-US" sz="2400" dirty="0" err="1" smtClean="0"/>
              <a:t>에스더와</a:t>
            </a:r>
            <a:r>
              <a:rPr lang="ko-KR" altLang="en-US" sz="2400" dirty="0" smtClean="0"/>
              <a:t> </a:t>
            </a:r>
            <a:r>
              <a:rPr lang="ko-KR" altLang="en-US" sz="2400" dirty="0" err="1" smtClean="0"/>
              <a:t>박유산을</a:t>
            </a:r>
            <a:r>
              <a:rPr lang="ko-KR" altLang="en-US" sz="2400" dirty="0" smtClean="0"/>
              <a:t> 데려 갔다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그 뒤 </a:t>
            </a:r>
            <a:r>
              <a:rPr lang="ko-KR" altLang="en-US" sz="2400" dirty="0" err="1" smtClean="0"/>
              <a:t>폴웰</a:t>
            </a:r>
            <a:r>
              <a:rPr lang="en-US" altLang="ko-KR" sz="2400" dirty="0" smtClean="0"/>
              <a:t>(</a:t>
            </a:r>
            <a:r>
              <a:rPr lang="en-US" altLang="ko-KR" sz="2400" dirty="0" err="1" smtClean="0"/>
              <a:t>Follwell,E.D</a:t>
            </a:r>
            <a:r>
              <a:rPr lang="en-US" altLang="ko-KR" sz="2400" dirty="0" smtClean="0"/>
              <a:t>.)</a:t>
            </a:r>
            <a:r>
              <a:rPr lang="ko-KR" altLang="en-US" sz="2400" dirty="0" smtClean="0"/>
              <a:t>이 이 병원의 원장이 되어 </a:t>
            </a:r>
            <a:r>
              <a:rPr lang="en-US" altLang="ko-KR" sz="2400" dirty="0" smtClean="0"/>
              <a:t>1897</a:t>
            </a:r>
            <a:r>
              <a:rPr lang="ko-KR" altLang="en-US" sz="2400" dirty="0" smtClean="0"/>
              <a:t>년 </a:t>
            </a:r>
            <a:r>
              <a:rPr lang="en-US" altLang="ko-KR" sz="2400" dirty="0" smtClean="0"/>
              <a:t>2</a:t>
            </a:r>
            <a:r>
              <a:rPr lang="ko-KR" altLang="en-US" sz="2400" dirty="0" smtClean="0"/>
              <a:t>월에 개원하였다</a:t>
            </a:r>
            <a:r>
              <a:rPr lang="en-US" altLang="ko-KR" sz="2400" dirty="0" smtClean="0"/>
              <a:t>.</a:t>
            </a:r>
            <a:endParaRPr lang="el-GR" altLang="ko-KR" sz="2400" dirty="0" smtClean="0"/>
          </a:p>
        </p:txBody>
      </p:sp>
      <p:pic>
        <p:nvPicPr>
          <p:cNvPr id="166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404813"/>
            <a:ext cx="348932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073" y="4498490"/>
            <a:ext cx="3747966" cy="209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보구여관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이대목동병원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531" y="2499816"/>
            <a:ext cx="4026726" cy="301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39" y="2564904"/>
            <a:ext cx="465891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ko-KR" smtClean="0"/>
          </a:p>
        </p:txBody>
      </p:sp>
      <p:sp>
        <p:nvSpPr>
          <p:cNvPr id="17408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altLang="ko-KR" smtClean="0"/>
          </a:p>
        </p:txBody>
      </p:sp>
      <p:pic>
        <p:nvPicPr>
          <p:cNvPr id="1740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31686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238125"/>
            <a:ext cx="4691062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2565400"/>
            <a:ext cx="47625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565400"/>
            <a:ext cx="27924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8" name="직사각형 3"/>
          <p:cNvSpPr>
            <a:spLocks noChangeArrowheads="1"/>
          </p:cNvSpPr>
          <p:nvPr/>
        </p:nvSpPr>
        <p:spPr bwMode="auto">
          <a:xfrm>
            <a:off x="4140200" y="6156325"/>
            <a:ext cx="4572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9pPr>
          </a:lstStyle>
          <a:p>
            <a:pPr eaLnBrk="1" hangingPunct="1"/>
            <a:r>
              <a:rPr lang="ko-KR" altLang="en-US" b="0"/>
              <a:t>로제타는 </a:t>
            </a:r>
            <a:r>
              <a:rPr lang="en-US" altLang="ko-KR" b="0"/>
              <a:t>1928</a:t>
            </a:r>
            <a:r>
              <a:rPr lang="ko-KR" altLang="en-US" b="0"/>
              <a:t>년 </a:t>
            </a:r>
            <a:r>
              <a:rPr lang="ko-KR" altLang="en-US" b="0" u="sng"/>
              <a:t>경성여자의학전문학</a:t>
            </a:r>
            <a:r>
              <a:rPr lang="ko-KR" altLang="en-US" b="0"/>
              <a:t>교</a:t>
            </a:r>
            <a:r>
              <a:rPr lang="en-US" altLang="ko-KR" b="0"/>
              <a:t>(</a:t>
            </a:r>
            <a:r>
              <a:rPr lang="ko-KR" altLang="en-US" b="0"/>
              <a:t>현재 고려대학 의과대학의 전신</a:t>
            </a:r>
            <a:r>
              <a:rPr lang="en-US" altLang="ko-KR" b="0"/>
              <a:t>)</a:t>
            </a:r>
            <a:r>
              <a:rPr lang="ko-KR" altLang="en-US" b="0"/>
              <a:t>과 </a:t>
            </a:r>
            <a:r>
              <a:rPr lang="ko-KR" altLang="en-US" b="0" u="sng"/>
              <a:t>인천간호전문보건대학</a:t>
            </a:r>
            <a:r>
              <a:rPr lang="ko-KR" altLang="en-US" b="0"/>
              <a:t>등을 설립하였다</a:t>
            </a:r>
            <a:r>
              <a:rPr lang="en-US" altLang="ko-KR" b="0"/>
              <a:t>.</a:t>
            </a:r>
            <a:endParaRPr lang="ko-KR" altLang="en-US" b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내용 개체 틀 2"/>
          <p:cNvSpPr>
            <a:spLocks noGrp="1"/>
          </p:cNvSpPr>
          <p:nvPr>
            <p:ph idx="1"/>
          </p:nvPr>
        </p:nvSpPr>
        <p:spPr>
          <a:xfrm>
            <a:off x="4427538" y="765175"/>
            <a:ext cx="4391025" cy="4114800"/>
          </a:xfrm>
        </p:spPr>
        <p:txBody>
          <a:bodyPr/>
          <a:lstStyle/>
          <a:p>
            <a:pPr marL="0" indent="0">
              <a:buNone/>
            </a:pP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 smtClean="0"/>
              <a:t> </a:t>
            </a:r>
          </a:p>
          <a:p>
            <a:r>
              <a:rPr lang="en-US" altLang="ko-KR" sz="2000" dirty="0" smtClean="0"/>
              <a:t>“</a:t>
            </a:r>
            <a:r>
              <a:rPr lang="ko-KR" altLang="en-US" sz="2000" dirty="0" smtClean="0"/>
              <a:t>아무리 높은 이상과 동기라도</a:t>
            </a:r>
          </a:p>
          <a:p>
            <a:r>
              <a:rPr lang="ko-KR" altLang="en-US" sz="2000" dirty="0" smtClean="0"/>
              <a:t>그것을 실행에 옮기는 데 필요한 영적 힘이 없다면 그것만으로 부족하다</a:t>
            </a:r>
            <a:r>
              <a:rPr lang="en-US" altLang="ko-KR" sz="2000" dirty="0" smtClean="0"/>
              <a:t>.</a:t>
            </a:r>
          </a:p>
          <a:p>
            <a:r>
              <a:rPr lang="ko-KR" altLang="en-US" sz="2000" dirty="0" smtClean="0"/>
              <a:t>기억하라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그 힘은 항상 기도함으로써 이루어진다는 것을</a:t>
            </a:r>
            <a:r>
              <a:rPr lang="en-US" altLang="ko-KR" sz="2000" dirty="0" smtClean="0"/>
              <a:t>.</a:t>
            </a:r>
          </a:p>
          <a:p>
            <a:r>
              <a:rPr lang="ko-KR" altLang="en-US" sz="2000" dirty="0" smtClean="0"/>
              <a:t>우리 육체의 힘도 날마다 음식에 의해 유지되는 것처럼</a:t>
            </a:r>
          </a:p>
          <a:p>
            <a:r>
              <a:rPr lang="ko-KR" altLang="en-US" sz="2000" dirty="0" smtClean="0"/>
              <a:t>우리의 영적인 힘도 오로지 매일 매일의 기도를 통해서만 강해질 수 있다</a:t>
            </a:r>
            <a:r>
              <a:rPr lang="en-US" altLang="ko-KR" sz="2000" dirty="0" smtClean="0"/>
              <a:t>.</a:t>
            </a:r>
          </a:p>
          <a:p>
            <a:r>
              <a:rPr lang="en-US" altLang="ko-KR" sz="2000" dirty="0" smtClean="0"/>
              <a:t> …</a:t>
            </a:r>
            <a:r>
              <a:rPr lang="ko-KR" altLang="en-US" sz="2000" dirty="0" smtClean="0"/>
              <a:t>우리의 결심 역시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우리가 우리 자신에게 영광이 되기를 바라는 데서부터</a:t>
            </a:r>
          </a:p>
          <a:p>
            <a:r>
              <a:rPr lang="ko-KR" altLang="en-US" sz="2000" dirty="0" smtClean="0"/>
              <a:t>하나님을 영화롭게 하고자 하는 열망으로 바뀌게 되는 것이다</a:t>
            </a:r>
            <a:r>
              <a:rPr lang="en-US" altLang="ko-KR" sz="2000" dirty="0" smtClean="0"/>
              <a:t>.” </a:t>
            </a:r>
          </a:p>
          <a:p>
            <a:pPr marL="0" indent="0">
              <a:buNone/>
            </a:pPr>
            <a:endParaRPr lang="el-GR" altLang="ko-KR" sz="2000" dirty="0" smtClean="0"/>
          </a:p>
        </p:txBody>
      </p:sp>
      <p:pic>
        <p:nvPicPr>
          <p:cNvPr id="175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628775"/>
            <a:ext cx="40767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직사각형 3"/>
          <p:cNvSpPr>
            <a:spLocks noChangeArrowheads="1"/>
          </p:cNvSpPr>
          <p:nvPr/>
        </p:nvSpPr>
        <p:spPr bwMode="auto">
          <a:xfrm>
            <a:off x="104775" y="188913"/>
            <a:ext cx="86439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9pPr>
          </a:lstStyle>
          <a:p>
            <a:pPr eaLnBrk="1" hangingPunct="1"/>
            <a:r>
              <a:rPr lang="ko-KR" altLang="en-US" sz="1600"/>
              <a:t>로제타의 외아들인 셔우드 홀은 커가면서 사업가의 꿈을 갖게 되었다</a:t>
            </a:r>
            <a:r>
              <a:rPr lang="en-US" altLang="ko-KR" sz="1600"/>
              <a:t>.</a:t>
            </a:r>
          </a:p>
          <a:p>
            <a:pPr eaLnBrk="1" hangingPunct="1"/>
            <a:r>
              <a:rPr lang="ko-KR" altLang="en-US" sz="1600"/>
              <a:t>그러나 </a:t>
            </a:r>
            <a:r>
              <a:rPr lang="en-US" altLang="ko-KR" sz="1600"/>
              <a:t>10</a:t>
            </a:r>
            <a:r>
              <a:rPr lang="ko-KR" altLang="en-US" sz="1600"/>
              <a:t>대이던 </a:t>
            </a:r>
            <a:r>
              <a:rPr lang="en-US" altLang="ko-KR" sz="1600"/>
              <a:t>1907</a:t>
            </a:r>
            <a:r>
              <a:rPr lang="ko-KR" altLang="en-US" sz="1600"/>
              <a:t>년 </a:t>
            </a:r>
            <a:r>
              <a:rPr lang="en-US" altLang="ko-KR" sz="1600"/>
              <a:t>8</a:t>
            </a:r>
            <a:r>
              <a:rPr lang="ko-KR" altLang="en-US" sz="1600"/>
              <a:t>월</a:t>
            </a:r>
            <a:r>
              <a:rPr lang="en-US" altLang="ko-KR" sz="1600"/>
              <a:t>, </a:t>
            </a:r>
            <a:r>
              <a:rPr lang="ko-KR" altLang="en-US" sz="1600"/>
              <a:t>원산에서 열린 한 모임에서 </a:t>
            </a:r>
            <a:r>
              <a:rPr lang="en-US" altLang="ko-KR" sz="1600"/>
              <a:t>1907</a:t>
            </a:r>
            <a:r>
              <a:rPr lang="ko-KR" altLang="en-US" sz="1600"/>
              <a:t>년 기독교 대부흥기의 주역이던 </a:t>
            </a:r>
            <a:r>
              <a:rPr lang="ko-KR" altLang="en-US" sz="1600">
                <a:solidFill>
                  <a:srgbClr val="FF0000"/>
                </a:solidFill>
              </a:rPr>
              <a:t>하디 선교사의 설교에 감명받아 </a:t>
            </a:r>
            <a:r>
              <a:rPr lang="ko-KR" altLang="en-US" sz="1600"/>
              <a:t>의료선교사가 되기로 결심한다</a:t>
            </a:r>
            <a:r>
              <a:rPr lang="en-US" altLang="ko-KR" sz="1600"/>
              <a:t>. </a:t>
            </a:r>
          </a:p>
          <a:p>
            <a:pPr eaLnBrk="1" hangingPunct="1"/>
            <a:r>
              <a:rPr lang="ko-KR" altLang="en-US" sz="1600"/>
              <a:t>그가 감명 받았던 하디의 설교 내용에는 이런 것들이 있었다</a:t>
            </a:r>
            <a:endParaRPr lang="el-GR" altLang="ko-KR" sz="16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ko-KR" smtClean="0"/>
          </a:p>
        </p:txBody>
      </p:sp>
      <p:sp>
        <p:nvSpPr>
          <p:cNvPr id="176131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altLang="ko-KR" smtClean="0"/>
          </a:p>
        </p:txBody>
      </p:sp>
      <p:pic>
        <p:nvPicPr>
          <p:cNvPr id="1761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88913"/>
            <a:ext cx="4130675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88913"/>
            <a:ext cx="283845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4" name="TextBox 3"/>
          <p:cNvSpPr txBox="1">
            <a:spLocks noChangeArrowheads="1"/>
          </p:cNvSpPr>
          <p:nvPr/>
        </p:nvSpPr>
        <p:spPr bwMode="auto">
          <a:xfrm>
            <a:off x="6300788" y="3789363"/>
            <a:ext cx="1943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9pPr>
          </a:lstStyle>
          <a:p>
            <a:pPr eaLnBrk="1" hangingPunct="1"/>
            <a:r>
              <a:rPr lang="ko-KR" altLang="en-US" sz="1600"/>
              <a:t>최초 크리스마스 실</a:t>
            </a:r>
            <a:endParaRPr lang="el-GR" altLang="ko-KR" sz="1600"/>
          </a:p>
        </p:txBody>
      </p:sp>
      <p:pic>
        <p:nvPicPr>
          <p:cNvPr id="17613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4127500"/>
            <a:ext cx="393382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6" name="직사각형 4"/>
          <p:cNvSpPr>
            <a:spLocks noChangeArrowheads="1"/>
          </p:cNvSpPr>
          <p:nvPr/>
        </p:nvSpPr>
        <p:spPr bwMode="auto">
          <a:xfrm>
            <a:off x="4283075" y="4548188"/>
            <a:ext cx="45720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9pPr>
          </a:lstStyle>
          <a:p>
            <a:pPr eaLnBrk="1" hangingPunct="1"/>
            <a:r>
              <a:rPr lang="ko-KR" altLang="en-US"/>
              <a:t>닥터 셔우드 홀은 결핵 퇴치 자금 마련을 위해 크리스마스 실을 발행했다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</a:t>
            </a:r>
            <a:r>
              <a:rPr lang="ko-KR" altLang="en-US"/>
              <a:t>발행한 최초의 크리스마스 실에는 조선의 상징인 남대문이 그려져 있다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처음에는 일본을 물리친 이순신 장군의 거북선을 도안으로 삼으려고 했다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물론 일제가 허용치 않았다</a:t>
            </a:r>
            <a:r>
              <a:rPr lang="en-US" altLang="ko-KR"/>
              <a:t>. </a:t>
            </a:r>
          </a:p>
          <a:p>
            <a:pPr eaLnBrk="1" hangingPunct="1"/>
            <a:r>
              <a:rPr lang="ko-KR" altLang="en-US"/>
              <a:t>그럼에도 굽히지 않고 다시 남대문을 그려 넣는 기개를 보여주었다</a:t>
            </a:r>
            <a:r>
              <a:rPr lang="en-US" altLang="ko-KR"/>
              <a:t>.</a:t>
            </a:r>
            <a:endParaRPr lang="el-GR" altLang="ko-KR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828600" y="497685"/>
            <a:ext cx="7772400" cy="1143000"/>
          </a:xfrm>
        </p:spPr>
        <p:txBody>
          <a:bodyPr/>
          <a:lstStyle/>
          <a:p>
            <a:r>
              <a:rPr lang="ko-KR" altLang="en-US" dirty="0" err="1" smtClean="0"/>
              <a:t>멕켄지</a:t>
            </a:r>
            <a:r>
              <a:rPr lang="ko-KR" altLang="en-US" dirty="0" smtClean="0"/>
              <a:t> 선교사</a:t>
            </a: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652413" y="1609530"/>
            <a:ext cx="83725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“</a:t>
            </a:r>
            <a:r>
              <a:rPr lang="ko-KR" altLang="en-US" dirty="0"/>
              <a:t>한국을 제</a:t>
            </a:r>
            <a:r>
              <a:rPr lang="en-US" altLang="ko-KR" dirty="0"/>
              <a:t>2</a:t>
            </a:r>
            <a:r>
              <a:rPr lang="ko-KR" altLang="en-US" dirty="0"/>
              <a:t>의 고향으로 삼고 한국인들과 같이 살다가 </a:t>
            </a:r>
            <a:r>
              <a:rPr lang="ko-KR" altLang="en-US" b="1" dirty="0" smtClean="0">
                <a:solidFill>
                  <a:srgbClr val="FF0000"/>
                </a:solidFill>
              </a:rPr>
              <a:t>마지막 </a:t>
            </a:r>
            <a:r>
              <a:rPr lang="ko-KR" altLang="en-US" b="1" dirty="0">
                <a:solidFill>
                  <a:srgbClr val="FF0000"/>
                </a:solidFill>
              </a:rPr>
              <a:t>나팔 소리를 들을 때까지 그들과 같이 일하리라</a:t>
            </a:r>
            <a:r>
              <a:rPr lang="ko-KR" altLang="en-US" dirty="0"/>
              <a:t>”</a:t>
            </a:r>
          </a:p>
          <a:p>
            <a:r>
              <a:rPr lang="ko-KR" altLang="en-US" dirty="0" err="1" smtClean="0"/>
              <a:t>이같은</a:t>
            </a:r>
            <a:r>
              <a:rPr lang="ko-KR" altLang="en-US" dirty="0" smtClean="0"/>
              <a:t> </a:t>
            </a:r>
            <a:r>
              <a:rPr lang="ko-KR" altLang="en-US" dirty="0"/>
              <a:t>그의 결의는 </a:t>
            </a:r>
            <a:r>
              <a:rPr lang="ko-KR" altLang="en-US" dirty="0" err="1"/>
              <a:t>그로하여금</a:t>
            </a:r>
            <a:r>
              <a:rPr lang="ko-KR" altLang="en-US" dirty="0"/>
              <a:t> 남다른 선교방식의 길을 </a:t>
            </a:r>
            <a:r>
              <a:rPr lang="ko-KR" altLang="en-US" dirty="0" err="1" smtClean="0"/>
              <a:t>걷게한다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5166067" y="836712"/>
            <a:ext cx="3222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/>
              <a:t>1893</a:t>
            </a:r>
            <a:r>
              <a:rPr lang="ko-KR" altLang="en-US" sz="2800" b="1" dirty="0"/>
              <a:t>년 </a:t>
            </a:r>
            <a:r>
              <a:rPr lang="en-US" altLang="ko-KR" sz="2800" b="1" dirty="0"/>
              <a:t>10</a:t>
            </a:r>
            <a:r>
              <a:rPr lang="ko-KR" altLang="en-US" sz="2800" b="1" dirty="0" smtClean="0"/>
              <a:t>월 내한 </a:t>
            </a:r>
            <a:endParaRPr lang="el-GR" sz="28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/>
          <a:stretch>
            <a:fillRect/>
          </a:stretch>
        </p:blipFill>
        <p:spPr bwMode="auto">
          <a:xfrm>
            <a:off x="2051720" y="2696708"/>
            <a:ext cx="5965168" cy="413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241007" y="6456576"/>
            <a:ext cx="3373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err="1"/>
              <a:t>윌리엄</a:t>
            </a:r>
            <a:r>
              <a:rPr lang="ko-KR" altLang="en-US" b="1" dirty="0"/>
              <a:t> 존 </a:t>
            </a:r>
            <a:r>
              <a:rPr lang="ko-KR" altLang="en-US" b="1" dirty="0" err="1"/>
              <a:t>맥켄지</a:t>
            </a:r>
            <a:r>
              <a:rPr lang="ko-KR" altLang="en-US" b="1" dirty="0"/>
              <a:t> </a:t>
            </a:r>
            <a:r>
              <a:rPr lang="en-US" altLang="ko-KR" b="1" dirty="0"/>
              <a:t>(1861-1895)</a:t>
            </a:r>
            <a:endParaRPr lang="ko-KR" altLang="en-US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헨리</a:t>
            </a:r>
            <a:r>
              <a:rPr lang="ko-KR" altLang="en-US" dirty="0"/>
              <a:t> </a:t>
            </a:r>
            <a:r>
              <a:rPr lang="ko-KR" altLang="en-US" dirty="0" err="1" smtClean="0"/>
              <a:t>데이비스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ko-KR" altLang="en-US" dirty="0" smtClean="0"/>
              <a:t>호주 선교사</a:t>
            </a:r>
            <a:r>
              <a:rPr lang="en-US" altLang="ko-KR" dirty="0" smtClean="0"/>
              <a:t>)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98" y="1556792"/>
            <a:ext cx="3279214" cy="475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1979712" y="62068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dirty="0" err="1"/>
              <a:t>헨리</a:t>
            </a:r>
            <a:r>
              <a:rPr lang="ko-KR" altLang="en-US" dirty="0"/>
              <a:t> </a:t>
            </a:r>
            <a:r>
              <a:rPr lang="ko-KR" altLang="en-US" dirty="0" err="1"/>
              <a:t>데이비스</a:t>
            </a:r>
            <a:r>
              <a:rPr lang="ko-KR" altLang="en-US" dirty="0"/>
              <a:t> 선교사가 내한했을 때 동행했던 누이와 함께 찍은 </a:t>
            </a:r>
            <a:r>
              <a:rPr lang="ko-KR" altLang="en-US" dirty="0" smtClean="0"/>
              <a:t>사진</a:t>
            </a:r>
            <a:endParaRPr lang="ko-KR" alt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712" y="2148284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2. </a:t>
            </a:r>
            <a:r>
              <a:rPr lang="ko-KR" altLang="en-US" sz="3600" dirty="0" smtClean="0"/>
              <a:t>한국 선교의 준비 </a:t>
            </a:r>
            <a:r>
              <a:rPr lang="en-US" altLang="ko-KR" sz="3600" dirty="0" smtClean="0"/>
              <a:t>(1866 - 1884)</a:t>
            </a:r>
            <a:endParaRPr lang="el-GR" sz="36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400" dirty="0" smtClean="0"/>
              <a:t>     </a:t>
            </a:r>
            <a:r>
              <a:rPr lang="ko-KR" altLang="en-US" sz="2400" b="1" dirty="0" err="1" smtClean="0"/>
              <a:t>토마스</a:t>
            </a:r>
            <a:r>
              <a:rPr lang="ko-KR" altLang="en-US" sz="2400" b="1" dirty="0" smtClean="0"/>
              <a:t> 선교사</a:t>
            </a:r>
            <a:endParaRPr lang="en-US" altLang="ko-KR" sz="2400" dirty="0" smtClean="0"/>
          </a:p>
          <a:p>
            <a:r>
              <a:rPr lang="en-US" altLang="ko-KR" sz="2400" dirty="0" smtClean="0"/>
              <a:t>     </a:t>
            </a:r>
            <a:r>
              <a:rPr lang="ko-KR" altLang="en-US" sz="2400" b="1" dirty="0" smtClean="0"/>
              <a:t>존 </a:t>
            </a:r>
            <a:r>
              <a:rPr lang="ko-KR" altLang="en-US" sz="2400" b="1" dirty="0" err="1" smtClean="0"/>
              <a:t>로스와</a:t>
            </a:r>
            <a:r>
              <a:rPr lang="ko-KR" altLang="en-US" sz="2400" b="1" dirty="0" smtClean="0"/>
              <a:t> 이응찬</a:t>
            </a:r>
            <a:r>
              <a:rPr lang="en-US" altLang="ko-KR" sz="2400" b="1" dirty="0" smtClean="0"/>
              <a:t>, </a:t>
            </a:r>
            <a:r>
              <a:rPr lang="ko-KR" altLang="en-US" sz="2400" b="1" dirty="0" err="1" smtClean="0"/>
              <a:t>서상륜과의</a:t>
            </a:r>
            <a:r>
              <a:rPr lang="ko-KR" altLang="en-US" sz="2400" b="1" dirty="0" smtClean="0"/>
              <a:t> 만남</a:t>
            </a:r>
            <a:endParaRPr lang="en-US" altLang="ko-KR" sz="2400" b="1" dirty="0" smtClean="0"/>
          </a:p>
          <a:p>
            <a:r>
              <a:rPr lang="ko-KR" altLang="en-US" sz="2400" b="1" dirty="0" smtClean="0"/>
              <a:t>    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임오군란과 </a:t>
            </a:r>
            <a:r>
              <a:rPr lang="ko-KR" altLang="en-US" sz="2400" b="1" dirty="0" err="1" smtClean="0">
                <a:solidFill>
                  <a:srgbClr val="FF0000"/>
                </a:solidFill>
              </a:rPr>
              <a:t>이수정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 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endParaRPr lang="en-US" altLang="ko-KR" sz="2400" b="1" dirty="0"/>
          </a:p>
          <a:p>
            <a:r>
              <a:rPr lang="en-US" altLang="ko-KR" sz="2400" dirty="0" smtClean="0"/>
              <a:t>-</a:t>
            </a:r>
            <a:r>
              <a:rPr lang="ko-KR" altLang="en-US" sz="2400" dirty="0" smtClean="0"/>
              <a:t>일본에서는 </a:t>
            </a:r>
            <a:r>
              <a:rPr lang="ko-KR" altLang="en-US" sz="2400" dirty="0" err="1" smtClean="0"/>
              <a:t>이수정에</a:t>
            </a:r>
            <a:r>
              <a:rPr lang="ko-KR" altLang="en-US" sz="2400" dirty="0" smtClean="0"/>
              <a:t> 의하여 복음이 전해지고 있었다</a:t>
            </a:r>
            <a:r>
              <a:rPr lang="en-US" altLang="ko-KR" sz="2400" dirty="0" smtClean="0"/>
              <a:t>. </a:t>
            </a:r>
            <a:r>
              <a:rPr lang="ko-KR" altLang="en-US" sz="2400" dirty="0" smtClean="0"/>
              <a:t>그는 신사유람단으로 일본에 가 농업기술을 배우기로 했다</a:t>
            </a:r>
            <a:r>
              <a:rPr lang="en-US" altLang="ko-KR" sz="2400" dirty="0" smtClean="0"/>
              <a:t>. </a:t>
            </a:r>
            <a:r>
              <a:rPr lang="ko-KR" altLang="en-US" sz="2400" dirty="0" smtClean="0"/>
              <a:t>여기서 </a:t>
            </a:r>
            <a:r>
              <a:rPr lang="ko-KR" altLang="en-US" sz="2400" dirty="0" err="1" smtClean="0"/>
              <a:t>율전</a:t>
            </a:r>
            <a:r>
              <a:rPr lang="ko-KR" altLang="en-US" sz="2400" dirty="0" smtClean="0"/>
              <a:t> 박사의 인격에 매료되어 종교를 가지게 되고 세례를 받은 후 한 모임에서 대표기도도 했다</a:t>
            </a:r>
            <a:r>
              <a:rPr lang="en-US" altLang="ko-KR" sz="2400" dirty="0" smtClean="0"/>
              <a:t>. </a:t>
            </a:r>
            <a:r>
              <a:rPr lang="ko-KR" altLang="en-US" sz="2400" dirty="0" smtClean="0"/>
              <a:t>그의 기도 편지가 선교 잡지에 실리고 이 편지를 읽은 </a:t>
            </a:r>
            <a:r>
              <a:rPr lang="ko-KR" altLang="en-US" sz="2400" dirty="0" err="1" smtClean="0"/>
              <a:t>언더우드와</a:t>
            </a:r>
            <a:r>
              <a:rPr lang="ko-KR" altLang="en-US" sz="2400" dirty="0" smtClean="0"/>
              <a:t> </a:t>
            </a:r>
            <a:r>
              <a:rPr lang="ko-KR" altLang="en-US" sz="2400" dirty="0" err="1" smtClean="0"/>
              <a:t>아팬젤러가</a:t>
            </a:r>
            <a:r>
              <a:rPr lang="ko-KR" altLang="en-US" sz="2400" dirty="0" smtClean="0"/>
              <a:t> 한국으로 오게 </a:t>
            </a:r>
            <a:endParaRPr lang="en-US" altLang="ko-KR" sz="24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5" y="3593056"/>
            <a:ext cx="4088575" cy="306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19" y="3411771"/>
            <a:ext cx="4571999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910938"/>
            <a:ext cx="2270107" cy="16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36096" y="1484784"/>
            <a:ext cx="4214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강화도조약 </a:t>
            </a:r>
            <a:r>
              <a:rPr lang="en-US" altLang="ko-KR" dirty="0" smtClean="0"/>
              <a:t>1876</a:t>
            </a:r>
            <a:r>
              <a:rPr lang="ko-KR" altLang="en-US" dirty="0" smtClean="0"/>
              <a:t>년</a:t>
            </a:r>
            <a:endParaRPr lang="en-US" altLang="ko-KR" dirty="0" smtClean="0"/>
          </a:p>
          <a:p>
            <a:r>
              <a:rPr lang="en-US" altLang="ko-KR" dirty="0" smtClean="0"/>
              <a:t>1882.9</a:t>
            </a:r>
          </a:p>
          <a:p>
            <a:r>
              <a:rPr lang="en-US" altLang="ko-KR" dirty="0" smtClean="0"/>
              <a:t>3</a:t>
            </a:r>
            <a:r>
              <a:rPr lang="ko-KR" altLang="en-US" dirty="0" smtClean="0"/>
              <a:t>차 수신사   </a:t>
            </a:r>
            <a:r>
              <a:rPr lang="ko-KR" altLang="en-US" dirty="0" err="1" smtClean="0"/>
              <a:t>김홍집</a:t>
            </a:r>
            <a:r>
              <a:rPr lang="ko-KR" altLang="en-US" dirty="0" smtClean="0"/>
              <a:t> 김옥균 등  </a:t>
            </a:r>
            <a:endParaRPr lang="el-GR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217630" y="-27384"/>
            <a:ext cx="6813732" cy="4114800"/>
          </a:xfrm>
        </p:spPr>
        <p:txBody>
          <a:bodyPr/>
          <a:lstStyle/>
          <a:p>
            <a:r>
              <a:rPr lang="en-US" altLang="ko-KR" sz="2000" dirty="0"/>
              <a:t>1856</a:t>
            </a:r>
            <a:r>
              <a:rPr lang="ko-KR" altLang="en-US" sz="2000" dirty="0"/>
              <a:t>년 </a:t>
            </a:r>
            <a:r>
              <a:rPr lang="en-US" altLang="ko-KR" sz="2000" dirty="0"/>
              <a:t>8</a:t>
            </a:r>
            <a:r>
              <a:rPr lang="ko-KR" altLang="en-US" sz="2000" dirty="0"/>
              <a:t>월 </a:t>
            </a:r>
            <a:r>
              <a:rPr lang="en-US" altLang="ko-KR" sz="2000" dirty="0"/>
              <a:t>22</a:t>
            </a:r>
            <a:r>
              <a:rPr lang="ko-KR" altLang="en-US" sz="2000" dirty="0"/>
              <a:t>일 뉴질랜드의 </a:t>
            </a:r>
            <a:r>
              <a:rPr lang="ko-KR" altLang="en-US" sz="2000" b="1" dirty="0" err="1"/>
              <a:t>왕가라이</a:t>
            </a:r>
            <a:r>
              <a:rPr lang="en-US" altLang="ko-KR" sz="2000" b="1" dirty="0"/>
              <a:t>(</a:t>
            </a:r>
            <a:r>
              <a:rPr lang="en-US" altLang="ko-KR" sz="2000" b="1" dirty="0" err="1"/>
              <a:t>Wangarai</a:t>
            </a:r>
            <a:r>
              <a:rPr lang="en-US" altLang="ko-KR" sz="2000" b="1" dirty="0"/>
              <a:t>)</a:t>
            </a:r>
            <a:r>
              <a:rPr lang="ko-KR" altLang="en-US" sz="2000" dirty="0"/>
              <a:t>에서 </a:t>
            </a:r>
            <a:r>
              <a:rPr lang="en-US" altLang="ko-KR" sz="2000" dirty="0"/>
              <a:t>9</a:t>
            </a:r>
            <a:r>
              <a:rPr lang="ko-KR" altLang="en-US" sz="2000" dirty="0"/>
              <a:t>남 </a:t>
            </a:r>
            <a:r>
              <a:rPr lang="en-US" altLang="ko-KR" sz="2000" dirty="0"/>
              <a:t>3</a:t>
            </a:r>
            <a:r>
              <a:rPr lang="ko-KR" altLang="en-US" sz="2000" dirty="0"/>
              <a:t>녀 중 </a:t>
            </a:r>
            <a:r>
              <a:rPr lang="ko-KR" altLang="en-US" sz="2000" dirty="0" smtClean="0"/>
              <a:t>차남으로 출생</a:t>
            </a:r>
            <a:endParaRPr lang="en-US" altLang="ko-KR" sz="2000" dirty="0" smtClean="0"/>
          </a:p>
          <a:p>
            <a:r>
              <a:rPr lang="en-US" altLang="ko-KR" sz="2000" dirty="0" smtClean="0"/>
              <a:t>4</a:t>
            </a:r>
            <a:r>
              <a:rPr lang="ko-KR" altLang="en-US" sz="2000" dirty="0" err="1" smtClean="0"/>
              <a:t>살때</a:t>
            </a:r>
            <a:r>
              <a:rPr lang="ko-KR" altLang="en-US" sz="2000" dirty="0" smtClean="0"/>
              <a:t> </a:t>
            </a:r>
            <a:r>
              <a:rPr lang="ko-KR" altLang="en-US" sz="2000" dirty="0" err="1" smtClean="0"/>
              <a:t>부모따라</a:t>
            </a:r>
            <a:r>
              <a:rPr lang="ko-KR" altLang="en-US" sz="2000" dirty="0" smtClean="0"/>
              <a:t> 호주 </a:t>
            </a:r>
            <a:r>
              <a:rPr lang="ko-KR" altLang="en-US" sz="2000" dirty="0" err="1" smtClean="0"/>
              <a:t>멜번으로</a:t>
            </a:r>
            <a:r>
              <a:rPr lang="ko-KR" altLang="en-US" sz="2000" dirty="0" smtClean="0"/>
              <a:t> 이주</a:t>
            </a:r>
            <a:endParaRPr lang="en-US" altLang="ko-KR" sz="2000" dirty="0" smtClean="0"/>
          </a:p>
          <a:p>
            <a:r>
              <a:rPr lang="ko-KR" altLang="en-US" sz="2000" dirty="0" smtClean="0"/>
              <a:t> 부모는 </a:t>
            </a:r>
            <a:r>
              <a:rPr lang="ko-KR" altLang="en-US" sz="2000" dirty="0" err="1" smtClean="0"/>
              <a:t>플리머스</a:t>
            </a:r>
            <a:r>
              <a:rPr lang="ko-KR" altLang="en-US" sz="2000" dirty="0" smtClean="0"/>
              <a:t> </a:t>
            </a:r>
            <a:r>
              <a:rPr lang="ko-KR" altLang="en-US" sz="2000" dirty="0" err="1" smtClean="0"/>
              <a:t>형제단</a:t>
            </a:r>
            <a:r>
              <a:rPr lang="ko-KR" altLang="en-US" sz="2000" dirty="0" smtClean="0"/>
              <a:t> 소속으로 매우 경건</a:t>
            </a:r>
            <a:endParaRPr lang="en-US" altLang="ko-KR" sz="2000" dirty="0" smtClean="0"/>
          </a:p>
          <a:p>
            <a:r>
              <a:rPr lang="ko-KR" altLang="en-US" sz="2000" dirty="0" err="1" smtClean="0"/>
              <a:t>어릴적부터</a:t>
            </a:r>
            <a:r>
              <a:rPr lang="ko-KR" altLang="en-US" sz="2000" dirty="0" smtClean="0"/>
              <a:t> 선교사로 결단</a:t>
            </a:r>
            <a:endParaRPr lang="en-US" altLang="ko-KR" sz="2000" dirty="0" smtClean="0"/>
          </a:p>
          <a:p>
            <a:r>
              <a:rPr lang="en-US" altLang="ko-KR" sz="2000" dirty="0" smtClean="0"/>
              <a:t>11</a:t>
            </a:r>
            <a:r>
              <a:rPr lang="ko-KR" altLang="en-US" sz="2000" dirty="0"/>
              <a:t>세</a:t>
            </a:r>
            <a:r>
              <a:rPr lang="ko-KR" altLang="en-US" sz="2000" dirty="0" smtClean="0"/>
              <a:t>에 </a:t>
            </a:r>
            <a:r>
              <a:rPr lang="ko-KR" altLang="en-US" sz="2000" dirty="0"/>
              <a:t>아</a:t>
            </a:r>
            <a:r>
              <a:rPr lang="ko-KR" altLang="en-US" sz="2000" dirty="0" smtClean="0"/>
              <a:t>버지 법률사무소에서 일한 경험으로</a:t>
            </a:r>
            <a:endParaRPr lang="en-US" altLang="ko-KR" sz="2000" dirty="0" smtClean="0"/>
          </a:p>
          <a:p>
            <a:pPr marL="0" indent="0"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 </a:t>
            </a:r>
            <a:r>
              <a:rPr lang="ko-KR" altLang="en-US" sz="2000" dirty="0" smtClean="0"/>
              <a:t>법률서기로 가족을 부양</a:t>
            </a:r>
            <a:endParaRPr lang="en-US" altLang="ko-KR" sz="2000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043252" cy="27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314096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호주의 </a:t>
            </a:r>
            <a:endParaRPr lang="en-US" altLang="ko-KR" dirty="0" smtClean="0"/>
          </a:p>
          <a:p>
            <a:r>
              <a:rPr lang="ko-KR" altLang="en-US" dirty="0" err="1" smtClean="0"/>
              <a:t>멕켄지</a:t>
            </a:r>
            <a:r>
              <a:rPr lang="ko-KR" altLang="en-US" dirty="0" smtClean="0"/>
              <a:t> 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36" y="2917912"/>
            <a:ext cx="5453556" cy="332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312597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217630" y="-27384"/>
            <a:ext cx="6813732" cy="4114800"/>
          </a:xfrm>
        </p:spPr>
        <p:txBody>
          <a:bodyPr/>
          <a:lstStyle/>
          <a:p>
            <a:r>
              <a:rPr lang="ko-KR" altLang="en-US" sz="2000" dirty="0" err="1" smtClean="0"/>
              <a:t>멜버른</a:t>
            </a:r>
            <a:r>
              <a:rPr lang="ko-KR" altLang="en-US" sz="2000" dirty="0" smtClean="0"/>
              <a:t> </a:t>
            </a:r>
            <a:r>
              <a:rPr lang="en-US" altLang="ko-KR" sz="2000" dirty="0"/>
              <a:t>–</a:t>
            </a:r>
            <a:r>
              <a:rPr lang="ko-KR" altLang="en-US" sz="2000" dirty="0" err="1"/>
              <a:t>투락</a:t>
            </a:r>
            <a:r>
              <a:rPr lang="ko-KR" altLang="en-US" sz="2000" dirty="0"/>
              <a:t> 칼리지 교사</a:t>
            </a:r>
            <a:endParaRPr lang="en-US" altLang="ko-KR" sz="2000" dirty="0"/>
          </a:p>
          <a:p>
            <a:r>
              <a:rPr lang="en-US" altLang="ko-KR" sz="2000" dirty="0"/>
              <a:t>1876</a:t>
            </a:r>
            <a:r>
              <a:rPr lang="ko-KR" altLang="en-US" sz="2000" dirty="0"/>
              <a:t>년 </a:t>
            </a:r>
            <a:r>
              <a:rPr lang="en-US" altLang="ko-KR" sz="2000" dirty="0"/>
              <a:t>CMS(Church Missionary Society ) </a:t>
            </a:r>
            <a:r>
              <a:rPr lang="ko-KR" altLang="en-US" sz="2000" dirty="0"/>
              <a:t>소속 인도선교사로 </a:t>
            </a:r>
            <a:r>
              <a:rPr lang="ko-KR" altLang="en-US" sz="2000" dirty="0" smtClean="0"/>
              <a:t>자원 </a:t>
            </a:r>
            <a:r>
              <a:rPr lang="en-US" altLang="ko-KR" sz="2000" dirty="0" smtClean="0"/>
              <a:t>( 20</a:t>
            </a:r>
            <a:r>
              <a:rPr lang="ko-KR" altLang="en-US" sz="2000" dirty="0" smtClean="0"/>
              <a:t>세 </a:t>
            </a:r>
            <a:r>
              <a:rPr lang="en-US" altLang="ko-KR" sz="2000" dirty="0" smtClean="0"/>
              <a:t>)</a:t>
            </a:r>
            <a:endParaRPr lang="en-US" altLang="ko-KR" sz="2000" dirty="0"/>
          </a:p>
          <a:p>
            <a:r>
              <a:rPr lang="en-US" altLang="ko-KR" sz="2000" dirty="0"/>
              <a:t>21</a:t>
            </a:r>
            <a:r>
              <a:rPr lang="ko-KR" altLang="en-US" sz="2000" dirty="0"/>
              <a:t>개월 뒤 건강악화로 귀국</a:t>
            </a:r>
            <a:r>
              <a:rPr lang="en-US" altLang="ko-KR" sz="2000" dirty="0"/>
              <a:t>(1878</a:t>
            </a:r>
            <a:r>
              <a:rPr lang="ko-KR" altLang="en-US" sz="2000" dirty="0"/>
              <a:t>년</a:t>
            </a:r>
            <a:r>
              <a:rPr lang="en-US" altLang="ko-KR" sz="2000" dirty="0"/>
              <a:t>)</a:t>
            </a:r>
          </a:p>
          <a:p>
            <a:r>
              <a:rPr lang="ko-KR" altLang="en-US" sz="2000" dirty="0" err="1"/>
              <a:t>멜버른</a:t>
            </a:r>
            <a:r>
              <a:rPr lang="ko-KR" altLang="en-US" sz="2000" dirty="0"/>
              <a:t> 대학</a:t>
            </a:r>
            <a:r>
              <a:rPr lang="en-US" altLang="ko-KR" sz="2000" dirty="0"/>
              <a:t>( </a:t>
            </a:r>
            <a:r>
              <a:rPr lang="ko-KR" altLang="en-US" sz="2000" dirty="0" err="1"/>
              <a:t>헬라어</a:t>
            </a:r>
            <a:r>
              <a:rPr lang="en-US" altLang="ko-KR" sz="2000" dirty="0"/>
              <a:t>, </a:t>
            </a:r>
            <a:r>
              <a:rPr lang="ko-KR" altLang="en-US" sz="2000" dirty="0"/>
              <a:t>라틴어 공부</a:t>
            </a:r>
            <a:r>
              <a:rPr lang="en-US" altLang="ko-KR" sz="2000" dirty="0"/>
              <a:t>)</a:t>
            </a:r>
          </a:p>
          <a:p>
            <a:pPr marL="0" indent="0">
              <a:buNone/>
            </a:pPr>
            <a:r>
              <a:rPr lang="en-US" altLang="ko-KR" sz="2000" dirty="0"/>
              <a:t>    - </a:t>
            </a:r>
            <a:r>
              <a:rPr lang="ko-KR" altLang="en-US" sz="2000" dirty="0"/>
              <a:t>고전어 부분 최우수상</a:t>
            </a: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/>
              <a:t>    - </a:t>
            </a:r>
            <a:r>
              <a:rPr lang="ko-KR" altLang="en-US" sz="2000" dirty="0"/>
              <a:t>자연과학 부분 특별상</a:t>
            </a:r>
            <a:endParaRPr lang="en-US" altLang="ko-KR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sz="2000" dirty="0"/>
              <a:t>1881</a:t>
            </a:r>
            <a:r>
              <a:rPr lang="ko-KR" altLang="en-US" sz="2000" dirty="0"/>
              <a:t>년 </a:t>
            </a:r>
            <a:r>
              <a:rPr lang="en-US" altLang="ko-KR" sz="2000" dirty="0"/>
              <a:t>4</a:t>
            </a:r>
            <a:r>
              <a:rPr lang="ko-KR" altLang="en-US" sz="2000" dirty="0"/>
              <a:t>월 </a:t>
            </a:r>
            <a:r>
              <a:rPr lang="ko-KR" altLang="en-US" sz="2000" dirty="0" err="1"/>
              <a:t>코필드문법학교</a:t>
            </a:r>
            <a:r>
              <a:rPr lang="ko-KR" altLang="en-US" sz="2000" dirty="0"/>
              <a:t> 설립</a:t>
            </a:r>
            <a:r>
              <a:rPr lang="en-US" altLang="ko-KR" sz="2000" dirty="0"/>
              <a:t>/</a:t>
            </a:r>
            <a:r>
              <a:rPr lang="ko-KR" altLang="en-US" sz="2000" dirty="0"/>
              <a:t>교장</a:t>
            </a:r>
            <a:r>
              <a:rPr lang="en-US" altLang="ko-KR" sz="2000" dirty="0"/>
              <a:t>(25</a:t>
            </a:r>
            <a:r>
              <a:rPr lang="ko-KR" altLang="en-US" sz="2000" dirty="0"/>
              <a:t>세</a:t>
            </a:r>
            <a:r>
              <a:rPr lang="en-US" altLang="ko-KR" sz="2000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000" dirty="0"/>
              <a:t>어린 동생들 장성</a:t>
            </a:r>
            <a:r>
              <a:rPr lang="en-US" altLang="ko-KR" sz="2000" dirty="0"/>
              <a:t>, </a:t>
            </a:r>
            <a:r>
              <a:rPr lang="ko-KR" altLang="en-US" sz="2000" dirty="0"/>
              <a:t>어머니 </a:t>
            </a:r>
            <a:r>
              <a:rPr lang="ko-KR" altLang="en-US" sz="2000" dirty="0" err="1"/>
              <a:t>소천</a:t>
            </a:r>
            <a:r>
              <a:rPr lang="ko-KR" altLang="en-US" sz="2000" dirty="0"/>
              <a:t> </a:t>
            </a:r>
            <a:r>
              <a:rPr lang="en-US" altLang="ko-KR" sz="2000" dirty="0"/>
              <a:t>(1886</a:t>
            </a:r>
            <a:r>
              <a:rPr lang="ko-KR" altLang="en-US" sz="2000" dirty="0"/>
              <a:t>년</a:t>
            </a:r>
            <a:r>
              <a:rPr lang="en-US" altLang="ko-KR" sz="20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000" dirty="0"/>
              <a:t>학교를 </a:t>
            </a:r>
            <a:r>
              <a:rPr lang="ko-KR" altLang="en-US" sz="2000" dirty="0" smtClean="0"/>
              <a:t>성공회 </a:t>
            </a:r>
            <a:r>
              <a:rPr lang="ko-KR" altLang="en-US" sz="2000" dirty="0" err="1" smtClean="0"/>
              <a:t>바르넷</a:t>
            </a:r>
            <a:r>
              <a:rPr lang="ko-KR" altLang="en-US" sz="2000" dirty="0" smtClean="0"/>
              <a:t> 목사에게 </a:t>
            </a:r>
            <a:r>
              <a:rPr lang="ko-KR" altLang="en-US" sz="2000" dirty="0"/>
              <a:t>인계 </a:t>
            </a:r>
            <a:r>
              <a:rPr lang="en-US" altLang="ko-KR" sz="2000" dirty="0"/>
              <a:t>(1888</a:t>
            </a:r>
            <a:r>
              <a:rPr lang="ko-KR" altLang="en-US" sz="2000" dirty="0"/>
              <a:t>년 </a:t>
            </a:r>
            <a:r>
              <a:rPr lang="en-US" altLang="ko-KR" sz="2000" dirty="0"/>
              <a:t>4</a:t>
            </a:r>
            <a:r>
              <a:rPr lang="ko-KR" altLang="en-US" sz="2000" dirty="0"/>
              <a:t>월 </a:t>
            </a:r>
            <a:r>
              <a:rPr lang="en-US" altLang="ko-KR" sz="2000" dirty="0"/>
              <a:t>)</a:t>
            </a:r>
          </a:p>
          <a:p>
            <a:pPr marL="0" indent="0">
              <a:buNone/>
            </a:pPr>
            <a:endParaRPr lang="ko-KR" alt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043252" cy="27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314096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호주의 </a:t>
            </a:r>
            <a:endParaRPr lang="en-US" altLang="ko-KR" dirty="0" smtClean="0"/>
          </a:p>
          <a:p>
            <a:r>
              <a:rPr lang="ko-KR" altLang="en-US" dirty="0" err="1" smtClean="0"/>
              <a:t>멕켄지</a:t>
            </a:r>
            <a:r>
              <a:rPr lang="ko-KR" altLang="en-US" dirty="0" smtClean="0"/>
              <a:t> </a:t>
            </a: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3016" y="4156631"/>
            <a:ext cx="30289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700808" y="381008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멜번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투락</a:t>
            </a:r>
            <a:r>
              <a:rPr lang="ko-KR" altLang="en-US" dirty="0" smtClean="0"/>
              <a:t> 칼리지</a:t>
            </a:r>
            <a:endParaRPr lang="el-GR" dirty="0"/>
          </a:p>
        </p:txBody>
      </p:sp>
      <p:sp>
        <p:nvSpPr>
          <p:cNvPr id="6" name="직사각형 5"/>
          <p:cNvSpPr/>
          <p:nvPr/>
        </p:nvSpPr>
        <p:spPr>
          <a:xfrm>
            <a:off x="-6445224" y="-1660346"/>
            <a:ext cx="64452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/>
              <a:t>호주 최고 부자 지역은 </a:t>
            </a:r>
            <a:r>
              <a:rPr lang="ko-KR" altLang="en-US" dirty="0" err="1"/>
              <a:t>멜번의</a:t>
            </a:r>
            <a:r>
              <a:rPr lang="ko-KR" altLang="en-US" dirty="0"/>
              <a:t> ‘</a:t>
            </a:r>
            <a:r>
              <a:rPr lang="ko-KR" altLang="en-US" dirty="0" err="1"/>
              <a:t>투락</a:t>
            </a:r>
            <a:r>
              <a:rPr lang="ko-KR" altLang="en-US" dirty="0"/>
              <a:t>’	</a:t>
            </a:r>
          </a:p>
          <a:p>
            <a:endParaRPr lang="ko-KR" altLang="en-US" dirty="0"/>
          </a:p>
          <a:p>
            <a:r>
              <a:rPr lang="ko-KR" altLang="en-US" dirty="0" err="1"/>
              <a:t>한호일보</a:t>
            </a:r>
            <a:r>
              <a:rPr lang="ko-KR" altLang="en-US" dirty="0"/>
              <a:t> </a:t>
            </a:r>
            <a:r>
              <a:rPr lang="en-US" altLang="ko-KR" dirty="0"/>
              <a:t>| </a:t>
            </a:r>
            <a:r>
              <a:rPr lang="ko-KR" altLang="en-US" dirty="0"/>
              <a:t>승인 </a:t>
            </a:r>
            <a:r>
              <a:rPr lang="en-US" altLang="ko-KR" dirty="0"/>
              <a:t>2013.10.31 23:44</a:t>
            </a:r>
          </a:p>
          <a:p>
            <a:r>
              <a:rPr lang="ko-KR" altLang="en-US" dirty="0" err="1"/>
              <a:t>댓글</a:t>
            </a:r>
            <a:endParaRPr lang="ko-KR" altLang="en-US" dirty="0"/>
          </a:p>
          <a:p>
            <a:endParaRPr lang="ko-KR" altLang="en-US" dirty="0"/>
          </a:p>
          <a:p>
            <a:r>
              <a:rPr lang="ko-KR" altLang="en-US" dirty="0"/>
              <a:t> 호주통계청</a:t>
            </a:r>
            <a:r>
              <a:rPr lang="en-US" altLang="ko-KR" dirty="0"/>
              <a:t>(ABS)</a:t>
            </a:r>
            <a:r>
              <a:rPr lang="ko-KR" altLang="en-US" dirty="0"/>
              <a:t>에 의하면 </a:t>
            </a:r>
            <a:r>
              <a:rPr lang="en-US" altLang="ko-KR" dirty="0"/>
              <a:t>2010-11</a:t>
            </a:r>
            <a:r>
              <a:rPr lang="ko-KR" altLang="en-US" dirty="0"/>
              <a:t>년 사이 호주 전 지역 중 가장 높은 평균 소득을 기록한 지역은 </a:t>
            </a:r>
            <a:r>
              <a:rPr lang="ko-KR" altLang="en-US" dirty="0" err="1"/>
              <a:t>멜번의</a:t>
            </a:r>
            <a:r>
              <a:rPr lang="ko-KR" altLang="en-US" dirty="0"/>
              <a:t> ‘</a:t>
            </a:r>
            <a:r>
              <a:rPr lang="ko-KR" altLang="en-US" dirty="0" err="1"/>
              <a:t>투락</a:t>
            </a:r>
            <a:r>
              <a:rPr lang="en-US" altLang="ko-KR" dirty="0"/>
              <a:t>(</a:t>
            </a:r>
            <a:r>
              <a:rPr lang="en-US" altLang="ko-KR" dirty="0" err="1"/>
              <a:t>Toorak</a:t>
            </a:r>
            <a:r>
              <a:rPr lang="en-US" altLang="ko-KR" dirty="0"/>
              <a:t>)’</a:t>
            </a:r>
            <a:r>
              <a:rPr lang="ko-KR" altLang="en-US" dirty="0"/>
              <a:t>인 것으로 나타났다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호주통계청 지역통계 담당 </a:t>
            </a:r>
            <a:r>
              <a:rPr lang="ko-KR" altLang="en-US" dirty="0" err="1"/>
              <a:t>리사</a:t>
            </a:r>
            <a:r>
              <a:rPr lang="ko-KR" altLang="en-US" dirty="0"/>
              <a:t> </a:t>
            </a:r>
            <a:r>
              <a:rPr lang="ko-KR" altLang="en-US" dirty="0" err="1"/>
              <a:t>코놀리</a:t>
            </a:r>
            <a:r>
              <a:rPr lang="ko-KR" altLang="en-US" dirty="0"/>
              <a:t> 이사는 호주국세청</a:t>
            </a:r>
            <a:r>
              <a:rPr lang="en-US" altLang="ko-KR" dirty="0"/>
              <a:t>(ATO) </a:t>
            </a:r>
            <a:r>
              <a:rPr lang="ko-KR" altLang="en-US" dirty="0"/>
              <a:t>자료를 토대로 거주민들의 급여</a:t>
            </a:r>
            <a:r>
              <a:rPr lang="en-US" altLang="ko-KR" dirty="0"/>
              <a:t>, </a:t>
            </a:r>
            <a:r>
              <a:rPr lang="ko-KR" altLang="en-US" dirty="0"/>
              <a:t>투자 현황</a:t>
            </a:r>
            <a:r>
              <a:rPr lang="en-US" altLang="ko-KR" dirty="0"/>
              <a:t>, </a:t>
            </a:r>
            <a:r>
              <a:rPr lang="ko-KR" altLang="en-US" dirty="0"/>
              <a:t>보유한 사업체 가치</a:t>
            </a:r>
            <a:r>
              <a:rPr lang="en-US" altLang="ko-KR" dirty="0"/>
              <a:t>, </a:t>
            </a:r>
            <a:r>
              <a:rPr lang="ko-KR" altLang="en-US" dirty="0"/>
              <a:t>퇴직연금 및 기타 소득을 모두 합산해 산출했다고 밝혔다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그 결과 </a:t>
            </a:r>
            <a:r>
              <a:rPr lang="en-US" altLang="ko-KR" dirty="0"/>
              <a:t>1</a:t>
            </a:r>
            <a:r>
              <a:rPr lang="ko-KR" altLang="en-US" dirty="0"/>
              <a:t>위인 </a:t>
            </a:r>
            <a:r>
              <a:rPr lang="ko-KR" altLang="en-US" dirty="0" err="1"/>
              <a:t>투락의</a:t>
            </a:r>
            <a:r>
              <a:rPr lang="ko-KR" altLang="en-US" dirty="0"/>
              <a:t> 평균 소득은 </a:t>
            </a:r>
            <a:r>
              <a:rPr lang="en-US" altLang="ko-KR" dirty="0"/>
              <a:t>15</a:t>
            </a:r>
            <a:r>
              <a:rPr lang="ko-KR" altLang="en-US" dirty="0"/>
              <a:t>만 </a:t>
            </a:r>
            <a:r>
              <a:rPr lang="en-US" altLang="ko-KR" dirty="0"/>
              <a:t>548</a:t>
            </a:r>
            <a:r>
              <a:rPr lang="ko-KR" altLang="en-US" dirty="0"/>
              <a:t>달러였다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시드니 근교의 모스만이 </a:t>
            </a:r>
            <a:r>
              <a:rPr lang="en-US" altLang="ko-KR" dirty="0"/>
              <a:t>14</a:t>
            </a:r>
            <a:r>
              <a:rPr lang="ko-KR" altLang="en-US" dirty="0"/>
              <a:t>만 </a:t>
            </a:r>
            <a:r>
              <a:rPr lang="en-US" altLang="ko-KR" dirty="0"/>
              <a:t>2773</a:t>
            </a:r>
            <a:r>
              <a:rPr lang="ko-KR" altLang="en-US" dirty="0"/>
              <a:t>달러</a:t>
            </a:r>
            <a:r>
              <a:rPr lang="en-US" altLang="ko-KR" dirty="0"/>
              <a:t>, </a:t>
            </a:r>
            <a:r>
              <a:rPr lang="ko-KR" altLang="en-US" dirty="0"/>
              <a:t>더블 </a:t>
            </a:r>
            <a:r>
              <a:rPr lang="ko-KR" altLang="en-US" dirty="0" err="1"/>
              <a:t>베이의</a:t>
            </a:r>
            <a:r>
              <a:rPr lang="ko-KR" altLang="en-US" dirty="0"/>
              <a:t> </a:t>
            </a:r>
            <a:r>
              <a:rPr lang="ko-KR" altLang="en-US" dirty="0" err="1"/>
              <a:t>벨뷰</a:t>
            </a:r>
            <a:r>
              <a:rPr lang="ko-KR" altLang="en-US" dirty="0"/>
              <a:t> </a:t>
            </a:r>
            <a:r>
              <a:rPr lang="ko-KR" altLang="en-US" dirty="0" err="1"/>
              <a:t>힐이</a:t>
            </a:r>
            <a:r>
              <a:rPr lang="ko-KR" altLang="en-US" dirty="0"/>
              <a:t> </a:t>
            </a:r>
            <a:r>
              <a:rPr lang="en-US" altLang="ko-KR" dirty="0"/>
              <a:t>14</a:t>
            </a:r>
            <a:r>
              <a:rPr lang="ko-KR" altLang="en-US" dirty="0"/>
              <a:t>만 </a:t>
            </a:r>
            <a:r>
              <a:rPr lang="en-US" altLang="ko-KR" dirty="0"/>
              <a:t>1544</a:t>
            </a:r>
            <a:r>
              <a:rPr lang="ko-KR" altLang="en-US" dirty="0"/>
              <a:t>달러</a:t>
            </a:r>
            <a:r>
              <a:rPr lang="en-US" altLang="ko-KR" dirty="0"/>
              <a:t>, </a:t>
            </a:r>
            <a:r>
              <a:rPr lang="ko-KR" altLang="en-US" dirty="0" err="1"/>
              <a:t>헌터스</a:t>
            </a:r>
            <a:r>
              <a:rPr lang="ko-KR" altLang="en-US" dirty="0"/>
              <a:t> </a:t>
            </a:r>
            <a:r>
              <a:rPr lang="ko-KR" altLang="en-US" dirty="0" err="1"/>
              <a:t>힐의</a:t>
            </a:r>
            <a:r>
              <a:rPr lang="ko-KR" altLang="en-US" dirty="0"/>
              <a:t> </a:t>
            </a:r>
            <a:r>
              <a:rPr lang="ko-KR" altLang="en-US" dirty="0" err="1"/>
              <a:t>울위치가</a:t>
            </a:r>
            <a:r>
              <a:rPr lang="ko-KR" altLang="en-US" dirty="0"/>
              <a:t> </a:t>
            </a:r>
            <a:r>
              <a:rPr lang="en-US" altLang="ko-KR" dirty="0"/>
              <a:t>13</a:t>
            </a:r>
            <a:r>
              <a:rPr lang="ko-KR" altLang="en-US" dirty="0"/>
              <a:t>만 </a:t>
            </a:r>
            <a:r>
              <a:rPr lang="en-US" altLang="ko-KR" dirty="0"/>
              <a:t>8007</a:t>
            </a:r>
            <a:r>
              <a:rPr lang="ko-KR" altLang="en-US" dirty="0"/>
              <a:t>달러</a:t>
            </a:r>
            <a:r>
              <a:rPr lang="en-US" altLang="ko-KR" dirty="0"/>
              <a:t>, </a:t>
            </a:r>
            <a:r>
              <a:rPr lang="ko-KR" altLang="en-US" dirty="0" err="1"/>
              <a:t>퍼스</a:t>
            </a:r>
            <a:r>
              <a:rPr lang="ko-KR" altLang="en-US" dirty="0"/>
              <a:t> 서부의 코트슬로가 </a:t>
            </a:r>
            <a:r>
              <a:rPr lang="en-US" altLang="ko-KR" dirty="0"/>
              <a:t>12</a:t>
            </a:r>
            <a:r>
              <a:rPr lang="ko-KR" altLang="en-US" dirty="0"/>
              <a:t>만 </a:t>
            </a:r>
            <a:r>
              <a:rPr lang="en-US" altLang="ko-KR" dirty="0"/>
              <a:t>5441</a:t>
            </a:r>
            <a:r>
              <a:rPr lang="ko-KR" altLang="en-US" dirty="0"/>
              <a:t>달러로 뒤따랐다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주도 지역 외에는 </a:t>
            </a:r>
            <a:r>
              <a:rPr lang="ko-KR" altLang="en-US" dirty="0" err="1"/>
              <a:t>서호주의</a:t>
            </a:r>
            <a:r>
              <a:rPr lang="ko-KR" altLang="en-US" dirty="0"/>
              <a:t> </a:t>
            </a:r>
            <a:r>
              <a:rPr lang="ko-KR" altLang="en-US" dirty="0" err="1"/>
              <a:t>카라사가</a:t>
            </a:r>
            <a:r>
              <a:rPr lang="ko-KR" altLang="en-US" dirty="0"/>
              <a:t> </a:t>
            </a:r>
            <a:r>
              <a:rPr lang="en-US" altLang="ko-KR" dirty="0"/>
              <a:t>8</a:t>
            </a:r>
            <a:r>
              <a:rPr lang="ko-KR" altLang="en-US" dirty="0"/>
              <a:t>만 </a:t>
            </a:r>
            <a:r>
              <a:rPr lang="en-US" altLang="ko-KR" dirty="0"/>
              <a:t>6828</a:t>
            </a:r>
            <a:r>
              <a:rPr lang="ko-KR" altLang="en-US" dirty="0"/>
              <a:t>달러</a:t>
            </a:r>
            <a:r>
              <a:rPr lang="en-US" altLang="ko-KR" dirty="0"/>
              <a:t>, </a:t>
            </a:r>
            <a:r>
              <a:rPr lang="ko-KR" altLang="en-US" dirty="0"/>
              <a:t>포트 </a:t>
            </a:r>
            <a:r>
              <a:rPr lang="ko-KR" altLang="en-US" dirty="0" err="1"/>
              <a:t>헤드랜드가</a:t>
            </a:r>
            <a:r>
              <a:rPr lang="ko-KR" altLang="en-US" dirty="0"/>
              <a:t> </a:t>
            </a:r>
            <a:r>
              <a:rPr lang="en-US" altLang="ko-KR" dirty="0"/>
              <a:t>8</a:t>
            </a:r>
            <a:r>
              <a:rPr lang="ko-KR" altLang="en-US" dirty="0"/>
              <a:t>만 </a:t>
            </a:r>
            <a:r>
              <a:rPr lang="en-US" altLang="ko-KR" dirty="0"/>
              <a:t>6079</a:t>
            </a:r>
            <a:r>
              <a:rPr lang="ko-KR" altLang="en-US" dirty="0"/>
              <a:t>달러</a:t>
            </a:r>
            <a:r>
              <a:rPr lang="en-US" altLang="ko-KR" dirty="0"/>
              <a:t>, </a:t>
            </a:r>
            <a:r>
              <a:rPr lang="ko-KR" altLang="en-US" dirty="0" err="1"/>
              <a:t>퀸즐랜드의</a:t>
            </a:r>
            <a:r>
              <a:rPr lang="ko-KR" altLang="en-US" dirty="0"/>
              <a:t> </a:t>
            </a:r>
            <a:r>
              <a:rPr lang="ko-KR" altLang="en-US" dirty="0" err="1"/>
              <a:t>모란바가</a:t>
            </a:r>
            <a:r>
              <a:rPr lang="ko-KR" altLang="en-US" dirty="0"/>
              <a:t> </a:t>
            </a:r>
            <a:r>
              <a:rPr lang="en-US" altLang="ko-KR" dirty="0"/>
              <a:t>8</a:t>
            </a:r>
            <a:r>
              <a:rPr lang="ko-KR" altLang="en-US" dirty="0"/>
              <a:t>만 </a:t>
            </a:r>
            <a:r>
              <a:rPr lang="en-US" altLang="ko-KR" dirty="0"/>
              <a:t>3257</a:t>
            </a:r>
            <a:r>
              <a:rPr lang="ko-KR" altLang="en-US" dirty="0"/>
              <a:t>달러를 기록했다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 도시들은 모두 광산 도시였다</a:t>
            </a:r>
            <a:r>
              <a:rPr lang="en-US" altLang="ko-KR" dirty="0"/>
              <a:t>.</a:t>
            </a:r>
            <a:endParaRPr lang="el-GR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486" y="3971965"/>
            <a:ext cx="29051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007" y="4120917"/>
            <a:ext cx="23907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6" y="3862427"/>
            <a:ext cx="24669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멕케이</a:t>
            </a:r>
            <a:r>
              <a:rPr lang="ko-KR" altLang="en-US" dirty="0" smtClean="0"/>
              <a:t> 목사 부부</a:t>
            </a:r>
            <a:endParaRPr lang="en-US" altLang="ko-KR" dirty="0" smtClean="0"/>
          </a:p>
          <a:p>
            <a:r>
              <a:rPr lang="ko-KR" altLang="en-US" dirty="0" err="1" smtClean="0"/>
              <a:t>멘지스</a:t>
            </a:r>
            <a:endParaRPr lang="en-US" altLang="ko-KR" dirty="0" smtClean="0"/>
          </a:p>
          <a:p>
            <a:r>
              <a:rPr lang="ko-KR" altLang="en-US" dirty="0" err="1" smtClean="0"/>
              <a:t>포세트</a:t>
            </a:r>
            <a:endParaRPr lang="en-US" altLang="ko-KR" dirty="0" smtClean="0"/>
          </a:p>
          <a:p>
            <a:r>
              <a:rPr lang="ko-KR" altLang="en-US" dirty="0" err="1" smtClean="0"/>
              <a:t>페리</a:t>
            </a:r>
            <a:endParaRPr lang="ko-KR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146" y="2274032"/>
            <a:ext cx="1675317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15" y="2276872"/>
            <a:ext cx="1675317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1453889" cy="193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6446329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메리 </a:t>
            </a:r>
            <a:r>
              <a:rPr lang="ko-KR" altLang="en-US" dirty="0" err="1" smtClean="0"/>
              <a:t>포세트</a:t>
            </a:r>
            <a:r>
              <a:rPr lang="ko-KR" altLang="en-US" dirty="0" smtClean="0"/>
              <a:t>       진 </a:t>
            </a:r>
            <a:r>
              <a:rPr lang="ko-KR" altLang="en-US" dirty="0" err="1" smtClean="0"/>
              <a:t>페리</a:t>
            </a:r>
            <a:r>
              <a:rPr lang="ko-KR" altLang="en-US" dirty="0" smtClean="0"/>
              <a:t>      </a:t>
            </a:r>
            <a:r>
              <a:rPr lang="ko-KR" altLang="en-US" dirty="0" err="1" smtClean="0"/>
              <a:t>벨레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멘지스</a:t>
            </a:r>
            <a:endParaRPr lang="ko-KR" altLang="en-US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25" y="4509119"/>
            <a:ext cx="1462545" cy="194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62" y="4463934"/>
            <a:ext cx="1505669" cy="200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85252" y="332656"/>
            <a:ext cx="3573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dirty="0"/>
              <a:t>1891</a:t>
            </a:r>
            <a:r>
              <a:rPr lang="ko-KR" altLang="en-US" sz="3200" dirty="0"/>
              <a:t>년 </a:t>
            </a:r>
            <a:r>
              <a:rPr lang="en-US" altLang="ko-KR" sz="3200" dirty="0"/>
              <a:t>10</a:t>
            </a:r>
            <a:r>
              <a:rPr lang="ko-KR" altLang="en-US" sz="3200" dirty="0"/>
              <a:t>월 </a:t>
            </a:r>
            <a:r>
              <a:rPr lang="en-US" altLang="ko-KR" sz="3200" dirty="0"/>
              <a:t>12</a:t>
            </a:r>
            <a:r>
              <a:rPr lang="ko-KR" altLang="en-US" sz="3200" dirty="0"/>
              <a:t>일</a:t>
            </a:r>
            <a:endParaRPr lang="el-GR" sz="3200" dirty="0"/>
          </a:p>
        </p:txBody>
      </p:sp>
      <p:sp>
        <p:nvSpPr>
          <p:cNvPr id="6" name="직사각형 5"/>
          <p:cNvSpPr/>
          <p:nvPr/>
        </p:nvSpPr>
        <p:spPr>
          <a:xfrm>
            <a:off x="613932" y="1124744"/>
            <a:ext cx="4596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/>
              <a:t>일본인 거주지 내의 주택에 거주</a:t>
            </a:r>
            <a:endParaRPr lang="el-GR" sz="2400" dirty="0"/>
          </a:p>
        </p:txBody>
      </p:sp>
      <p:sp>
        <p:nvSpPr>
          <p:cNvPr id="7" name="직사각형 6"/>
          <p:cNvSpPr/>
          <p:nvPr/>
        </p:nvSpPr>
        <p:spPr>
          <a:xfrm>
            <a:off x="5210062" y="4545184"/>
            <a:ext cx="35515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/>
              <a:t>1892</a:t>
            </a:r>
            <a:r>
              <a:rPr lang="ko-KR" altLang="en-US" sz="2400" dirty="0"/>
              <a:t>년 </a:t>
            </a:r>
            <a:r>
              <a:rPr lang="en-US" altLang="ko-KR" sz="2400" dirty="0"/>
              <a:t>1</a:t>
            </a:r>
            <a:r>
              <a:rPr lang="ko-KR" altLang="en-US" sz="2400" dirty="0"/>
              <a:t>월 </a:t>
            </a:r>
            <a:r>
              <a:rPr lang="en-US" altLang="ko-KR" sz="2400" dirty="0"/>
              <a:t>27</a:t>
            </a:r>
            <a:r>
              <a:rPr lang="ko-KR" altLang="en-US" sz="2400" dirty="0"/>
              <a:t>일 </a:t>
            </a:r>
            <a:r>
              <a:rPr lang="ko-KR" altLang="en-US" sz="2400" dirty="0" err="1"/>
              <a:t>맥케이</a:t>
            </a:r>
            <a:r>
              <a:rPr lang="ko-KR" altLang="en-US" sz="2400" dirty="0"/>
              <a:t> </a:t>
            </a:r>
            <a:r>
              <a:rPr lang="ko-KR" altLang="en-US" sz="2400" dirty="0" smtClean="0"/>
              <a:t>목사 부인 </a:t>
            </a:r>
            <a:r>
              <a:rPr lang="ko-KR" altLang="en-US" sz="2400" dirty="0"/>
              <a:t>사라가 </a:t>
            </a:r>
            <a:r>
              <a:rPr lang="ko-KR" altLang="en-US" sz="2400" dirty="0" smtClean="0"/>
              <a:t>폐렴</a:t>
            </a:r>
            <a:endParaRPr lang="en-US" altLang="ko-KR" sz="2400" dirty="0" smtClean="0"/>
          </a:p>
          <a:p>
            <a:r>
              <a:rPr lang="ko-KR" altLang="en-US" sz="2400" dirty="0" err="1" smtClean="0"/>
              <a:t>소천</a:t>
            </a:r>
            <a:endParaRPr lang="en-US" altLang="ko-KR" sz="2400" dirty="0" smtClean="0"/>
          </a:p>
          <a:p>
            <a:r>
              <a:rPr lang="en-US" sz="2400" dirty="0" smtClean="0"/>
              <a:t>2</a:t>
            </a:r>
            <a:r>
              <a:rPr lang="ko-KR" altLang="en-US" sz="2400" dirty="0" smtClean="0"/>
              <a:t>번째 희생</a:t>
            </a:r>
            <a:endParaRPr lang="el-GR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5"/>
            <a:ext cx="7845426" cy="52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467544" y="5638684"/>
            <a:ext cx="7438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/>
              <a:t>1893</a:t>
            </a:r>
            <a:r>
              <a:rPr lang="ko-KR" altLang="en-US" b="1" dirty="0"/>
              <a:t>년 선교사들이 살았던 한국인 초가집 </a:t>
            </a:r>
            <a:endParaRPr lang="en-US" altLang="ko-KR" b="1" dirty="0" smtClean="0"/>
          </a:p>
          <a:p>
            <a:pPr algn="ctr"/>
            <a:r>
              <a:rPr lang="en-US" altLang="ko-KR" b="1" dirty="0" smtClean="0"/>
              <a:t>(</a:t>
            </a:r>
            <a:r>
              <a:rPr lang="en-US" altLang="ko-KR" b="1" dirty="0"/>
              <a:t>Korean House where the missionaries lived in 1893)</a:t>
            </a:r>
            <a:endParaRPr lang="ko-KR" altLang="en-US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39" y="469086"/>
            <a:ext cx="7279161" cy="5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299575" cy="1143000"/>
          </a:xfrm>
        </p:spPr>
        <p:txBody>
          <a:bodyPr/>
          <a:lstStyle/>
          <a:p>
            <a:r>
              <a:rPr lang="ko-KR" altLang="en-US" dirty="0" smtClean="0"/>
              <a:t>                              </a:t>
            </a:r>
            <a:r>
              <a:rPr lang="ko-KR" altLang="en-US" dirty="0" err="1" smtClean="0"/>
              <a:t>이수정</a:t>
            </a:r>
            <a:endParaRPr lang="ko-KR" altLang="en-US" dirty="0" smtClean="0"/>
          </a:p>
        </p:txBody>
      </p:sp>
      <p:sp>
        <p:nvSpPr>
          <p:cNvPr id="62467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223550"/>
            <a:ext cx="4370139" cy="310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3324225"/>
            <a:ext cx="45720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직사각형 3"/>
          <p:cNvSpPr>
            <a:spLocks noChangeArrowheads="1"/>
          </p:cNvSpPr>
          <p:nvPr/>
        </p:nvSpPr>
        <p:spPr bwMode="auto">
          <a:xfrm>
            <a:off x="539750" y="536575"/>
            <a:ext cx="604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/>
              <a:t>https://www.youtube.com/watch?v=8r-9-JJKkqw</a:t>
            </a:r>
            <a:endParaRPr lang="ko-KR" altLang="en-US" sz="1200"/>
          </a:p>
        </p:txBody>
      </p:sp>
      <p:pic>
        <p:nvPicPr>
          <p:cNvPr id="6247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632" y="1202595"/>
            <a:ext cx="28860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TextBox 4"/>
          <p:cNvSpPr txBox="1">
            <a:spLocks noChangeArrowheads="1"/>
          </p:cNvSpPr>
          <p:nvPr/>
        </p:nvSpPr>
        <p:spPr bwMode="auto">
          <a:xfrm>
            <a:off x="6732240" y="2886075"/>
            <a:ext cx="1488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charset="-127"/>
                <a:ea typeface="굴림" panose="020B0600000101010101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200" dirty="0" smtClean="0"/>
              <a:t>임오군란 </a:t>
            </a:r>
            <a:r>
              <a:rPr lang="en-US" altLang="ko-KR" sz="1200" dirty="0" smtClean="0"/>
              <a:t>1882. 6</a:t>
            </a:r>
            <a:endParaRPr lang="ko-KR" altLang="en-US" sz="1200" dirty="0"/>
          </a:p>
        </p:txBody>
      </p:sp>
      <p:pic>
        <p:nvPicPr>
          <p:cNvPr id="6247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1196975"/>
            <a:ext cx="128270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r="20876" b="7269"/>
          <a:stretch>
            <a:fillRect/>
          </a:stretch>
        </p:blipFill>
        <p:spPr bwMode="auto">
          <a:xfrm>
            <a:off x="-77788" y="4477751"/>
            <a:ext cx="2035176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4553951"/>
            <a:ext cx="1474787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6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5680075"/>
            <a:ext cx="15684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3491901" y="4914512"/>
            <a:ext cx="5020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 smtClean="0"/>
              <a:t>8</a:t>
            </a:r>
            <a:r>
              <a:rPr lang="ko-KR" altLang="en-US" sz="1600" dirty="0"/>
              <a:t>복</a:t>
            </a:r>
            <a:endParaRPr lang="el-GR" sz="16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81552"/>
            <a:ext cx="3695328" cy="277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5067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600" smtClean="0"/>
              <a:t>조선의 그 어떤 책보다 귀한 책</a:t>
            </a:r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793503" cy="213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7680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768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143000"/>
            <a:ext cx="81438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3. </a:t>
            </a:r>
            <a:r>
              <a:rPr lang="ko-KR" altLang="en-US" sz="3600" dirty="0" smtClean="0"/>
              <a:t>복음의 수용과 확장</a:t>
            </a:r>
            <a:r>
              <a:rPr lang="en-US" altLang="ko-KR" sz="3600" dirty="0" smtClean="0"/>
              <a:t>(1884-1900)</a:t>
            </a:r>
            <a:endParaRPr lang="el-GR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3568" y="2064296"/>
            <a:ext cx="7772400" cy="4114800"/>
          </a:xfrm>
        </p:spPr>
        <p:txBody>
          <a:bodyPr/>
          <a:lstStyle/>
          <a:p>
            <a:r>
              <a:rPr lang="en-US" altLang="ko-KR" sz="2400" b="1" dirty="0" smtClean="0"/>
              <a:t>1) </a:t>
            </a:r>
            <a:r>
              <a:rPr lang="ko-KR" altLang="en-US" sz="2400" b="1" dirty="0" smtClean="0"/>
              <a:t>선교사의 입국 도운 큰 사건</a:t>
            </a: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b="1" dirty="0" smtClean="0">
                <a:solidFill>
                  <a:srgbClr val="FF0000"/>
                </a:solidFill>
              </a:rPr>
              <a:t>     ①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조미수호조약과 </a:t>
            </a:r>
            <a:r>
              <a:rPr lang="ko-KR" altLang="en-US" sz="2400" b="1" dirty="0" err="1" smtClean="0">
                <a:solidFill>
                  <a:srgbClr val="FF0000"/>
                </a:solidFill>
              </a:rPr>
              <a:t>보빙사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: </a:t>
            </a:r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1800" dirty="0" smtClean="0"/>
              <a:t>1882</a:t>
            </a:r>
            <a:r>
              <a:rPr lang="ko-KR" altLang="en-US" sz="1800" dirty="0" smtClean="0"/>
              <a:t>년 조미수호조약이 체결되었는데 이는 </a:t>
            </a:r>
            <a:r>
              <a:rPr lang="ko-KR" altLang="en-US" sz="1800" dirty="0" err="1" smtClean="0"/>
              <a:t>몇해전</a:t>
            </a:r>
            <a:r>
              <a:rPr lang="ko-KR" altLang="en-US" sz="1800" dirty="0" smtClean="0"/>
              <a:t> 일본의 입김으로 강화도조약이 맺어졌는데 이 세력이 너무 커져 이를 </a:t>
            </a:r>
            <a:r>
              <a:rPr lang="ko-KR" altLang="en-US" sz="1800" dirty="0" err="1" smtClean="0"/>
              <a:t>막기위하여</a:t>
            </a:r>
            <a:r>
              <a:rPr lang="ko-KR" altLang="en-US" sz="1800" dirty="0" smtClean="0"/>
              <a:t> 체결되었다</a:t>
            </a:r>
            <a:r>
              <a:rPr lang="en-US" altLang="ko-KR" sz="1800" dirty="0" smtClean="0"/>
              <a:t>. </a:t>
            </a:r>
            <a:r>
              <a:rPr lang="ko-KR" altLang="en-US" sz="1800" dirty="0" smtClean="0"/>
              <a:t>당시 초대 대사 </a:t>
            </a:r>
            <a:r>
              <a:rPr lang="ko-KR" altLang="en-US" sz="1800" dirty="0" err="1" smtClean="0"/>
              <a:t>푸트의</a:t>
            </a:r>
            <a:r>
              <a:rPr lang="ko-KR" altLang="en-US" sz="1800" dirty="0" smtClean="0"/>
              <a:t> 요구로 조정은 </a:t>
            </a:r>
            <a:r>
              <a:rPr lang="en-US" altLang="ko-KR" sz="1800" dirty="0" smtClean="0"/>
              <a:t>11</a:t>
            </a:r>
            <a:r>
              <a:rPr lang="ko-KR" altLang="en-US" sz="1800" dirty="0" smtClean="0"/>
              <a:t>명의 사절단을 </a:t>
            </a:r>
            <a:r>
              <a:rPr lang="ko-KR" altLang="en-US" sz="1800" dirty="0" err="1" smtClean="0"/>
              <a:t>보빙사라는</a:t>
            </a:r>
            <a:r>
              <a:rPr lang="ko-KR" altLang="en-US" sz="1800" dirty="0" smtClean="0"/>
              <a:t> 명목으로 파견하게 된다</a:t>
            </a:r>
            <a:r>
              <a:rPr lang="en-US" altLang="ko-KR" sz="1800" dirty="0" smtClean="0"/>
              <a:t>. </a:t>
            </a:r>
            <a:r>
              <a:rPr lang="ko-KR" altLang="en-US" sz="1800" dirty="0" smtClean="0"/>
              <a:t>당시 민영익이 대표로 갔으며 </a:t>
            </a:r>
            <a:r>
              <a:rPr lang="ko-KR" altLang="en-US" sz="1800" dirty="0" err="1" smtClean="0"/>
              <a:t>센프란시스코에서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바우처를</a:t>
            </a:r>
            <a:r>
              <a:rPr lang="ko-KR" altLang="en-US" sz="1800" dirty="0" smtClean="0"/>
              <a:t> 만나게 되었다</a:t>
            </a:r>
            <a:r>
              <a:rPr lang="en-US" altLang="ko-KR" sz="1800" dirty="0" smtClean="0"/>
              <a:t>. </a:t>
            </a:r>
            <a:r>
              <a:rPr lang="ko-KR" altLang="en-US" sz="1800" dirty="0" smtClean="0"/>
              <a:t>이는 </a:t>
            </a:r>
            <a:r>
              <a:rPr lang="ko-KR" altLang="en-US" sz="1800" dirty="0" err="1" smtClean="0"/>
              <a:t>보빙사의</a:t>
            </a:r>
            <a:r>
              <a:rPr lang="ko-KR" altLang="en-US" sz="1800" dirty="0" smtClean="0"/>
              <a:t> 말을 들은 후 한국 선교에 꿈을 꾸었고 마침내 한국에 오게 된다</a:t>
            </a:r>
            <a:r>
              <a:rPr lang="en-US" altLang="ko-KR" sz="1800" dirty="0" smtClean="0"/>
              <a:t>. </a:t>
            </a:r>
            <a:r>
              <a:rPr lang="ko-KR" altLang="en-US" sz="1800" dirty="0" smtClean="0"/>
              <a:t>고종을 만난 후 한국 선교의 중요한 기틀을 만들어 놓았다</a:t>
            </a:r>
            <a:r>
              <a:rPr lang="en-US" altLang="ko-KR" sz="1800" dirty="0" smtClean="0"/>
              <a:t>.</a:t>
            </a:r>
          </a:p>
          <a:p>
            <a:endParaRPr lang="el-GR" sz="36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6" r="1915"/>
          <a:stretch>
            <a:fillRect/>
          </a:stretch>
        </p:blipFill>
        <p:spPr bwMode="auto">
          <a:xfrm>
            <a:off x="4659544" y="4099034"/>
            <a:ext cx="4484456" cy="250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79362"/>
            <a:ext cx="3492896" cy="261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9"/>
          <a:stretch>
            <a:fillRect/>
          </a:stretch>
        </p:blipFill>
        <p:spPr bwMode="auto">
          <a:xfrm>
            <a:off x="120855" y="3501008"/>
            <a:ext cx="4774673" cy="310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7052" y="332656"/>
            <a:ext cx="7772400" cy="4114800"/>
          </a:xfrm>
        </p:spPr>
        <p:txBody>
          <a:bodyPr/>
          <a:lstStyle/>
          <a:p>
            <a:r>
              <a:rPr lang="ko-KR" altLang="en-US" sz="2400" dirty="0" smtClean="0"/>
              <a:t>고종의 윤허(允許) 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( 1884. 7 ) </a:t>
            </a:r>
          </a:p>
          <a:p>
            <a:r>
              <a:rPr lang="en-US" altLang="ko-KR" sz="2400" dirty="0" smtClean="0"/>
              <a:t>– </a:t>
            </a:r>
            <a:r>
              <a:rPr lang="ko-KR" altLang="en-US" sz="2400" dirty="0" smtClean="0"/>
              <a:t>병원</a:t>
            </a:r>
            <a:r>
              <a:rPr lang="en-US" altLang="ko-KR" sz="2400" dirty="0" smtClean="0"/>
              <a:t>,</a:t>
            </a:r>
            <a:r>
              <a:rPr lang="ko-KR" altLang="en-US" sz="2400" dirty="0" smtClean="0"/>
              <a:t> 학교</a:t>
            </a: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/>
              <a:t> </a:t>
            </a:r>
            <a:r>
              <a:rPr lang="en-US" altLang="ko-KR" sz="2400" dirty="0" smtClean="0"/>
              <a:t>   </a:t>
            </a:r>
            <a:r>
              <a:rPr lang="ko-KR" altLang="en-US" sz="2400" dirty="0" err="1" smtClean="0"/>
              <a:t>로버트</a:t>
            </a:r>
            <a:r>
              <a:rPr lang="ko-KR" altLang="en-US" sz="2400" dirty="0" smtClean="0"/>
              <a:t> </a:t>
            </a:r>
            <a:r>
              <a:rPr lang="ko-KR" altLang="en-US" sz="2400" dirty="0" err="1" smtClean="0"/>
              <a:t>멕클레이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김옥균</a:t>
            </a:r>
            <a:endParaRPr lang="en-US" altLang="ko-KR" sz="2400" dirty="0" smtClean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dirty="0" smtClean="0"/>
              <a:t> 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13720" r="10859" b="8036"/>
          <a:stretch>
            <a:fillRect/>
          </a:stretch>
        </p:blipFill>
        <p:spPr bwMode="auto">
          <a:xfrm>
            <a:off x="323528" y="1700809"/>
            <a:ext cx="329788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323529" y="3867170"/>
            <a:ext cx="1745474" cy="232497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638132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김옥균</a:t>
            </a:r>
            <a:endParaRPr lang="el-G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" t="5902" r="4539" b="4829"/>
          <a:stretch>
            <a:fillRect/>
          </a:stretch>
        </p:blipFill>
        <p:spPr bwMode="auto">
          <a:xfrm>
            <a:off x="3767958" y="1700809"/>
            <a:ext cx="4981903" cy="368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3831018" y="5389968"/>
            <a:ext cx="5133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/>
              <a:t>의료선교 </a:t>
            </a:r>
            <a:r>
              <a:rPr lang="en-US" altLang="ko-KR" dirty="0" smtClean="0"/>
              <a:t>– </a:t>
            </a:r>
            <a:r>
              <a:rPr lang="ko-KR" altLang="en-US" dirty="0" err="1" smtClean="0"/>
              <a:t>알렌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스크렌튼</a:t>
            </a:r>
            <a:endParaRPr lang="en-US" altLang="ko-KR" dirty="0" smtClean="0"/>
          </a:p>
          <a:p>
            <a:r>
              <a:rPr lang="ko-KR" altLang="en-US" dirty="0" smtClean="0"/>
              <a:t>교육선교사 </a:t>
            </a:r>
            <a:r>
              <a:rPr lang="en-US" altLang="ko-KR" dirty="0" smtClean="0"/>
              <a:t>– </a:t>
            </a:r>
            <a:r>
              <a:rPr lang="ko-KR" altLang="en-US" dirty="0" err="1" smtClean="0"/>
              <a:t>언더우드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아펜젤러</a:t>
            </a:r>
            <a:endParaRPr lang="el-GR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3. </a:t>
            </a:r>
            <a:r>
              <a:rPr lang="ko-KR" altLang="en-US" sz="3600" dirty="0" smtClean="0"/>
              <a:t>복음의 수용과 확장</a:t>
            </a:r>
            <a:r>
              <a:rPr lang="en-US" altLang="ko-KR" sz="3600" dirty="0" smtClean="0"/>
              <a:t>(1884-1900)</a:t>
            </a:r>
            <a:endParaRPr lang="el-GR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400" b="1" dirty="0" smtClean="0"/>
              <a:t>1) </a:t>
            </a:r>
            <a:r>
              <a:rPr lang="ko-KR" altLang="en-US" sz="2400" b="1" dirty="0" smtClean="0"/>
              <a:t>선교사의 입국 도운 큰 사건</a:t>
            </a: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b="1" dirty="0" smtClean="0">
                <a:solidFill>
                  <a:srgbClr val="FF0000"/>
                </a:solidFill>
              </a:rPr>
              <a:t>     ①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조미수호조약과 </a:t>
            </a:r>
            <a:r>
              <a:rPr lang="ko-KR" altLang="en-US" sz="2400" b="1" dirty="0" err="1" smtClean="0">
                <a:solidFill>
                  <a:srgbClr val="FF0000"/>
                </a:solidFill>
              </a:rPr>
              <a:t>보빙사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ko-KR" sz="2400" b="1" dirty="0" smtClean="0">
                <a:solidFill>
                  <a:srgbClr val="FF0000"/>
                </a:solidFill>
              </a:rPr>
              <a:t>     ②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갑신정변 </a:t>
            </a:r>
            <a:endParaRPr lang="en-US" altLang="ko-KR" sz="2400" dirty="0"/>
          </a:p>
          <a:p>
            <a:pPr marL="0" indent="0">
              <a:buNone/>
            </a:pPr>
            <a:r>
              <a:rPr lang="ko-KR" altLang="en-US" sz="2400" dirty="0" smtClean="0"/>
              <a:t>개화파가 나라를 위한다는 명목으로 우정국 낙성식에 불을 지르고 민영익을 칼로 난자를 한다</a:t>
            </a:r>
            <a:r>
              <a:rPr lang="en-US" altLang="ko-KR" sz="2400" dirty="0" smtClean="0"/>
              <a:t>. </a:t>
            </a:r>
            <a:r>
              <a:rPr lang="ko-KR" altLang="en-US" sz="2400" dirty="0" smtClean="0"/>
              <a:t>이를 </a:t>
            </a:r>
            <a:r>
              <a:rPr lang="ko-KR" altLang="en-US" sz="2400" dirty="0" err="1" smtClean="0"/>
              <a:t>뮐렌도르프가</a:t>
            </a:r>
            <a:r>
              <a:rPr lang="ko-KR" altLang="en-US" sz="2400" dirty="0" smtClean="0"/>
              <a:t> 발견하여 </a:t>
            </a:r>
            <a:r>
              <a:rPr lang="ko-KR" altLang="en-US" sz="2400" dirty="0" err="1" smtClean="0"/>
              <a:t>알렌의</a:t>
            </a:r>
            <a:r>
              <a:rPr lang="ko-KR" altLang="en-US" sz="2400" dirty="0" smtClean="0"/>
              <a:t> 집으로 인도하였는데 그</a:t>
            </a:r>
            <a:r>
              <a:rPr lang="en-US" altLang="ko-KR" sz="2400" dirty="0" smtClean="0"/>
              <a:t>(</a:t>
            </a:r>
            <a:r>
              <a:rPr lang="ko-KR" altLang="en-US" sz="2400" dirty="0" err="1" smtClean="0"/>
              <a:t>알렌</a:t>
            </a:r>
            <a:r>
              <a:rPr lang="en-US" altLang="ko-KR" sz="2400" dirty="0" smtClean="0"/>
              <a:t>)</a:t>
            </a:r>
            <a:r>
              <a:rPr lang="ko-KR" altLang="en-US" sz="2400" dirty="0" smtClean="0"/>
              <a:t>는  민영익을 완치시켜주었다</a:t>
            </a:r>
            <a:r>
              <a:rPr lang="en-US" altLang="ko-KR" sz="2400" dirty="0" smtClean="0"/>
              <a:t>. </a:t>
            </a:r>
            <a:r>
              <a:rPr lang="ko-KR" altLang="en-US" sz="2400" dirty="0" smtClean="0"/>
              <a:t>민영익이 청나라로 망명하니 수구파가 힘을 잃고 개화파가 득세를 하여 </a:t>
            </a:r>
            <a:r>
              <a:rPr lang="ko-KR" altLang="en-US" sz="2400" dirty="0" err="1" smtClean="0"/>
              <a:t>감신정변이</a:t>
            </a:r>
            <a:r>
              <a:rPr lang="ko-KR" altLang="en-US" sz="2400" dirty="0" smtClean="0"/>
              <a:t> 실패를 하게 된다</a:t>
            </a:r>
            <a:r>
              <a:rPr lang="en-US" altLang="ko-KR" sz="2400" dirty="0" smtClean="0"/>
              <a:t>. </a:t>
            </a:r>
            <a:r>
              <a:rPr lang="ko-KR" altLang="en-US" sz="2400" dirty="0" smtClean="0"/>
              <a:t>이로 인하여 선교의 문이 열리게 되었다</a:t>
            </a:r>
            <a:r>
              <a:rPr lang="en-US" altLang="ko-KR" sz="2400" dirty="0" smtClean="0"/>
              <a:t>. </a:t>
            </a:r>
            <a:r>
              <a:rPr lang="ko-KR" altLang="en-US" sz="2400" dirty="0" smtClean="0"/>
              <a:t>그의 집이 </a:t>
            </a:r>
            <a:r>
              <a:rPr lang="ko-KR" altLang="en-US" sz="2400" dirty="0" err="1" smtClean="0"/>
              <a:t>알렌에게</a:t>
            </a:r>
            <a:r>
              <a:rPr lang="ko-KR" altLang="en-US" sz="2400" dirty="0" smtClean="0"/>
              <a:t> 내려져 병원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광혜원</a:t>
            </a:r>
            <a:r>
              <a:rPr lang="en-US" altLang="ko-KR" sz="2400" dirty="0" smtClean="0"/>
              <a:t>)</a:t>
            </a:r>
            <a:r>
              <a:rPr lang="ko-KR" altLang="en-US" sz="2400" dirty="0" smtClean="0"/>
              <a:t>으로 개조되었다</a:t>
            </a:r>
            <a:r>
              <a:rPr lang="en-US" altLang="ko-KR" sz="2400" dirty="0" smtClean="0"/>
              <a:t>. </a:t>
            </a:r>
            <a:endParaRPr lang="el-GR" altLang="ko-KR" sz="2400" dirty="0" smtClean="0"/>
          </a:p>
          <a:p>
            <a:pPr marL="0" indent="0">
              <a:buNone/>
            </a:pPr>
            <a:endParaRPr lang="el-GR" sz="3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12246"/>
          <a:stretch>
            <a:fillRect/>
          </a:stretch>
        </p:blipFill>
        <p:spPr bwMode="auto">
          <a:xfrm>
            <a:off x="133350" y="3295357"/>
            <a:ext cx="4985098" cy="356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9" t="12445" r="13474"/>
          <a:stretch>
            <a:fillRect/>
          </a:stretch>
        </p:blipFill>
        <p:spPr bwMode="auto">
          <a:xfrm>
            <a:off x="5111552" y="3295356"/>
            <a:ext cx="4046647" cy="337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0152" y="270892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/>
              <a:t>선교기지</a:t>
            </a:r>
            <a:r>
              <a:rPr lang="en-US" altLang="ko-KR" dirty="0" smtClean="0"/>
              <a:t>-</a:t>
            </a:r>
            <a:r>
              <a:rPr lang="ko-KR" altLang="en-US" dirty="0" smtClean="0"/>
              <a:t>광혜원</a:t>
            </a:r>
            <a:endParaRPr lang="el-GR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usiness Cooperate">
  <a:themeElements>
    <a:clrScheme name="Business Cooper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siness Cooperat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usiness Cooper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ko-KR" alt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charset="-127"/>
            <a:ea typeface="굴림" panose="020B0600000101010101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ko-KR" alt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charset="-127"/>
            <a:ea typeface="굴림" panose="020B0600000101010101" charset="-127"/>
          </a:defRPr>
        </a:defPPr>
      </a:lstStyle>
    </a:lnDef>
  </a:objectDefaults>
  <a:extraClrSchemeLst>
    <a:extraClrScheme>
      <a:clrScheme name="2_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9290</Words>
  <Application>Microsoft Macintosh PowerPoint</Application>
  <PresentationFormat>On-screen Show (4:3)</PresentationFormat>
  <Paragraphs>529</Paragraphs>
  <Slides>35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SimSun</vt:lpstr>
      <vt:lpstr>굴림</vt:lpstr>
      <vt:lpstr>Arial</vt:lpstr>
      <vt:lpstr>맑은 고딕</vt:lpstr>
      <vt:lpstr>Business Cooperate</vt:lpstr>
      <vt:lpstr>2_기본 디자인</vt:lpstr>
      <vt:lpstr>서상륜 / 서경조</vt:lpstr>
      <vt:lpstr>누구 일까요</vt:lpstr>
      <vt:lpstr>2. 한국 선교의 준비 (1866 - 1884)</vt:lpstr>
      <vt:lpstr>                              이수정</vt:lpstr>
      <vt:lpstr>조선의 그 어떤 책보다 귀한 책</vt:lpstr>
      <vt:lpstr>PowerPoint Presentation</vt:lpstr>
      <vt:lpstr>3. 복음의 수용과 확장(1884-1900)</vt:lpstr>
      <vt:lpstr>PowerPoint Presentation</vt:lpstr>
      <vt:lpstr>3. 복음의 수용과 확장(1884-1900)</vt:lpstr>
      <vt:lpstr>3. 복음의 수용과 확장(1884-1900)</vt:lpstr>
      <vt:lpstr>PowerPoint Presentation</vt:lpstr>
      <vt:lpstr>PowerPoint Presentation</vt:lpstr>
      <vt:lpstr>제중원 2대 원장 헤론 선교사</vt:lpstr>
      <vt:lpstr>에비슨과 세브란스(카네기홀) 1900년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동학운동/청일전쟁(1894 )</vt:lpstr>
      <vt:lpstr>PowerPoint Presentation</vt:lpstr>
      <vt:lpstr>PowerPoint Presentation</vt:lpstr>
      <vt:lpstr>보구여관 이대목동병원</vt:lpstr>
      <vt:lpstr>PowerPoint Presentation</vt:lpstr>
      <vt:lpstr>PowerPoint Presentation</vt:lpstr>
      <vt:lpstr>PowerPoint Presentation</vt:lpstr>
      <vt:lpstr>멕켄지 선교사</vt:lpstr>
      <vt:lpstr>헨리 데이비스 (호주 선교사)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Hurstville pyung haw</dc:creator>
  <cp:lastModifiedBy>Microsoft Office User</cp:lastModifiedBy>
  <cp:revision>15</cp:revision>
  <dcterms:created xsi:type="dcterms:W3CDTF">2019-05-06T06:41:00Z</dcterms:created>
  <dcterms:modified xsi:type="dcterms:W3CDTF">2019-06-17T10:28:21Z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1033-11.2.0.8339</vt:lpwstr>
  </property>
</Properties>
</file>